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89" r:id="rId2"/>
    <p:sldMasterId id="2147483704" r:id="rId3"/>
    <p:sldMasterId id="2147483719" r:id="rId4"/>
  </p:sldMasterIdLst>
  <p:notesMasterIdLst>
    <p:notesMasterId r:id="rId24"/>
  </p:notesMasterIdLst>
  <p:sldIdLst>
    <p:sldId id="262" r:id="rId5"/>
    <p:sldId id="264" r:id="rId6"/>
    <p:sldId id="331" r:id="rId7"/>
    <p:sldId id="266" r:id="rId8"/>
    <p:sldId id="277" r:id="rId9"/>
    <p:sldId id="308" r:id="rId10"/>
    <p:sldId id="309" r:id="rId11"/>
    <p:sldId id="312" r:id="rId12"/>
    <p:sldId id="324" r:id="rId13"/>
    <p:sldId id="321" r:id="rId14"/>
    <p:sldId id="322" r:id="rId15"/>
    <p:sldId id="332" r:id="rId16"/>
    <p:sldId id="334" r:id="rId17"/>
    <p:sldId id="333" r:id="rId18"/>
    <p:sldId id="329" r:id="rId19"/>
    <p:sldId id="330" r:id="rId20"/>
    <p:sldId id="320" r:id="rId21"/>
    <p:sldId id="335" r:id="rId22"/>
    <p:sldId id="295" r:id="rId23"/>
  </p:sldIdLst>
  <p:sldSz cx="9144000" cy="6858000" type="screen4x3"/>
  <p:notesSz cx="687705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246AA"/>
    <a:srgbClr val="0033CC"/>
    <a:srgbClr val="8847B9"/>
    <a:srgbClr val="009999"/>
    <a:srgbClr val="E67C1D"/>
    <a:srgbClr val="FDD903"/>
    <a:srgbClr val="B2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7" autoAdjust="0"/>
    <p:restoredTop sz="94660"/>
  </p:normalViewPr>
  <p:slideViewPr>
    <p:cSldViewPr snapToGrid="0"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4162" y="86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6430" tIns="48215" rIns="96430" bIns="482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6430" tIns="48215" rIns="96430" bIns="482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13E0C7D-32F5-42D5-99A6-BD2A82DC4C0A}" type="datetimeFigureOut">
              <a:rPr lang="de-DE"/>
              <a:pPr>
                <a:defRPr/>
              </a:pPr>
              <a:t>15.11.2014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49363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0" tIns="48215" rIns="96430" bIns="482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813300"/>
            <a:ext cx="5502275" cy="3938588"/>
          </a:xfrm>
          <a:prstGeom prst="rect">
            <a:avLst/>
          </a:prstGeom>
        </p:spPr>
        <p:txBody>
          <a:bodyPr vert="horz" lIns="96430" tIns="48215" rIns="96430" bIns="4821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1650"/>
          </a:xfrm>
          <a:prstGeom prst="rect">
            <a:avLst/>
          </a:prstGeom>
        </p:spPr>
        <p:txBody>
          <a:bodyPr vert="horz" lIns="96430" tIns="48215" rIns="96430" bIns="482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1650"/>
          </a:xfrm>
          <a:prstGeom prst="rect">
            <a:avLst/>
          </a:prstGeom>
        </p:spPr>
        <p:txBody>
          <a:bodyPr vert="horz" lIns="96430" tIns="48215" rIns="96430" bIns="482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33986F0-BC01-4F91-B0E4-F6F93569A7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03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DFE245-78B8-4D20-BBF0-93529CAB20A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101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0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9E8E70-1D69-4BC0-AC06-2F09CEB9F783}" type="datetime4">
              <a:rPr lang="nl-NL" smtClean="0">
                <a:solidFill>
                  <a:prstClr val="black"/>
                </a:solidFill>
              </a:rPr>
              <a:pPr/>
              <a:t>17 november 2014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58BE3-425E-44FE-9E4F-46F3EB7D50FE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1442-4256-4F6D-8564-84AC5122B519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1442-4256-4F6D-8564-84AC5122B519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1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01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F4E30-2B82-49C1-9EB4-36466356523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6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71F28-03EF-4FD3-A146-F95DD10A81A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1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7388" y="4813300"/>
            <a:ext cx="5002212" cy="39385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s-ES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DA2FD0-1D4F-4A1F-99E1-A742E2DC2CD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25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7388" y="4813300"/>
            <a:ext cx="5002212" cy="39385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s-ES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FA445-5DE3-4742-9FED-15C62AF94C5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55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388" indent="-179388">
              <a:spcBef>
                <a:spcPct val="0"/>
              </a:spcBef>
              <a:buClr>
                <a:srgbClr val="E67C1D"/>
              </a:buClr>
            </a:pPr>
            <a:endParaRPr lang="es-ES" smtClean="0"/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EE6C12-D4F3-4A2C-B7DE-DBBEEA5351C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48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1442-4256-4F6D-8564-84AC5122B51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1442-4256-4F6D-8564-84AC5122B51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6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1442-4256-4F6D-8564-84AC5122B519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1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638" y="928688"/>
            <a:ext cx="4230687" cy="3944937"/>
          </a:xfrm>
          <a:prstGeom prst="rect">
            <a:avLst/>
          </a:prstGeom>
          <a:noFill/>
        </p:spPr>
      </p:pic>
      <p:sp>
        <p:nvSpPr>
          <p:cNvPr id="3" name="Rechteck 8"/>
          <p:cNvSpPr/>
          <p:nvPr userDrawn="1"/>
        </p:nvSpPr>
        <p:spPr>
          <a:xfrm>
            <a:off x="2046288" y="5192713"/>
            <a:ext cx="4572000" cy="627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  <a:t>European Innovative Regions </a:t>
            </a:r>
            <a:br>
              <a:rPr lang="en-US" sz="3200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</a:br>
            <a:r>
              <a:rPr lang="en-US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  <a:t>for Global Competitiveness in </a:t>
            </a:r>
            <a:r>
              <a:rPr lang="en-US" baseline="30000" dirty="0" err="1">
                <a:solidFill>
                  <a:srgbClr val="6D6E70"/>
                </a:solidFill>
                <a:latin typeface="Century Gothic" panose="020B0502020202020204" pitchFamily="34" charset="0"/>
              </a:rPr>
              <a:t>Photovoltaics</a:t>
            </a:r>
            <a:r>
              <a:rPr lang="en-US" sz="2000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Grafik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219450"/>
            <a:ext cx="400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en 14"/>
          <p:cNvGrpSpPr>
            <a:grpSpLocks/>
          </p:cNvGrpSpPr>
          <p:nvPr userDrawn="1"/>
        </p:nvGrpSpPr>
        <p:grpSpPr bwMode="auto">
          <a:xfrm>
            <a:off x="628650" y="6288088"/>
            <a:ext cx="7896225" cy="412750"/>
            <a:chOff x="628650" y="5852571"/>
            <a:chExt cx="7895533" cy="414000"/>
          </a:xfrm>
        </p:grpSpPr>
        <p:sp>
          <p:nvSpPr>
            <p:cNvPr id="6" name="Rechteck 10"/>
            <p:cNvSpPr/>
            <p:nvPr userDrawn="1"/>
          </p:nvSpPr>
          <p:spPr>
            <a:xfrm>
              <a:off x="2046164" y="6034094"/>
              <a:ext cx="4571599" cy="216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aseline="30000" dirty="0">
                  <a:solidFill>
                    <a:srgbClr val="6D6E70"/>
                  </a:solidFill>
                  <a:latin typeface="Century Gothic" panose="020B0502020202020204" pitchFamily="34" charset="0"/>
                </a:rPr>
                <a:t>SOLARROK is funded by the EC under FP7/Capacities REGIONS 2012-2013/GA no. 320028</a:t>
              </a:r>
            </a:p>
          </p:txBody>
        </p:sp>
        <p:pic>
          <p:nvPicPr>
            <p:cNvPr id="7" name="Grafik 12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0" y="5881293"/>
              <a:ext cx="53810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rafik 13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15240" y="5852571"/>
              <a:ext cx="508943" cy="41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725" y="190500"/>
            <a:ext cx="2341563" cy="3397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23 January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  <a:latin typeface="Verdana"/>
              </a:rPr>
              <a:t>2014</a:t>
            </a:r>
            <a:endParaRPr lang="en-GB" altLang="ja-JP" sz="12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smtClean="0">
                <a:solidFill>
                  <a:srgbClr val="0F204B"/>
                </a:solidFill>
              </a:rPr>
              <a:t>23 January</a:t>
            </a: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61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1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4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2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1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8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23 January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4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noProof="1" smtClean="0">
                <a:solidFill>
                  <a:srgbClr val="333333"/>
                </a:solidFill>
                <a:latin typeface="Verdana"/>
              </a:rPr>
              <a:t>www.dnvgl.com</a:t>
            </a:r>
            <a:endParaRPr lang="en-GB" sz="1200" b="1" noProof="1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306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2360613"/>
            <a:ext cx="4276725" cy="3986212"/>
          </a:xfrm>
          <a:prstGeom prst="rect">
            <a:avLst/>
          </a:prstGeom>
          <a:noFill/>
        </p:spPr>
      </p:pic>
      <p:sp>
        <p:nvSpPr>
          <p:cNvPr id="5" name="Rechteck 14"/>
          <p:cNvSpPr/>
          <p:nvPr userDrawn="1"/>
        </p:nvSpPr>
        <p:spPr>
          <a:xfrm>
            <a:off x="0" y="639763"/>
            <a:ext cx="9144000" cy="2524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15"/>
          <p:cNvSpPr/>
          <p:nvPr userDrawn="1"/>
        </p:nvSpPr>
        <p:spPr>
          <a:xfrm>
            <a:off x="390525" y="5122863"/>
            <a:ext cx="4065588" cy="625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  <a:t>European Innovative Regions </a:t>
            </a:r>
            <a:br>
              <a:rPr lang="en-US" sz="3200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</a:br>
            <a:r>
              <a:rPr lang="en-US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  <a:t>for Global Competitiveness in </a:t>
            </a:r>
            <a:r>
              <a:rPr lang="en-US" baseline="30000" dirty="0" err="1">
                <a:solidFill>
                  <a:srgbClr val="6D6E70"/>
                </a:solidFill>
                <a:latin typeface="Century Gothic" panose="020B0502020202020204" pitchFamily="34" charset="0"/>
              </a:rPr>
              <a:t>Photovoltaics</a:t>
            </a:r>
            <a:r>
              <a:rPr lang="en-US" sz="2000" baseline="30000" dirty="0">
                <a:solidFill>
                  <a:srgbClr val="6D6E70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7" name="Gruppieren 4"/>
          <p:cNvGrpSpPr>
            <a:grpSpLocks/>
          </p:cNvGrpSpPr>
          <p:nvPr userDrawn="1"/>
        </p:nvGrpSpPr>
        <p:grpSpPr bwMode="auto">
          <a:xfrm>
            <a:off x="492125" y="5837238"/>
            <a:ext cx="3875088" cy="425450"/>
            <a:chOff x="491856" y="6058945"/>
            <a:chExt cx="3875954" cy="425126"/>
          </a:xfrm>
        </p:grpSpPr>
        <p:sp>
          <p:nvSpPr>
            <p:cNvPr id="8" name="Rechteck 17"/>
            <p:cNvSpPr/>
            <p:nvPr userDrawn="1"/>
          </p:nvSpPr>
          <p:spPr>
            <a:xfrm>
              <a:off x="1060308" y="6146191"/>
              <a:ext cx="2893071" cy="337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aseline="30000" dirty="0">
                  <a:solidFill>
                    <a:srgbClr val="6D6E70"/>
                  </a:solidFill>
                  <a:latin typeface="Century Gothic" panose="020B0502020202020204" pitchFamily="34" charset="0"/>
                </a:rPr>
                <a:t>SOLARROK is funded by the EC under FP7/Capacities </a:t>
              </a:r>
              <a:r>
                <a:rPr lang="en-US" sz="1200" spc="40" baseline="30000" dirty="0">
                  <a:solidFill>
                    <a:srgbClr val="6D6E70"/>
                  </a:solidFill>
                  <a:latin typeface="Century Gothic" panose="020B0502020202020204" pitchFamily="34" charset="0"/>
                </a:rPr>
                <a:t>REGIONS 2012-2013 - Grant Agreement no. 320028</a:t>
              </a:r>
            </a:p>
          </p:txBody>
        </p:sp>
        <p:pic>
          <p:nvPicPr>
            <p:cNvPr id="9" name="Grafik 18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856" y="6081806"/>
              <a:ext cx="53810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Grafik 19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8867" y="6058945"/>
              <a:ext cx="508943" cy="41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Flussdiagramm: Dokument 1"/>
          <p:cNvSpPr/>
          <p:nvPr userDrawn="1"/>
        </p:nvSpPr>
        <p:spPr>
          <a:xfrm flipV="1">
            <a:off x="-7938" y="3175"/>
            <a:ext cx="9166226" cy="74453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700"/>
              <a:gd name="connsiteY0" fmla="*/ 0 h 20726"/>
              <a:gd name="connsiteX1" fmla="*/ 21600 w 21700"/>
              <a:gd name="connsiteY1" fmla="*/ 0 h 20726"/>
              <a:gd name="connsiteX2" fmla="*/ 21700 w 21700"/>
              <a:gd name="connsiteY2" fmla="*/ 7434 h 20726"/>
              <a:gd name="connsiteX3" fmla="*/ 0 w 21700"/>
              <a:gd name="connsiteY3" fmla="*/ 20172 h 20726"/>
              <a:gd name="connsiteX4" fmla="*/ 0 w 21700"/>
              <a:gd name="connsiteY4" fmla="*/ 0 h 20726"/>
              <a:gd name="connsiteX0" fmla="*/ 0 w 21700"/>
              <a:gd name="connsiteY0" fmla="*/ 0 h 20699"/>
              <a:gd name="connsiteX1" fmla="*/ 21600 w 21700"/>
              <a:gd name="connsiteY1" fmla="*/ 0 h 20699"/>
              <a:gd name="connsiteX2" fmla="*/ 21700 w 21700"/>
              <a:gd name="connsiteY2" fmla="*/ 6445 h 20699"/>
              <a:gd name="connsiteX3" fmla="*/ 0 w 21700"/>
              <a:gd name="connsiteY3" fmla="*/ 20172 h 20699"/>
              <a:gd name="connsiteX4" fmla="*/ 0 w 21700"/>
              <a:gd name="connsiteY4" fmla="*/ 0 h 20699"/>
              <a:gd name="connsiteX0" fmla="*/ 0 w 21700"/>
              <a:gd name="connsiteY0" fmla="*/ 0 h 20674"/>
              <a:gd name="connsiteX1" fmla="*/ 21600 w 21700"/>
              <a:gd name="connsiteY1" fmla="*/ 0 h 20674"/>
              <a:gd name="connsiteX2" fmla="*/ 21700 w 21700"/>
              <a:gd name="connsiteY2" fmla="*/ 5456 h 20674"/>
              <a:gd name="connsiteX3" fmla="*/ 0 w 21700"/>
              <a:gd name="connsiteY3" fmla="*/ 20172 h 20674"/>
              <a:gd name="connsiteX4" fmla="*/ 0 w 21700"/>
              <a:gd name="connsiteY4" fmla="*/ 0 h 20674"/>
              <a:gd name="connsiteX0" fmla="*/ 40 w 21740"/>
              <a:gd name="connsiteY0" fmla="*/ 0 h 22366"/>
              <a:gd name="connsiteX1" fmla="*/ 21640 w 21740"/>
              <a:gd name="connsiteY1" fmla="*/ 0 h 22366"/>
              <a:gd name="connsiteX2" fmla="*/ 21740 w 21740"/>
              <a:gd name="connsiteY2" fmla="*/ 5456 h 22366"/>
              <a:gd name="connsiteX3" fmla="*/ 0 w 21740"/>
              <a:gd name="connsiteY3" fmla="*/ 21902 h 22366"/>
              <a:gd name="connsiteX4" fmla="*/ 40 w 21740"/>
              <a:gd name="connsiteY4" fmla="*/ 0 h 22366"/>
              <a:gd name="connsiteX0" fmla="*/ 40 w 21640"/>
              <a:gd name="connsiteY0" fmla="*/ 0 h 22366"/>
              <a:gd name="connsiteX1" fmla="*/ 21640 w 21640"/>
              <a:gd name="connsiteY1" fmla="*/ 0 h 22366"/>
              <a:gd name="connsiteX2" fmla="*/ 21640 w 21640"/>
              <a:gd name="connsiteY2" fmla="*/ 5456 h 22366"/>
              <a:gd name="connsiteX3" fmla="*/ 0 w 21640"/>
              <a:gd name="connsiteY3" fmla="*/ 21902 h 22366"/>
              <a:gd name="connsiteX4" fmla="*/ 40 w 21640"/>
              <a:gd name="connsiteY4" fmla="*/ 0 h 22366"/>
              <a:gd name="connsiteX0" fmla="*/ 40 w 21640"/>
              <a:gd name="connsiteY0" fmla="*/ 0 h 22306"/>
              <a:gd name="connsiteX1" fmla="*/ 21640 w 21640"/>
              <a:gd name="connsiteY1" fmla="*/ 0 h 22306"/>
              <a:gd name="connsiteX2" fmla="*/ 21640 w 21640"/>
              <a:gd name="connsiteY2" fmla="*/ 5456 h 22306"/>
              <a:gd name="connsiteX3" fmla="*/ 0 w 21640"/>
              <a:gd name="connsiteY3" fmla="*/ 21902 h 22306"/>
              <a:gd name="connsiteX4" fmla="*/ 40 w 21640"/>
              <a:gd name="connsiteY4" fmla="*/ 0 h 22306"/>
              <a:gd name="connsiteX0" fmla="*/ 40 w 21640"/>
              <a:gd name="connsiteY0" fmla="*/ 0 h 24500"/>
              <a:gd name="connsiteX1" fmla="*/ 21640 w 21640"/>
              <a:gd name="connsiteY1" fmla="*/ 0 h 24500"/>
              <a:gd name="connsiteX2" fmla="*/ 21640 w 21640"/>
              <a:gd name="connsiteY2" fmla="*/ 5456 h 24500"/>
              <a:gd name="connsiteX3" fmla="*/ 0 w 21640"/>
              <a:gd name="connsiteY3" fmla="*/ 21902 h 24500"/>
              <a:gd name="connsiteX4" fmla="*/ 40 w 21640"/>
              <a:gd name="connsiteY4" fmla="*/ 0 h 24500"/>
              <a:gd name="connsiteX0" fmla="*/ 20 w 21620"/>
              <a:gd name="connsiteY0" fmla="*/ 0 h 21518"/>
              <a:gd name="connsiteX1" fmla="*/ 21620 w 21620"/>
              <a:gd name="connsiteY1" fmla="*/ 0 h 21518"/>
              <a:gd name="connsiteX2" fmla="*/ 21620 w 21620"/>
              <a:gd name="connsiteY2" fmla="*/ 5456 h 21518"/>
              <a:gd name="connsiteX3" fmla="*/ 0 w 21620"/>
              <a:gd name="connsiteY3" fmla="*/ 18688 h 21518"/>
              <a:gd name="connsiteX4" fmla="*/ 20 w 21620"/>
              <a:gd name="connsiteY4" fmla="*/ 0 h 21518"/>
              <a:gd name="connsiteX0" fmla="*/ 20 w 21620"/>
              <a:gd name="connsiteY0" fmla="*/ 0 h 15710"/>
              <a:gd name="connsiteX1" fmla="*/ 21620 w 21620"/>
              <a:gd name="connsiteY1" fmla="*/ 0 h 15710"/>
              <a:gd name="connsiteX2" fmla="*/ 21620 w 21620"/>
              <a:gd name="connsiteY2" fmla="*/ 5456 h 15710"/>
              <a:gd name="connsiteX3" fmla="*/ 0 w 21620"/>
              <a:gd name="connsiteY3" fmla="*/ 12261 h 15710"/>
              <a:gd name="connsiteX4" fmla="*/ 20 w 21620"/>
              <a:gd name="connsiteY4" fmla="*/ 0 h 15710"/>
              <a:gd name="connsiteX0" fmla="*/ 20 w 21620"/>
              <a:gd name="connsiteY0" fmla="*/ 0 h 18654"/>
              <a:gd name="connsiteX1" fmla="*/ 21620 w 21620"/>
              <a:gd name="connsiteY1" fmla="*/ 0 h 18654"/>
              <a:gd name="connsiteX2" fmla="*/ 21620 w 21620"/>
              <a:gd name="connsiteY2" fmla="*/ 5456 h 18654"/>
              <a:gd name="connsiteX3" fmla="*/ 0 w 21620"/>
              <a:gd name="connsiteY3" fmla="*/ 12261 h 18654"/>
              <a:gd name="connsiteX4" fmla="*/ 20 w 21620"/>
              <a:gd name="connsiteY4" fmla="*/ 0 h 18654"/>
              <a:gd name="connsiteX0" fmla="*/ 20 w 21620"/>
              <a:gd name="connsiteY0" fmla="*/ 0 h 18343"/>
              <a:gd name="connsiteX1" fmla="*/ 21620 w 21620"/>
              <a:gd name="connsiteY1" fmla="*/ 0 h 18343"/>
              <a:gd name="connsiteX2" fmla="*/ 21620 w 21620"/>
              <a:gd name="connsiteY2" fmla="*/ 5456 h 18343"/>
              <a:gd name="connsiteX3" fmla="*/ 0 w 21620"/>
              <a:gd name="connsiteY3" fmla="*/ 12261 h 18343"/>
              <a:gd name="connsiteX4" fmla="*/ 20 w 21620"/>
              <a:gd name="connsiteY4" fmla="*/ 0 h 18343"/>
              <a:gd name="connsiteX0" fmla="*/ 20 w 21620"/>
              <a:gd name="connsiteY0" fmla="*/ 0 h 19775"/>
              <a:gd name="connsiteX1" fmla="*/ 21620 w 21620"/>
              <a:gd name="connsiteY1" fmla="*/ 0 h 19775"/>
              <a:gd name="connsiteX2" fmla="*/ 21620 w 21620"/>
              <a:gd name="connsiteY2" fmla="*/ 5456 h 19775"/>
              <a:gd name="connsiteX3" fmla="*/ 0 w 21620"/>
              <a:gd name="connsiteY3" fmla="*/ 12261 h 19775"/>
              <a:gd name="connsiteX4" fmla="*/ 20 w 21620"/>
              <a:gd name="connsiteY4" fmla="*/ 0 h 19775"/>
              <a:gd name="connsiteX0" fmla="*/ 20 w 21620"/>
              <a:gd name="connsiteY0" fmla="*/ 0 h 19475"/>
              <a:gd name="connsiteX1" fmla="*/ 21620 w 21620"/>
              <a:gd name="connsiteY1" fmla="*/ 0 h 19475"/>
              <a:gd name="connsiteX2" fmla="*/ 21620 w 21620"/>
              <a:gd name="connsiteY2" fmla="*/ 5456 h 19475"/>
              <a:gd name="connsiteX3" fmla="*/ 0 w 21620"/>
              <a:gd name="connsiteY3" fmla="*/ 12261 h 19475"/>
              <a:gd name="connsiteX4" fmla="*/ 20 w 21620"/>
              <a:gd name="connsiteY4" fmla="*/ 0 h 19475"/>
              <a:gd name="connsiteX0" fmla="*/ 20 w 21620"/>
              <a:gd name="connsiteY0" fmla="*/ 0 h 19653"/>
              <a:gd name="connsiteX1" fmla="*/ 21620 w 21620"/>
              <a:gd name="connsiteY1" fmla="*/ 0 h 19653"/>
              <a:gd name="connsiteX2" fmla="*/ 21620 w 21620"/>
              <a:gd name="connsiteY2" fmla="*/ 5456 h 19653"/>
              <a:gd name="connsiteX3" fmla="*/ 0 w 21620"/>
              <a:gd name="connsiteY3" fmla="*/ 12261 h 19653"/>
              <a:gd name="connsiteX4" fmla="*/ 20 w 21620"/>
              <a:gd name="connsiteY4" fmla="*/ 0 h 19653"/>
              <a:gd name="connsiteX0" fmla="*/ 54 w 21654"/>
              <a:gd name="connsiteY0" fmla="*/ 0 h 25932"/>
              <a:gd name="connsiteX1" fmla="*/ 21654 w 21654"/>
              <a:gd name="connsiteY1" fmla="*/ 0 h 25932"/>
              <a:gd name="connsiteX2" fmla="*/ 21654 w 21654"/>
              <a:gd name="connsiteY2" fmla="*/ 5456 h 25932"/>
              <a:gd name="connsiteX3" fmla="*/ 0 w 21654"/>
              <a:gd name="connsiteY3" fmla="*/ 19503 h 25932"/>
              <a:gd name="connsiteX4" fmla="*/ 54 w 21654"/>
              <a:gd name="connsiteY4" fmla="*/ 0 h 25932"/>
              <a:gd name="connsiteX0" fmla="*/ 54 w 21654"/>
              <a:gd name="connsiteY0" fmla="*/ 0 h 22905"/>
              <a:gd name="connsiteX1" fmla="*/ 21654 w 21654"/>
              <a:gd name="connsiteY1" fmla="*/ 0 h 22905"/>
              <a:gd name="connsiteX2" fmla="*/ 21654 w 21654"/>
              <a:gd name="connsiteY2" fmla="*/ 5456 h 22905"/>
              <a:gd name="connsiteX3" fmla="*/ 0 w 21654"/>
              <a:gd name="connsiteY3" fmla="*/ 19503 h 22905"/>
              <a:gd name="connsiteX4" fmla="*/ 54 w 21654"/>
              <a:gd name="connsiteY4" fmla="*/ 0 h 22905"/>
              <a:gd name="connsiteX0" fmla="*/ 54 w 21654"/>
              <a:gd name="connsiteY0" fmla="*/ 0 h 21487"/>
              <a:gd name="connsiteX1" fmla="*/ 21654 w 21654"/>
              <a:gd name="connsiteY1" fmla="*/ 0 h 21487"/>
              <a:gd name="connsiteX2" fmla="*/ 21654 w 21654"/>
              <a:gd name="connsiteY2" fmla="*/ 5456 h 21487"/>
              <a:gd name="connsiteX3" fmla="*/ 0 w 21654"/>
              <a:gd name="connsiteY3" fmla="*/ 19503 h 21487"/>
              <a:gd name="connsiteX4" fmla="*/ 54 w 21654"/>
              <a:gd name="connsiteY4" fmla="*/ 0 h 21487"/>
              <a:gd name="connsiteX0" fmla="*/ 54 w 21654"/>
              <a:gd name="connsiteY0" fmla="*/ 0 h 20909"/>
              <a:gd name="connsiteX1" fmla="*/ 21654 w 21654"/>
              <a:gd name="connsiteY1" fmla="*/ 0 h 20909"/>
              <a:gd name="connsiteX2" fmla="*/ 21654 w 21654"/>
              <a:gd name="connsiteY2" fmla="*/ 5456 h 20909"/>
              <a:gd name="connsiteX3" fmla="*/ 0 w 21654"/>
              <a:gd name="connsiteY3" fmla="*/ 19503 h 20909"/>
              <a:gd name="connsiteX4" fmla="*/ 54 w 21654"/>
              <a:gd name="connsiteY4" fmla="*/ 0 h 20909"/>
              <a:gd name="connsiteX0" fmla="*/ 20 w 21620"/>
              <a:gd name="connsiteY0" fmla="*/ 0 h 21639"/>
              <a:gd name="connsiteX1" fmla="*/ 21620 w 21620"/>
              <a:gd name="connsiteY1" fmla="*/ 0 h 21639"/>
              <a:gd name="connsiteX2" fmla="*/ 21620 w 21620"/>
              <a:gd name="connsiteY2" fmla="*/ 5456 h 21639"/>
              <a:gd name="connsiteX3" fmla="*/ 0 w 21620"/>
              <a:gd name="connsiteY3" fmla="*/ 20265 h 21639"/>
              <a:gd name="connsiteX4" fmla="*/ 20 w 21620"/>
              <a:gd name="connsiteY4" fmla="*/ 0 h 21639"/>
              <a:gd name="connsiteX0" fmla="*/ 20 w 21620"/>
              <a:gd name="connsiteY0" fmla="*/ 0 h 22847"/>
              <a:gd name="connsiteX1" fmla="*/ 21620 w 21620"/>
              <a:gd name="connsiteY1" fmla="*/ 0 h 22847"/>
              <a:gd name="connsiteX2" fmla="*/ 21620 w 21620"/>
              <a:gd name="connsiteY2" fmla="*/ 5456 h 22847"/>
              <a:gd name="connsiteX3" fmla="*/ 0 w 21620"/>
              <a:gd name="connsiteY3" fmla="*/ 21524 h 22847"/>
              <a:gd name="connsiteX4" fmla="*/ 20 w 21620"/>
              <a:gd name="connsiteY4" fmla="*/ 0 h 22847"/>
              <a:gd name="connsiteX0" fmla="*/ 20 w 21620"/>
              <a:gd name="connsiteY0" fmla="*/ 0 h 21526"/>
              <a:gd name="connsiteX1" fmla="*/ 21620 w 21620"/>
              <a:gd name="connsiteY1" fmla="*/ 0 h 21526"/>
              <a:gd name="connsiteX2" fmla="*/ 21620 w 21620"/>
              <a:gd name="connsiteY2" fmla="*/ 5456 h 21526"/>
              <a:gd name="connsiteX3" fmla="*/ 0 w 21620"/>
              <a:gd name="connsiteY3" fmla="*/ 21524 h 21526"/>
              <a:gd name="connsiteX4" fmla="*/ 20 w 21620"/>
              <a:gd name="connsiteY4" fmla="*/ 0 h 21526"/>
              <a:gd name="connsiteX0" fmla="*/ 20 w 21654"/>
              <a:gd name="connsiteY0" fmla="*/ 0 h 21526"/>
              <a:gd name="connsiteX1" fmla="*/ 21620 w 21654"/>
              <a:gd name="connsiteY1" fmla="*/ 0 h 21526"/>
              <a:gd name="connsiteX2" fmla="*/ 21654 w 21654"/>
              <a:gd name="connsiteY2" fmla="*/ 7554 h 21526"/>
              <a:gd name="connsiteX3" fmla="*/ 0 w 21654"/>
              <a:gd name="connsiteY3" fmla="*/ 21524 h 21526"/>
              <a:gd name="connsiteX4" fmla="*/ 20 w 21654"/>
              <a:gd name="connsiteY4" fmla="*/ 0 h 21526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4" h="21525">
                <a:moveTo>
                  <a:pt x="20" y="0"/>
                </a:moveTo>
                <a:lnTo>
                  <a:pt x="21620" y="0"/>
                </a:lnTo>
                <a:cubicBezTo>
                  <a:pt x="21631" y="2518"/>
                  <a:pt x="21643" y="5036"/>
                  <a:pt x="21654" y="7554"/>
                </a:cubicBezTo>
                <a:cubicBezTo>
                  <a:pt x="17009" y="-3062"/>
                  <a:pt x="9374" y="21768"/>
                  <a:pt x="0" y="21524"/>
                </a:cubicBezTo>
                <a:cubicBezTo>
                  <a:pt x="13" y="14223"/>
                  <a:pt x="7" y="7301"/>
                  <a:pt x="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2" name="Picture 1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38" y="155575"/>
            <a:ext cx="2263775" cy="328613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0" y="892269"/>
            <a:ext cx="9144000" cy="1114084"/>
          </a:xfr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</p:spPr>
        <p:txBody>
          <a:bodyPr lIns="324000" tIns="324000" rIns="324000" bIns="324000">
            <a:normAutofit/>
          </a:bodyPr>
          <a:lstStyle>
            <a:lvl1pPr marL="59400" indent="0">
              <a:buNone/>
              <a:defRPr sz="2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 err="1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23 January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smtClean="0">
                <a:solidFill>
                  <a:srgbClr val="0F204B"/>
                </a:solidFill>
              </a:rPr>
              <a:t>23 January</a:t>
            </a: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smtClean="0">
                <a:solidFill>
                  <a:srgbClr val="0F204B"/>
                </a:solidFill>
                <a:latin typeface="Verdana"/>
              </a:rPr>
              <a:t>2014</a:t>
            </a:r>
            <a:endParaRPr lang="en-GB" altLang="ja-JP" sz="16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95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Picture 1" descr="J:\Solar\Nationaal Actieplan Zonnestroom 2012\Stuurgroep\026009_mastervolt_logo_rgb_pay_of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4624"/>
            <a:ext cx="1280644" cy="39683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624"/>
            <a:ext cx="599108" cy="4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logo_fudur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2" y="404664"/>
            <a:ext cx="1382760" cy="4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om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220290" cy="2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aslem\Documents\Projecten\Nationaal Actieplan Zonnestroom 2013- 74104266\Logo's\logo TKI Solar Energ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3097"/>
            <a:ext cx="1346488" cy="2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aslem\Documents\Foto's en plaatjes\Logo's\DNV_GL_LOGO_RGB-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43" y="505920"/>
            <a:ext cx="1244173" cy="3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3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5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smtClean="0">
                <a:solidFill>
                  <a:srgbClr val="FFFFFF"/>
                </a:solidFill>
                <a:latin typeface="Verdana"/>
              </a:rPr>
              <a:t>Energy</a:t>
            </a:r>
            <a:endParaRPr lang="en-GB" sz="1400" b="1" cap="all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297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23 January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  <a:latin typeface="Verdana"/>
              </a:rPr>
              <a:t>2014</a:t>
            </a:r>
            <a:endParaRPr lang="en-GB" altLang="ja-JP" sz="12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smtClean="0">
                <a:solidFill>
                  <a:srgbClr val="0F204B"/>
                </a:solidFill>
              </a:rPr>
              <a:t>23 January</a:t>
            </a: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33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8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4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4"/>
          <p:cNvSpPr/>
          <p:nvPr userDrawn="1"/>
        </p:nvSpPr>
        <p:spPr>
          <a:xfrm>
            <a:off x="0" y="639763"/>
            <a:ext cx="9144000" cy="2524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Flussdiagramm: Dokument 1"/>
          <p:cNvSpPr/>
          <p:nvPr userDrawn="1"/>
        </p:nvSpPr>
        <p:spPr>
          <a:xfrm flipV="1">
            <a:off x="-7938" y="3175"/>
            <a:ext cx="9166226" cy="74453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700"/>
              <a:gd name="connsiteY0" fmla="*/ 0 h 20726"/>
              <a:gd name="connsiteX1" fmla="*/ 21600 w 21700"/>
              <a:gd name="connsiteY1" fmla="*/ 0 h 20726"/>
              <a:gd name="connsiteX2" fmla="*/ 21700 w 21700"/>
              <a:gd name="connsiteY2" fmla="*/ 7434 h 20726"/>
              <a:gd name="connsiteX3" fmla="*/ 0 w 21700"/>
              <a:gd name="connsiteY3" fmla="*/ 20172 h 20726"/>
              <a:gd name="connsiteX4" fmla="*/ 0 w 21700"/>
              <a:gd name="connsiteY4" fmla="*/ 0 h 20726"/>
              <a:gd name="connsiteX0" fmla="*/ 0 w 21700"/>
              <a:gd name="connsiteY0" fmla="*/ 0 h 20699"/>
              <a:gd name="connsiteX1" fmla="*/ 21600 w 21700"/>
              <a:gd name="connsiteY1" fmla="*/ 0 h 20699"/>
              <a:gd name="connsiteX2" fmla="*/ 21700 w 21700"/>
              <a:gd name="connsiteY2" fmla="*/ 6445 h 20699"/>
              <a:gd name="connsiteX3" fmla="*/ 0 w 21700"/>
              <a:gd name="connsiteY3" fmla="*/ 20172 h 20699"/>
              <a:gd name="connsiteX4" fmla="*/ 0 w 21700"/>
              <a:gd name="connsiteY4" fmla="*/ 0 h 20699"/>
              <a:gd name="connsiteX0" fmla="*/ 0 w 21700"/>
              <a:gd name="connsiteY0" fmla="*/ 0 h 20674"/>
              <a:gd name="connsiteX1" fmla="*/ 21600 w 21700"/>
              <a:gd name="connsiteY1" fmla="*/ 0 h 20674"/>
              <a:gd name="connsiteX2" fmla="*/ 21700 w 21700"/>
              <a:gd name="connsiteY2" fmla="*/ 5456 h 20674"/>
              <a:gd name="connsiteX3" fmla="*/ 0 w 21700"/>
              <a:gd name="connsiteY3" fmla="*/ 20172 h 20674"/>
              <a:gd name="connsiteX4" fmla="*/ 0 w 21700"/>
              <a:gd name="connsiteY4" fmla="*/ 0 h 20674"/>
              <a:gd name="connsiteX0" fmla="*/ 40 w 21740"/>
              <a:gd name="connsiteY0" fmla="*/ 0 h 22366"/>
              <a:gd name="connsiteX1" fmla="*/ 21640 w 21740"/>
              <a:gd name="connsiteY1" fmla="*/ 0 h 22366"/>
              <a:gd name="connsiteX2" fmla="*/ 21740 w 21740"/>
              <a:gd name="connsiteY2" fmla="*/ 5456 h 22366"/>
              <a:gd name="connsiteX3" fmla="*/ 0 w 21740"/>
              <a:gd name="connsiteY3" fmla="*/ 21902 h 22366"/>
              <a:gd name="connsiteX4" fmla="*/ 40 w 21740"/>
              <a:gd name="connsiteY4" fmla="*/ 0 h 22366"/>
              <a:gd name="connsiteX0" fmla="*/ 40 w 21640"/>
              <a:gd name="connsiteY0" fmla="*/ 0 h 22366"/>
              <a:gd name="connsiteX1" fmla="*/ 21640 w 21640"/>
              <a:gd name="connsiteY1" fmla="*/ 0 h 22366"/>
              <a:gd name="connsiteX2" fmla="*/ 21640 w 21640"/>
              <a:gd name="connsiteY2" fmla="*/ 5456 h 22366"/>
              <a:gd name="connsiteX3" fmla="*/ 0 w 21640"/>
              <a:gd name="connsiteY3" fmla="*/ 21902 h 22366"/>
              <a:gd name="connsiteX4" fmla="*/ 40 w 21640"/>
              <a:gd name="connsiteY4" fmla="*/ 0 h 22366"/>
              <a:gd name="connsiteX0" fmla="*/ 40 w 21640"/>
              <a:gd name="connsiteY0" fmla="*/ 0 h 22306"/>
              <a:gd name="connsiteX1" fmla="*/ 21640 w 21640"/>
              <a:gd name="connsiteY1" fmla="*/ 0 h 22306"/>
              <a:gd name="connsiteX2" fmla="*/ 21640 w 21640"/>
              <a:gd name="connsiteY2" fmla="*/ 5456 h 22306"/>
              <a:gd name="connsiteX3" fmla="*/ 0 w 21640"/>
              <a:gd name="connsiteY3" fmla="*/ 21902 h 22306"/>
              <a:gd name="connsiteX4" fmla="*/ 40 w 21640"/>
              <a:gd name="connsiteY4" fmla="*/ 0 h 22306"/>
              <a:gd name="connsiteX0" fmla="*/ 40 w 21640"/>
              <a:gd name="connsiteY0" fmla="*/ 0 h 24500"/>
              <a:gd name="connsiteX1" fmla="*/ 21640 w 21640"/>
              <a:gd name="connsiteY1" fmla="*/ 0 h 24500"/>
              <a:gd name="connsiteX2" fmla="*/ 21640 w 21640"/>
              <a:gd name="connsiteY2" fmla="*/ 5456 h 24500"/>
              <a:gd name="connsiteX3" fmla="*/ 0 w 21640"/>
              <a:gd name="connsiteY3" fmla="*/ 21902 h 24500"/>
              <a:gd name="connsiteX4" fmla="*/ 40 w 21640"/>
              <a:gd name="connsiteY4" fmla="*/ 0 h 24500"/>
              <a:gd name="connsiteX0" fmla="*/ 20 w 21620"/>
              <a:gd name="connsiteY0" fmla="*/ 0 h 21518"/>
              <a:gd name="connsiteX1" fmla="*/ 21620 w 21620"/>
              <a:gd name="connsiteY1" fmla="*/ 0 h 21518"/>
              <a:gd name="connsiteX2" fmla="*/ 21620 w 21620"/>
              <a:gd name="connsiteY2" fmla="*/ 5456 h 21518"/>
              <a:gd name="connsiteX3" fmla="*/ 0 w 21620"/>
              <a:gd name="connsiteY3" fmla="*/ 18688 h 21518"/>
              <a:gd name="connsiteX4" fmla="*/ 20 w 21620"/>
              <a:gd name="connsiteY4" fmla="*/ 0 h 21518"/>
              <a:gd name="connsiteX0" fmla="*/ 20 w 21620"/>
              <a:gd name="connsiteY0" fmla="*/ 0 h 15710"/>
              <a:gd name="connsiteX1" fmla="*/ 21620 w 21620"/>
              <a:gd name="connsiteY1" fmla="*/ 0 h 15710"/>
              <a:gd name="connsiteX2" fmla="*/ 21620 w 21620"/>
              <a:gd name="connsiteY2" fmla="*/ 5456 h 15710"/>
              <a:gd name="connsiteX3" fmla="*/ 0 w 21620"/>
              <a:gd name="connsiteY3" fmla="*/ 12261 h 15710"/>
              <a:gd name="connsiteX4" fmla="*/ 20 w 21620"/>
              <a:gd name="connsiteY4" fmla="*/ 0 h 15710"/>
              <a:gd name="connsiteX0" fmla="*/ 20 w 21620"/>
              <a:gd name="connsiteY0" fmla="*/ 0 h 18654"/>
              <a:gd name="connsiteX1" fmla="*/ 21620 w 21620"/>
              <a:gd name="connsiteY1" fmla="*/ 0 h 18654"/>
              <a:gd name="connsiteX2" fmla="*/ 21620 w 21620"/>
              <a:gd name="connsiteY2" fmla="*/ 5456 h 18654"/>
              <a:gd name="connsiteX3" fmla="*/ 0 w 21620"/>
              <a:gd name="connsiteY3" fmla="*/ 12261 h 18654"/>
              <a:gd name="connsiteX4" fmla="*/ 20 w 21620"/>
              <a:gd name="connsiteY4" fmla="*/ 0 h 18654"/>
              <a:gd name="connsiteX0" fmla="*/ 20 w 21620"/>
              <a:gd name="connsiteY0" fmla="*/ 0 h 18343"/>
              <a:gd name="connsiteX1" fmla="*/ 21620 w 21620"/>
              <a:gd name="connsiteY1" fmla="*/ 0 h 18343"/>
              <a:gd name="connsiteX2" fmla="*/ 21620 w 21620"/>
              <a:gd name="connsiteY2" fmla="*/ 5456 h 18343"/>
              <a:gd name="connsiteX3" fmla="*/ 0 w 21620"/>
              <a:gd name="connsiteY3" fmla="*/ 12261 h 18343"/>
              <a:gd name="connsiteX4" fmla="*/ 20 w 21620"/>
              <a:gd name="connsiteY4" fmla="*/ 0 h 18343"/>
              <a:gd name="connsiteX0" fmla="*/ 20 w 21620"/>
              <a:gd name="connsiteY0" fmla="*/ 0 h 19775"/>
              <a:gd name="connsiteX1" fmla="*/ 21620 w 21620"/>
              <a:gd name="connsiteY1" fmla="*/ 0 h 19775"/>
              <a:gd name="connsiteX2" fmla="*/ 21620 w 21620"/>
              <a:gd name="connsiteY2" fmla="*/ 5456 h 19775"/>
              <a:gd name="connsiteX3" fmla="*/ 0 w 21620"/>
              <a:gd name="connsiteY3" fmla="*/ 12261 h 19775"/>
              <a:gd name="connsiteX4" fmla="*/ 20 w 21620"/>
              <a:gd name="connsiteY4" fmla="*/ 0 h 19775"/>
              <a:gd name="connsiteX0" fmla="*/ 20 w 21620"/>
              <a:gd name="connsiteY0" fmla="*/ 0 h 19475"/>
              <a:gd name="connsiteX1" fmla="*/ 21620 w 21620"/>
              <a:gd name="connsiteY1" fmla="*/ 0 h 19475"/>
              <a:gd name="connsiteX2" fmla="*/ 21620 w 21620"/>
              <a:gd name="connsiteY2" fmla="*/ 5456 h 19475"/>
              <a:gd name="connsiteX3" fmla="*/ 0 w 21620"/>
              <a:gd name="connsiteY3" fmla="*/ 12261 h 19475"/>
              <a:gd name="connsiteX4" fmla="*/ 20 w 21620"/>
              <a:gd name="connsiteY4" fmla="*/ 0 h 19475"/>
              <a:gd name="connsiteX0" fmla="*/ 20 w 21620"/>
              <a:gd name="connsiteY0" fmla="*/ 0 h 19653"/>
              <a:gd name="connsiteX1" fmla="*/ 21620 w 21620"/>
              <a:gd name="connsiteY1" fmla="*/ 0 h 19653"/>
              <a:gd name="connsiteX2" fmla="*/ 21620 w 21620"/>
              <a:gd name="connsiteY2" fmla="*/ 5456 h 19653"/>
              <a:gd name="connsiteX3" fmla="*/ 0 w 21620"/>
              <a:gd name="connsiteY3" fmla="*/ 12261 h 19653"/>
              <a:gd name="connsiteX4" fmla="*/ 20 w 21620"/>
              <a:gd name="connsiteY4" fmla="*/ 0 h 19653"/>
              <a:gd name="connsiteX0" fmla="*/ 54 w 21654"/>
              <a:gd name="connsiteY0" fmla="*/ 0 h 25932"/>
              <a:gd name="connsiteX1" fmla="*/ 21654 w 21654"/>
              <a:gd name="connsiteY1" fmla="*/ 0 h 25932"/>
              <a:gd name="connsiteX2" fmla="*/ 21654 w 21654"/>
              <a:gd name="connsiteY2" fmla="*/ 5456 h 25932"/>
              <a:gd name="connsiteX3" fmla="*/ 0 w 21654"/>
              <a:gd name="connsiteY3" fmla="*/ 19503 h 25932"/>
              <a:gd name="connsiteX4" fmla="*/ 54 w 21654"/>
              <a:gd name="connsiteY4" fmla="*/ 0 h 25932"/>
              <a:gd name="connsiteX0" fmla="*/ 54 w 21654"/>
              <a:gd name="connsiteY0" fmla="*/ 0 h 22905"/>
              <a:gd name="connsiteX1" fmla="*/ 21654 w 21654"/>
              <a:gd name="connsiteY1" fmla="*/ 0 h 22905"/>
              <a:gd name="connsiteX2" fmla="*/ 21654 w 21654"/>
              <a:gd name="connsiteY2" fmla="*/ 5456 h 22905"/>
              <a:gd name="connsiteX3" fmla="*/ 0 w 21654"/>
              <a:gd name="connsiteY3" fmla="*/ 19503 h 22905"/>
              <a:gd name="connsiteX4" fmla="*/ 54 w 21654"/>
              <a:gd name="connsiteY4" fmla="*/ 0 h 22905"/>
              <a:gd name="connsiteX0" fmla="*/ 54 w 21654"/>
              <a:gd name="connsiteY0" fmla="*/ 0 h 21487"/>
              <a:gd name="connsiteX1" fmla="*/ 21654 w 21654"/>
              <a:gd name="connsiteY1" fmla="*/ 0 h 21487"/>
              <a:gd name="connsiteX2" fmla="*/ 21654 w 21654"/>
              <a:gd name="connsiteY2" fmla="*/ 5456 h 21487"/>
              <a:gd name="connsiteX3" fmla="*/ 0 w 21654"/>
              <a:gd name="connsiteY3" fmla="*/ 19503 h 21487"/>
              <a:gd name="connsiteX4" fmla="*/ 54 w 21654"/>
              <a:gd name="connsiteY4" fmla="*/ 0 h 21487"/>
              <a:gd name="connsiteX0" fmla="*/ 54 w 21654"/>
              <a:gd name="connsiteY0" fmla="*/ 0 h 20909"/>
              <a:gd name="connsiteX1" fmla="*/ 21654 w 21654"/>
              <a:gd name="connsiteY1" fmla="*/ 0 h 20909"/>
              <a:gd name="connsiteX2" fmla="*/ 21654 w 21654"/>
              <a:gd name="connsiteY2" fmla="*/ 5456 h 20909"/>
              <a:gd name="connsiteX3" fmla="*/ 0 w 21654"/>
              <a:gd name="connsiteY3" fmla="*/ 19503 h 20909"/>
              <a:gd name="connsiteX4" fmla="*/ 54 w 21654"/>
              <a:gd name="connsiteY4" fmla="*/ 0 h 20909"/>
              <a:gd name="connsiteX0" fmla="*/ 20 w 21620"/>
              <a:gd name="connsiteY0" fmla="*/ 0 h 21639"/>
              <a:gd name="connsiteX1" fmla="*/ 21620 w 21620"/>
              <a:gd name="connsiteY1" fmla="*/ 0 h 21639"/>
              <a:gd name="connsiteX2" fmla="*/ 21620 w 21620"/>
              <a:gd name="connsiteY2" fmla="*/ 5456 h 21639"/>
              <a:gd name="connsiteX3" fmla="*/ 0 w 21620"/>
              <a:gd name="connsiteY3" fmla="*/ 20265 h 21639"/>
              <a:gd name="connsiteX4" fmla="*/ 20 w 21620"/>
              <a:gd name="connsiteY4" fmla="*/ 0 h 21639"/>
              <a:gd name="connsiteX0" fmla="*/ 20 w 21620"/>
              <a:gd name="connsiteY0" fmla="*/ 0 h 22847"/>
              <a:gd name="connsiteX1" fmla="*/ 21620 w 21620"/>
              <a:gd name="connsiteY1" fmla="*/ 0 h 22847"/>
              <a:gd name="connsiteX2" fmla="*/ 21620 w 21620"/>
              <a:gd name="connsiteY2" fmla="*/ 5456 h 22847"/>
              <a:gd name="connsiteX3" fmla="*/ 0 w 21620"/>
              <a:gd name="connsiteY3" fmla="*/ 21524 h 22847"/>
              <a:gd name="connsiteX4" fmla="*/ 20 w 21620"/>
              <a:gd name="connsiteY4" fmla="*/ 0 h 22847"/>
              <a:gd name="connsiteX0" fmla="*/ 20 w 21620"/>
              <a:gd name="connsiteY0" fmla="*/ 0 h 21526"/>
              <a:gd name="connsiteX1" fmla="*/ 21620 w 21620"/>
              <a:gd name="connsiteY1" fmla="*/ 0 h 21526"/>
              <a:gd name="connsiteX2" fmla="*/ 21620 w 21620"/>
              <a:gd name="connsiteY2" fmla="*/ 5456 h 21526"/>
              <a:gd name="connsiteX3" fmla="*/ 0 w 21620"/>
              <a:gd name="connsiteY3" fmla="*/ 21524 h 21526"/>
              <a:gd name="connsiteX4" fmla="*/ 20 w 21620"/>
              <a:gd name="connsiteY4" fmla="*/ 0 h 21526"/>
              <a:gd name="connsiteX0" fmla="*/ 20 w 21654"/>
              <a:gd name="connsiteY0" fmla="*/ 0 h 21526"/>
              <a:gd name="connsiteX1" fmla="*/ 21620 w 21654"/>
              <a:gd name="connsiteY1" fmla="*/ 0 h 21526"/>
              <a:gd name="connsiteX2" fmla="*/ 21654 w 21654"/>
              <a:gd name="connsiteY2" fmla="*/ 7554 h 21526"/>
              <a:gd name="connsiteX3" fmla="*/ 0 w 21654"/>
              <a:gd name="connsiteY3" fmla="*/ 21524 h 21526"/>
              <a:gd name="connsiteX4" fmla="*/ 20 w 21654"/>
              <a:gd name="connsiteY4" fmla="*/ 0 h 21526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4" h="21525">
                <a:moveTo>
                  <a:pt x="20" y="0"/>
                </a:moveTo>
                <a:lnTo>
                  <a:pt x="21620" y="0"/>
                </a:lnTo>
                <a:cubicBezTo>
                  <a:pt x="21631" y="2518"/>
                  <a:pt x="21643" y="5036"/>
                  <a:pt x="21654" y="7554"/>
                </a:cubicBezTo>
                <a:cubicBezTo>
                  <a:pt x="17009" y="-3062"/>
                  <a:pt x="9374" y="21768"/>
                  <a:pt x="0" y="21524"/>
                </a:cubicBezTo>
                <a:cubicBezTo>
                  <a:pt x="13" y="14223"/>
                  <a:pt x="7" y="7301"/>
                  <a:pt x="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38" y="155575"/>
            <a:ext cx="2263775" cy="328613"/>
          </a:xfrm>
          <a:prstGeom prst="rect">
            <a:avLst/>
          </a:prstGeom>
          <a:noFill/>
        </p:spPr>
      </p:pic>
      <p:sp>
        <p:nvSpPr>
          <p:cNvPr id="6" name="Datumsplatzhalter 1"/>
          <p:cNvSpPr>
            <a:spLocks noGrp="1"/>
          </p:cNvSpPr>
          <p:nvPr>
            <p:ph type="dt" sz="half" idx="15"/>
          </p:nvPr>
        </p:nvSpPr>
        <p:spPr>
          <a:xfrm>
            <a:off x="628650" y="6448425"/>
            <a:ext cx="2057400" cy="365125"/>
          </a:xfr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780834F-59D6-495F-B9E6-CB8E15862D24}" type="datetime3">
              <a:rPr lang="de-DE"/>
              <a:pPr>
                <a:defRPr/>
              </a:pPr>
              <a:t>15/11/14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3028950" y="6448425"/>
            <a:ext cx="3086100" cy="365125"/>
          </a:xfr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Name of Workshop, Place </a:t>
            </a:r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6457950" y="6448425"/>
            <a:ext cx="2057400" cy="365125"/>
          </a:xfrm>
        </p:spPr>
        <p:txBody>
          <a:bodyPr/>
          <a:lstStyle>
            <a:lvl1pPr>
              <a:defRPr sz="9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4A7B2FF-E284-46B2-8999-365A023E7B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Inhaltsplatzhalter 32"/>
          <p:cNvSpPr>
            <a:spLocks noGrp="1"/>
          </p:cNvSpPr>
          <p:nvPr>
            <p:ph sz="quarter" idx="18" hasCustomPrompt="1"/>
          </p:nvPr>
        </p:nvSpPr>
        <p:spPr>
          <a:xfrm>
            <a:off x="0" y="876544"/>
            <a:ext cx="9144000" cy="44337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 smtClean="0"/>
              <a:t>►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6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23 January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noProof="1" smtClean="0">
                <a:solidFill>
                  <a:srgbClr val="333333"/>
                </a:solidFill>
                <a:latin typeface="Verdana"/>
              </a:rPr>
              <a:t>www.dnvgl.com</a:t>
            </a:r>
            <a:endParaRPr lang="en-GB" sz="1200" b="1" noProof="1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6714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Clr>
                <a:srgbClr val="173985"/>
              </a:buClr>
              <a:buFont typeface="Wingdings" pitchFamily="2" charset="2"/>
              <a:buChar char="§"/>
              <a:defRPr sz="2400" b="1">
                <a:solidFill>
                  <a:srgbClr val="173985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Clr>
                <a:srgbClr val="FF0000"/>
              </a:buClr>
              <a:buFont typeface="Arial" pitchFamily="34" charset="0"/>
              <a:buChar char="•"/>
              <a:defRPr sz="2000">
                <a:solidFill>
                  <a:srgbClr val="173985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800">
                <a:solidFill>
                  <a:srgbClr val="6D8BAB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rgbClr val="173985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buClr>
                <a:srgbClr val="173985"/>
              </a:buClr>
              <a:buFont typeface="Wingdings" pitchFamily="2" charset="2"/>
              <a:buChar char="Ø"/>
              <a:defRPr sz="1400">
                <a:solidFill>
                  <a:srgbClr val="17398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04448" y="3810"/>
            <a:ext cx="593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fld id="{EE3BA410-707C-48C8-9685-2ADD78DED861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171450" indent="-171450"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t>‹#›</a:t>
            </a:fld>
            <a:endParaRPr lang="nl-NL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Afbeelding 3" descr="Solliance_powerpoint#486AC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9144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atum 3"/>
          <p:cNvSpPr txBox="1">
            <a:spLocks/>
          </p:cNvSpPr>
          <p:nvPr userDrawn="1"/>
        </p:nvSpPr>
        <p:spPr>
          <a:xfrm>
            <a:off x="457200" y="6426000"/>
            <a:ext cx="152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FA2123F-D561-49B2-BD2B-B94ED8498719}" type="datetime4">
              <a:rPr lang="nl-BE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>
                <a:defRPr/>
              </a:pPr>
              <a:t>18 november 2014</a:t>
            </a:fld>
            <a:endParaRPr lang="nl-N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0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764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2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37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0339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4"/>
          <p:cNvSpPr/>
          <p:nvPr userDrawn="1"/>
        </p:nvSpPr>
        <p:spPr>
          <a:xfrm>
            <a:off x="0" y="639763"/>
            <a:ext cx="9144000" cy="2524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Flussdiagramm: Dokument 1"/>
          <p:cNvSpPr/>
          <p:nvPr userDrawn="1"/>
        </p:nvSpPr>
        <p:spPr>
          <a:xfrm flipV="1">
            <a:off x="-7938" y="3175"/>
            <a:ext cx="9166226" cy="74453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700"/>
              <a:gd name="connsiteY0" fmla="*/ 0 h 20726"/>
              <a:gd name="connsiteX1" fmla="*/ 21600 w 21700"/>
              <a:gd name="connsiteY1" fmla="*/ 0 h 20726"/>
              <a:gd name="connsiteX2" fmla="*/ 21700 w 21700"/>
              <a:gd name="connsiteY2" fmla="*/ 7434 h 20726"/>
              <a:gd name="connsiteX3" fmla="*/ 0 w 21700"/>
              <a:gd name="connsiteY3" fmla="*/ 20172 h 20726"/>
              <a:gd name="connsiteX4" fmla="*/ 0 w 21700"/>
              <a:gd name="connsiteY4" fmla="*/ 0 h 20726"/>
              <a:gd name="connsiteX0" fmla="*/ 0 w 21700"/>
              <a:gd name="connsiteY0" fmla="*/ 0 h 20699"/>
              <a:gd name="connsiteX1" fmla="*/ 21600 w 21700"/>
              <a:gd name="connsiteY1" fmla="*/ 0 h 20699"/>
              <a:gd name="connsiteX2" fmla="*/ 21700 w 21700"/>
              <a:gd name="connsiteY2" fmla="*/ 6445 h 20699"/>
              <a:gd name="connsiteX3" fmla="*/ 0 w 21700"/>
              <a:gd name="connsiteY3" fmla="*/ 20172 h 20699"/>
              <a:gd name="connsiteX4" fmla="*/ 0 w 21700"/>
              <a:gd name="connsiteY4" fmla="*/ 0 h 20699"/>
              <a:gd name="connsiteX0" fmla="*/ 0 w 21700"/>
              <a:gd name="connsiteY0" fmla="*/ 0 h 20674"/>
              <a:gd name="connsiteX1" fmla="*/ 21600 w 21700"/>
              <a:gd name="connsiteY1" fmla="*/ 0 h 20674"/>
              <a:gd name="connsiteX2" fmla="*/ 21700 w 21700"/>
              <a:gd name="connsiteY2" fmla="*/ 5456 h 20674"/>
              <a:gd name="connsiteX3" fmla="*/ 0 w 21700"/>
              <a:gd name="connsiteY3" fmla="*/ 20172 h 20674"/>
              <a:gd name="connsiteX4" fmla="*/ 0 w 21700"/>
              <a:gd name="connsiteY4" fmla="*/ 0 h 20674"/>
              <a:gd name="connsiteX0" fmla="*/ 40 w 21740"/>
              <a:gd name="connsiteY0" fmla="*/ 0 h 22366"/>
              <a:gd name="connsiteX1" fmla="*/ 21640 w 21740"/>
              <a:gd name="connsiteY1" fmla="*/ 0 h 22366"/>
              <a:gd name="connsiteX2" fmla="*/ 21740 w 21740"/>
              <a:gd name="connsiteY2" fmla="*/ 5456 h 22366"/>
              <a:gd name="connsiteX3" fmla="*/ 0 w 21740"/>
              <a:gd name="connsiteY3" fmla="*/ 21902 h 22366"/>
              <a:gd name="connsiteX4" fmla="*/ 40 w 21740"/>
              <a:gd name="connsiteY4" fmla="*/ 0 h 22366"/>
              <a:gd name="connsiteX0" fmla="*/ 40 w 21640"/>
              <a:gd name="connsiteY0" fmla="*/ 0 h 22366"/>
              <a:gd name="connsiteX1" fmla="*/ 21640 w 21640"/>
              <a:gd name="connsiteY1" fmla="*/ 0 h 22366"/>
              <a:gd name="connsiteX2" fmla="*/ 21640 w 21640"/>
              <a:gd name="connsiteY2" fmla="*/ 5456 h 22366"/>
              <a:gd name="connsiteX3" fmla="*/ 0 w 21640"/>
              <a:gd name="connsiteY3" fmla="*/ 21902 h 22366"/>
              <a:gd name="connsiteX4" fmla="*/ 40 w 21640"/>
              <a:gd name="connsiteY4" fmla="*/ 0 h 22366"/>
              <a:gd name="connsiteX0" fmla="*/ 40 w 21640"/>
              <a:gd name="connsiteY0" fmla="*/ 0 h 22306"/>
              <a:gd name="connsiteX1" fmla="*/ 21640 w 21640"/>
              <a:gd name="connsiteY1" fmla="*/ 0 h 22306"/>
              <a:gd name="connsiteX2" fmla="*/ 21640 w 21640"/>
              <a:gd name="connsiteY2" fmla="*/ 5456 h 22306"/>
              <a:gd name="connsiteX3" fmla="*/ 0 w 21640"/>
              <a:gd name="connsiteY3" fmla="*/ 21902 h 22306"/>
              <a:gd name="connsiteX4" fmla="*/ 40 w 21640"/>
              <a:gd name="connsiteY4" fmla="*/ 0 h 22306"/>
              <a:gd name="connsiteX0" fmla="*/ 40 w 21640"/>
              <a:gd name="connsiteY0" fmla="*/ 0 h 24500"/>
              <a:gd name="connsiteX1" fmla="*/ 21640 w 21640"/>
              <a:gd name="connsiteY1" fmla="*/ 0 h 24500"/>
              <a:gd name="connsiteX2" fmla="*/ 21640 w 21640"/>
              <a:gd name="connsiteY2" fmla="*/ 5456 h 24500"/>
              <a:gd name="connsiteX3" fmla="*/ 0 w 21640"/>
              <a:gd name="connsiteY3" fmla="*/ 21902 h 24500"/>
              <a:gd name="connsiteX4" fmla="*/ 40 w 21640"/>
              <a:gd name="connsiteY4" fmla="*/ 0 h 24500"/>
              <a:gd name="connsiteX0" fmla="*/ 20 w 21620"/>
              <a:gd name="connsiteY0" fmla="*/ 0 h 21518"/>
              <a:gd name="connsiteX1" fmla="*/ 21620 w 21620"/>
              <a:gd name="connsiteY1" fmla="*/ 0 h 21518"/>
              <a:gd name="connsiteX2" fmla="*/ 21620 w 21620"/>
              <a:gd name="connsiteY2" fmla="*/ 5456 h 21518"/>
              <a:gd name="connsiteX3" fmla="*/ 0 w 21620"/>
              <a:gd name="connsiteY3" fmla="*/ 18688 h 21518"/>
              <a:gd name="connsiteX4" fmla="*/ 20 w 21620"/>
              <a:gd name="connsiteY4" fmla="*/ 0 h 21518"/>
              <a:gd name="connsiteX0" fmla="*/ 20 w 21620"/>
              <a:gd name="connsiteY0" fmla="*/ 0 h 15710"/>
              <a:gd name="connsiteX1" fmla="*/ 21620 w 21620"/>
              <a:gd name="connsiteY1" fmla="*/ 0 h 15710"/>
              <a:gd name="connsiteX2" fmla="*/ 21620 w 21620"/>
              <a:gd name="connsiteY2" fmla="*/ 5456 h 15710"/>
              <a:gd name="connsiteX3" fmla="*/ 0 w 21620"/>
              <a:gd name="connsiteY3" fmla="*/ 12261 h 15710"/>
              <a:gd name="connsiteX4" fmla="*/ 20 w 21620"/>
              <a:gd name="connsiteY4" fmla="*/ 0 h 15710"/>
              <a:gd name="connsiteX0" fmla="*/ 20 w 21620"/>
              <a:gd name="connsiteY0" fmla="*/ 0 h 18654"/>
              <a:gd name="connsiteX1" fmla="*/ 21620 w 21620"/>
              <a:gd name="connsiteY1" fmla="*/ 0 h 18654"/>
              <a:gd name="connsiteX2" fmla="*/ 21620 w 21620"/>
              <a:gd name="connsiteY2" fmla="*/ 5456 h 18654"/>
              <a:gd name="connsiteX3" fmla="*/ 0 w 21620"/>
              <a:gd name="connsiteY3" fmla="*/ 12261 h 18654"/>
              <a:gd name="connsiteX4" fmla="*/ 20 w 21620"/>
              <a:gd name="connsiteY4" fmla="*/ 0 h 18654"/>
              <a:gd name="connsiteX0" fmla="*/ 20 w 21620"/>
              <a:gd name="connsiteY0" fmla="*/ 0 h 18343"/>
              <a:gd name="connsiteX1" fmla="*/ 21620 w 21620"/>
              <a:gd name="connsiteY1" fmla="*/ 0 h 18343"/>
              <a:gd name="connsiteX2" fmla="*/ 21620 w 21620"/>
              <a:gd name="connsiteY2" fmla="*/ 5456 h 18343"/>
              <a:gd name="connsiteX3" fmla="*/ 0 w 21620"/>
              <a:gd name="connsiteY3" fmla="*/ 12261 h 18343"/>
              <a:gd name="connsiteX4" fmla="*/ 20 w 21620"/>
              <a:gd name="connsiteY4" fmla="*/ 0 h 18343"/>
              <a:gd name="connsiteX0" fmla="*/ 20 w 21620"/>
              <a:gd name="connsiteY0" fmla="*/ 0 h 19775"/>
              <a:gd name="connsiteX1" fmla="*/ 21620 w 21620"/>
              <a:gd name="connsiteY1" fmla="*/ 0 h 19775"/>
              <a:gd name="connsiteX2" fmla="*/ 21620 w 21620"/>
              <a:gd name="connsiteY2" fmla="*/ 5456 h 19775"/>
              <a:gd name="connsiteX3" fmla="*/ 0 w 21620"/>
              <a:gd name="connsiteY3" fmla="*/ 12261 h 19775"/>
              <a:gd name="connsiteX4" fmla="*/ 20 w 21620"/>
              <a:gd name="connsiteY4" fmla="*/ 0 h 19775"/>
              <a:gd name="connsiteX0" fmla="*/ 20 w 21620"/>
              <a:gd name="connsiteY0" fmla="*/ 0 h 19475"/>
              <a:gd name="connsiteX1" fmla="*/ 21620 w 21620"/>
              <a:gd name="connsiteY1" fmla="*/ 0 h 19475"/>
              <a:gd name="connsiteX2" fmla="*/ 21620 w 21620"/>
              <a:gd name="connsiteY2" fmla="*/ 5456 h 19475"/>
              <a:gd name="connsiteX3" fmla="*/ 0 w 21620"/>
              <a:gd name="connsiteY3" fmla="*/ 12261 h 19475"/>
              <a:gd name="connsiteX4" fmla="*/ 20 w 21620"/>
              <a:gd name="connsiteY4" fmla="*/ 0 h 19475"/>
              <a:gd name="connsiteX0" fmla="*/ 20 w 21620"/>
              <a:gd name="connsiteY0" fmla="*/ 0 h 19653"/>
              <a:gd name="connsiteX1" fmla="*/ 21620 w 21620"/>
              <a:gd name="connsiteY1" fmla="*/ 0 h 19653"/>
              <a:gd name="connsiteX2" fmla="*/ 21620 w 21620"/>
              <a:gd name="connsiteY2" fmla="*/ 5456 h 19653"/>
              <a:gd name="connsiteX3" fmla="*/ 0 w 21620"/>
              <a:gd name="connsiteY3" fmla="*/ 12261 h 19653"/>
              <a:gd name="connsiteX4" fmla="*/ 20 w 21620"/>
              <a:gd name="connsiteY4" fmla="*/ 0 h 19653"/>
              <a:gd name="connsiteX0" fmla="*/ 54 w 21654"/>
              <a:gd name="connsiteY0" fmla="*/ 0 h 25932"/>
              <a:gd name="connsiteX1" fmla="*/ 21654 w 21654"/>
              <a:gd name="connsiteY1" fmla="*/ 0 h 25932"/>
              <a:gd name="connsiteX2" fmla="*/ 21654 w 21654"/>
              <a:gd name="connsiteY2" fmla="*/ 5456 h 25932"/>
              <a:gd name="connsiteX3" fmla="*/ 0 w 21654"/>
              <a:gd name="connsiteY3" fmla="*/ 19503 h 25932"/>
              <a:gd name="connsiteX4" fmla="*/ 54 w 21654"/>
              <a:gd name="connsiteY4" fmla="*/ 0 h 25932"/>
              <a:gd name="connsiteX0" fmla="*/ 54 w 21654"/>
              <a:gd name="connsiteY0" fmla="*/ 0 h 22905"/>
              <a:gd name="connsiteX1" fmla="*/ 21654 w 21654"/>
              <a:gd name="connsiteY1" fmla="*/ 0 h 22905"/>
              <a:gd name="connsiteX2" fmla="*/ 21654 w 21654"/>
              <a:gd name="connsiteY2" fmla="*/ 5456 h 22905"/>
              <a:gd name="connsiteX3" fmla="*/ 0 w 21654"/>
              <a:gd name="connsiteY3" fmla="*/ 19503 h 22905"/>
              <a:gd name="connsiteX4" fmla="*/ 54 w 21654"/>
              <a:gd name="connsiteY4" fmla="*/ 0 h 22905"/>
              <a:gd name="connsiteX0" fmla="*/ 54 w 21654"/>
              <a:gd name="connsiteY0" fmla="*/ 0 h 21487"/>
              <a:gd name="connsiteX1" fmla="*/ 21654 w 21654"/>
              <a:gd name="connsiteY1" fmla="*/ 0 h 21487"/>
              <a:gd name="connsiteX2" fmla="*/ 21654 w 21654"/>
              <a:gd name="connsiteY2" fmla="*/ 5456 h 21487"/>
              <a:gd name="connsiteX3" fmla="*/ 0 w 21654"/>
              <a:gd name="connsiteY3" fmla="*/ 19503 h 21487"/>
              <a:gd name="connsiteX4" fmla="*/ 54 w 21654"/>
              <a:gd name="connsiteY4" fmla="*/ 0 h 21487"/>
              <a:gd name="connsiteX0" fmla="*/ 54 w 21654"/>
              <a:gd name="connsiteY0" fmla="*/ 0 h 20909"/>
              <a:gd name="connsiteX1" fmla="*/ 21654 w 21654"/>
              <a:gd name="connsiteY1" fmla="*/ 0 h 20909"/>
              <a:gd name="connsiteX2" fmla="*/ 21654 w 21654"/>
              <a:gd name="connsiteY2" fmla="*/ 5456 h 20909"/>
              <a:gd name="connsiteX3" fmla="*/ 0 w 21654"/>
              <a:gd name="connsiteY3" fmla="*/ 19503 h 20909"/>
              <a:gd name="connsiteX4" fmla="*/ 54 w 21654"/>
              <a:gd name="connsiteY4" fmla="*/ 0 h 20909"/>
              <a:gd name="connsiteX0" fmla="*/ 20 w 21620"/>
              <a:gd name="connsiteY0" fmla="*/ 0 h 21639"/>
              <a:gd name="connsiteX1" fmla="*/ 21620 w 21620"/>
              <a:gd name="connsiteY1" fmla="*/ 0 h 21639"/>
              <a:gd name="connsiteX2" fmla="*/ 21620 w 21620"/>
              <a:gd name="connsiteY2" fmla="*/ 5456 h 21639"/>
              <a:gd name="connsiteX3" fmla="*/ 0 w 21620"/>
              <a:gd name="connsiteY3" fmla="*/ 20265 h 21639"/>
              <a:gd name="connsiteX4" fmla="*/ 20 w 21620"/>
              <a:gd name="connsiteY4" fmla="*/ 0 h 21639"/>
              <a:gd name="connsiteX0" fmla="*/ 20 w 21620"/>
              <a:gd name="connsiteY0" fmla="*/ 0 h 22847"/>
              <a:gd name="connsiteX1" fmla="*/ 21620 w 21620"/>
              <a:gd name="connsiteY1" fmla="*/ 0 h 22847"/>
              <a:gd name="connsiteX2" fmla="*/ 21620 w 21620"/>
              <a:gd name="connsiteY2" fmla="*/ 5456 h 22847"/>
              <a:gd name="connsiteX3" fmla="*/ 0 w 21620"/>
              <a:gd name="connsiteY3" fmla="*/ 21524 h 22847"/>
              <a:gd name="connsiteX4" fmla="*/ 20 w 21620"/>
              <a:gd name="connsiteY4" fmla="*/ 0 h 22847"/>
              <a:gd name="connsiteX0" fmla="*/ 20 w 21620"/>
              <a:gd name="connsiteY0" fmla="*/ 0 h 21526"/>
              <a:gd name="connsiteX1" fmla="*/ 21620 w 21620"/>
              <a:gd name="connsiteY1" fmla="*/ 0 h 21526"/>
              <a:gd name="connsiteX2" fmla="*/ 21620 w 21620"/>
              <a:gd name="connsiteY2" fmla="*/ 5456 h 21526"/>
              <a:gd name="connsiteX3" fmla="*/ 0 w 21620"/>
              <a:gd name="connsiteY3" fmla="*/ 21524 h 21526"/>
              <a:gd name="connsiteX4" fmla="*/ 20 w 21620"/>
              <a:gd name="connsiteY4" fmla="*/ 0 h 21526"/>
              <a:gd name="connsiteX0" fmla="*/ 20 w 21654"/>
              <a:gd name="connsiteY0" fmla="*/ 0 h 21526"/>
              <a:gd name="connsiteX1" fmla="*/ 21620 w 21654"/>
              <a:gd name="connsiteY1" fmla="*/ 0 h 21526"/>
              <a:gd name="connsiteX2" fmla="*/ 21654 w 21654"/>
              <a:gd name="connsiteY2" fmla="*/ 7554 h 21526"/>
              <a:gd name="connsiteX3" fmla="*/ 0 w 21654"/>
              <a:gd name="connsiteY3" fmla="*/ 21524 h 21526"/>
              <a:gd name="connsiteX4" fmla="*/ 20 w 21654"/>
              <a:gd name="connsiteY4" fmla="*/ 0 h 21526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4" h="21525">
                <a:moveTo>
                  <a:pt x="20" y="0"/>
                </a:moveTo>
                <a:lnTo>
                  <a:pt x="21620" y="0"/>
                </a:lnTo>
                <a:cubicBezTo>
                  <a:pt x="21631" y="2518"/>
                  <a:pt x="21643" y="5036"/>
                  <a:pt x="21654" y="7554"/>
                </a:cubicBezTo>
                <a:cubicBezTo>
                  <a:pt x="17009" y="-3062"/>
                  <a:pt x="9374" y="21768"/>
                  <a:pt x="0" y="21524"/>
                </a:cubicBezTo>
                <a:cubicBezTo>
                  <a:pt x="13" y="14223"/>
                  <a:pt x="7" y="7301"/>
                  <a:pt x="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38" y="155575"/>
            <a:ext cx="2263775" cy="328613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04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EBB6-72FE-4070-906D-736951D5ECE1}" type="datetime3">
              <a:rPr lang="de-DE"/>
              <a:pPr>
                <a:defRPr/>
              </a:pPr>
              <a:t>15/11/14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4825" y="6356350"/>
            <a:ext cx="5878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Name of Workshop, Place 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1613" y="6356350"/>
            <a:ext cx="6937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47C0-699F-41E8-AEFB-4CB93814A8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6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23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55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55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2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4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66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noProof="1" smtClean="0">
                <a:solidFill>
                  <a:srgbClr val="333333"/>
                </a:solidFill>
                <a:latin typeface="Verdana"/>
              </a:rPr>
              <a:t>www.dnvgl.com</a:t>
            </a:r>
            <a:endParaRPr lang="en-GB" sz="1200" b="1" noProof="1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077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Dokument 1"/>
          <p:cNvSpPr/>
          <p:nvPr userDrawn="1"/>
        </p:nvSpPr>
        <p:spPr>
          <a:xfrm flipV="1">
            <a:off x="-8466" y="3942"/>
            <a:ext cx="9166859" cy="7444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700"/>
              <a:gd name="connsiteY0" fmla="*/ 0 h 20726"/>
              <a:gd name="connsiteX1" fmla="*/ 21600 w 21700"/>
              <a:gd name="connsiteY1" fmla="*/ 0 h 20726"/>
              <a:gd name="connsiteX2" fmla="*/ 21700 w 21700"/>
              <a:gd name="connsiteY2" fmla="*/ 7434 h 20726"/>
              <a:gd name="connsiteX3" fmla="*/ 0 w 21700"/>
              <a:gd name="connsiteY3" fmla="*/ 20172 h 20726"/>
              <a:gd name="connsiteX4" fmla="*/ 0 w 21700"/>
              <a:gd name="connsiteY4" fmla="*/ 0 h 20726"/>
              <a:gd name="connsiteX0" fmla="*/ 0 w 21700"/>
              <a:gd name="connsiteY0" fmla="*/ 0 h 20699"/>
              <a:gd name="connsiteX1" fmla="*/ 21600 w 21700"/>
              <a:gd name="connsiteY1" fmla="*/ 0 h 20699"/>
              <a:gd name="connsiteX2" fmla="*/ 21700 w 21700"/>
              <a:gd name="connsiteY2" fmla="*/ 6445 h 20699"/>
              <a:gd name="connsiteX3" fmla="*/ 0 w 21700"/>
              <a:gd name="connsiteY3" fmla="*/ 20172 h 20699"/>
              <a:gd name="connsiteX4" fmla="*/ 0 w 21700"/>
              <a:gd name="connsiteY4" fmla="*/ 0 h 20699"/>
              <a:gd name="connsiteX0" fmla="*/ 0 w 21700"/>
              <a:gd name="connsiteY0" fmla="*/ 0 h 20674"/>
              <a:gd name="connsiteX1" fmla="*/ 21600 w 21700"/>
              <a:gd name="connsiteY1" fmla="*/ 0 h 20674"/>
              <a:gd name="connsiteX2" fmla="*/ 21700 w 21700"/>
              <a:gd name="connsiteY2" fmla="*/ 5456 h 20674"/>
              <a:gd name="connsiteX3" fmla="*/ 0 w 21700"/>
              <a:gd name="connsiteY3" fmla="*/ 20172 h 20674"/>
              <a:gd name="connsiteX4" fmla="*/ 0 w 21700"/>
              <a:gd name="connsiteY4" fmla="*/ 0 h 20674"/>
              <a:gd name="connsiteX0" fmla="*/ 40 w 21740"/>
              <a:gd name="connsiteY0" fmla="*/ 0 h 22366"/>
              <a:gd name="connsiteX1" fmla="*/ 21640 w 21740"/>
              <a:gd name="connsiteY1" fmla="*/ 0 h 22366"/>
              <a:gd name="connsiteX2" fmla="*/ 21740 w 21740"/>
              <a:gd name="connsiteY2" fmla="*/ 5456 h 22366"/>
              <a:gd name="connsiteX3" fmla="*/ 0 w 21740"/>
              <a:gd name="connsiteY3" fmla="*/ 21902 h 22366"/>
              <a:gd name="connsiteX4" fmla="*/ 40 w 21740"/>
              <a:gd name="connsiteY4" fmla="*/ 0 h 22366"/>
              <a:gd name="connsiteX0" fmla="*/ 40 w 21640"/>
              <a:gd name="connsiteY0" fmla="*/ 0 h 22366"/>
              <a:gd name="connsiteX1" fmla="*/ 21640 w 21640"/>
              <a:gd name="connsiteY1" fmla="*/ 0 h 22366"/>
              <a:gd name="connsiteX2" fmla="*/ 21640 w 21640"/>
              <a:gd name="connsiteY2" fmla="*/ 5456 h 22366"/>
              <a:gd name="connsiteX3" fmla="*/ 0 w 21640"/>
              <a:gd name="connsiteY3" fmla="*/ 21902 h 22366"/>
              <a:gd name="connsiteX4" fmla="*/ 40 w 21640"/>
              <a:gd name="connsiteY4" fmla="*/ 0 h 22366"/>
              <a:gd name="connsiteX0" fmla="*/ 40 w 21640"/>
              <a:gd name="connsiteY0" fmla="*/ 0 h 22306"/>
              <a:gd name="connsiteX1" fmla="*/ 21640 w 21640"/>
              <a:gd name="connsiteY1" fmla="*/ 0 h 22306"/>
              <a:gd name="connsiteX2" fmla="*/ 21640 w 21640"/>
              <a:gd name="connsiteY2" fmla="*/ 5456 h 22306"/>
              <a:gd name="connsiteX3" fmla="*/ 0 w 21640"/>
              <a:gd name="connsiteY3" fmla="*/ 21902 h 22306"/>
              <a:gd name="connsiteX4" fmla="*/ 40 w 21640"/>
              <a:gd name="connsiteY4" fmla="*/ 0 h 22306"/>
              <a:gd name="connsiteX0" fmla="*/ 40 w 21640"/>
              <a:gd name="connsiteY0" fmla="*/ 0 h 24500"/>
              <a:gd name="connsiteX1" fmla="*/ 21640 w 21640"/>
              <a:gd name="connsiteY1" fmla="*/ 0 h 24500"/>
              <a:gd name="connsiteX2" fmla="*/ 21640 w 21640"/>
              <a:gd name="connsiteY2" fmla="*/ 5456 h 24500"/>
              <a:gd name="connsiteX3" fmla="*/ 0 w 21640"/>
              <a:gd name="connsiteY3" fmla="*/ 21902 h 24500"/>
              <a:gd name="connsiteX4" fmla="*/ 40 w 21640"/>
              <a:gd name="connsiteY4" fmla="*/ 0 h 24500"/>
              <a:gd name="connsiteX0" fmla="*/ 20 w 21620"/>
              <a:gd name="connsiteY0" fmla="*/ 0 h 21518"/>
              <a:gd name="connsiteX1" fmla="*/ 21620 w 21620"/>
              <a:gd name="connsiteY1" fmla="*/ 0 h 21518"/>
              <a:gd name="connsiteX2" fmla="*/ 21620 w 21620"/>
              <a:gd name="connsiteY2" fmla="*/ 5456 h 21518"/>
              <a:gd name="connsiteX3" fmla="*/ 0 w 21620"/>
              <a:gd name="connsiteY3" fmla="*/ 18688 h 21518"/>
              <a:gd name="connsiteX4" fmla="*/ 20 w 21620"/>
              <a:gd name="connsiteY4" fmla="*/ 0 h 21518"/>
              <a:gd name="connsiteX0" fmla="*/ 20 w 21620"/>
              <a:gd name="connsiteY0" fmla="*/ 0 h 15710"/>
              <a:gd name="connsiteX1" fmla="*/ 21620 w 21620"/>
              <a:gd name="connsiteY1" fmla="*/ 0 h 15710"/>
              <a:gd name="connsiteX2" fmla="*/ 21620 w 21620"/>
              <a:gd name="connsiteY2" fmla="*/ 5456 h 15710"/>
              <a:gd name="connsiteX3" fmla="*/ 0 w 21620"/>
              <a:gd name="connsiteY3" fmla="*/ 12261 h 15710"/>
              <a:gd name="connsiteX4" fmla="*/ 20 w 21620"/>
              <a:gd name="connsiteY4" fmla="*/ 0 h 15710"/>
              <a:gd name="connsiteX0" fmla="*/ 20 w 21620"/>
              <a:gd name="connsiteY0" fmla="*/ 0 h 18654"/>
              <a:gd name="connsiteX1" fmla="*/ 21620 w 21620"/>
              <a:gd name="connsiteY1" fmla="*/ 0 h 18654"/>
              <a:gd name="connsiteX2" fmla="*/ 21620 w 21620"/>
              <a:gd name="connsiteY2" fmla="*/ 5456 h 18654"/>
              <a:gd name="connsiteX3" fmla="*/ 0 w 21620"/>
              <a:gd name="connsiteY3" fmla="*/ 12261 h 18654"/>
              <a:gd name="connsiteX4" fmla="*/ 20 w 21620"/>
              <a:gd name="connsiteY4" fmla="*/ 0 h 18654"/>
              <a:gd name="connsiteX0" fmla="*/ 20 w 21620"/>
              <a:gd name="connsiteY0" fmla="*/ 0 h 18343"/>
              <a:gd name="connsiteX1" fmla="*/ 21620 w 21620"/>
              <a:gd name="connsiteY1" fmla="*/ 0 h 18343"/>
              <a:gd name="connsiteX2" fmla="*/ 21620 w 21620"/>
              <a:gd name="connsiteY2" fmla="*/ 5456 h 18343"/>
              <a:gd name="connsiteX3" fmla="*/ 0 w 21620"/>
              <a:gd name="connsiteY3" fmla="*/ 12261 h 18343"/>
              <a:gd name="connsiteX4" fmla="*/ 20 w 21620"/>
              <a:gd name="connsiteY4" fmla="*/ 0 h 18343"/>
              <a:gd name="connsiteX0" fmla="*/ 20 w 21620"/>
              <a:gd name="connsiteY0" fmla="*/ 0 h 19775"/>
              <a:gd name="connsiteX1" fmla="*/ 21620 w 21620"/>
              <a:gd name="connsiteY1" fmla="*/ 0 h 19775"/>
              <a:gd name="connsiteX2" fmla="*/ 21620 w 21620"/>
              <a:gd name="connsiteY2" fmla="*/ 5456 h 19775"/>
              <a:gd name="connsiteX3" fmla="*/ 0 w 21620"/>
              <a:gd name="connsiteY3" fmla="*/ 12261 h 19775"/>
              <a:gd name="connsiteX4" fmla="*/ 20 w 21620"/>
              <a:gd name="connsiteY4" fmla="*/ 0 h 19775"/>
              <a:gd name="connsiteX0" fmla="*/ 20 w 21620"/>
              <a:gd name="connsiteY0" fmla="*/ 0 h 19475"/>
              <a:gd name="connsiteX1" fmla="*/ 21620 w 21620"/>
              <a:gd name="connsiteY1" fmla="*/ 0 h 19475"/>
              <a:gd name="connsiteX2" fmla="*/ 21620 w 21620"/>
              <a:gd name="connsiteY2" fmla="*/ 5456 h 19475"/>
              <a:gd name="connsiteX3" fmla="*/ 0 w 21620"/>
              <a:gd name="connsiteY3" fmla="*/ 12261 h 19475"/>
              <a:gd name="connsiteX4" fmla="*/ 20 w 21620"/>
              <a:gd name="connsiteY4" fmla="*/ 0 h 19475"/>
              <a:gd name="connsiteX0" fmla="*/ 20 w 21620"/>
              <a:gd name="connsiteY0" fmla="*/ 0 h 19653"/>
              <a:gd name="connsiteX1" fmla="*/ 21620 w 21620"/>
              <a:gd name="connsiteY1" fmla="*/ 0 h 19653"/>
              <a:gd name="connsiteX2" fmla="*/ 21620 w 21620"/>
              <a:gd name="connsiteY2" fmla="*/ 5456 h 19653"/>
              <a:gd name="connsiteX3" fmla="*/ 0 w 21620"/>
              <a:gd name="connsiteY3" fmla="*/ 12261 h 19653"/>
              <a:gd name="connsiteX4" fmla="*/ 20 w 21620"/>
              <a:gd name="connsiteY4" fmla="*/ 0 h 19653"/>
              <a:gd name="connsiteX0" fmla="*/ 54 w 21654"/>
              <a:gd name="connsiteY0" fmla="*/ 0 h 25932"/>
              <a:gd name="connsiteX1" fmla="*/ 21654 w 21654"/>
              <a:gd name="connsiteY1" fmla="*/ 0 h 25932"/>
              <a:gd name="connsiteX2" fmla="*/ 21654 w 21654"/>
              <a:gd name="connsiteY2" fmla="*/ 5456 h 25932"/>
              <a:gd name="connsiteX3" fmla="*/ 0 w 21654"/>
              <a:gd name="connsiteY3" fmla="*/ 19503 h 25932"/>
              <a:gd name="connsiteX4" fmla="*/ 54 w 21654"/>
              <a:gd name="connsiteY4" fmla="*/ 0 h 25932"/>
              <a:gd name="connsiteX0" fmla="*/ 54 w 21654"/>
              <a:gd name="connsiteY0" fmla="*/ 0 h 22905"/>
              <a:gd name="connsiteX1" fmla="*/ 21654 w 21654"/>
              <a:gd name="connsiteY1" fmla="*/ 0 h 22905"/>
              <a:gd name="connsiteX2" fmla="*/ 21654 w 21654"/>
              <a:gd name="connsiteY2" fmla="*/ 5456 h 22905"/>
              <a:gd name="connsiteX3" fmla="*/ 0 w 21654"/>
              <a:gd name="connsiteY3" fmla="*/ 19503 h 22905"/>
              <a:gd name="connsiteX4" fmla="*/ 54 w 21654"/>
              <a:gd name="connsiteY4" fmla="*/ 0 h 22905"/>
              <a:gd name="connsiteX0" fmla="*/ 54 w 21654"/>
              <a:gd name="connsiteY0" fmla="*/ 0 h 21487"/>
              <a:gd name="connsiteX1" fmla="*/ 21654 w 21654"/>
              <a:gd name="connsiteY1" fmla="*/ 0 h 21487"/>
              <a:gd name="connsiteX2" fmla="*/ 21654 w 21654"/>
              <a:gd name="connsiteY2" fmla="*/ 5456 h 21487"/>
              <a:gd name="connsiteX3" fmla="*/ 0 w 21654"/>
              <a:gd name="connsiteY3" fmla="*/ 19503 h 21487"/>
              <a:gd name="connsiteX4" fmla="*/ 54 w 21654"/>
              <a:gd name="connsiteY4" fmla="*/ 0 h 21487"/>
              <a:gd name="connsiteX0" fmla="*/ 54 w 21654"/>
              <a:gd name="connsiteY0" fmla="*/ 0 h 20909"/>
              <a:gd name="connsiteX1" fmla="*/ 21654 w 21654"/>
              <a:gd name="connsiteY1" fmla="*/ 0 h 20909"/>
              <a:gd name="connsiteX2" fmla="*/ 21654 w 21654"/>
              <a:gd name="connsiteY2" fmla="*/ 5456 h 20909"/>
              <a:gd name="connsiteX3" fmla="*/ 0 w 21654"/>
              <a:gd name="connsiteY3" fmla="*/ 19503 h 20909"/>
              <a:gd name="connsiteX4" fmla="*/ 54 w 21654"/>
              <a:gd name="connsiteY4" fmla="*/ 0 h 20909"/>
              <a:gd name="connsiteX0" fmla="*/ 20 w 21620"/>
              <a:gd name="connsiteY0" fmla="*/ 0 h 21639"/>
              <a:gd name="connsiteX1" fmla="*/ 21620 w 21620"/>
              <a:gd name="connsiteY1" fmla="*/ 0 h 21639"/>
              <a:gd name="connsiteX2" fmla="*/ 21620 w 21620"/>
              <a:gd name="connsiteY2" fmla="*/ 5456 h 21639"/>
              <a:gd name="connsiteX3" fmla="*/ 0 w 21620"/>
              <a:gd name="connsiteY3" fmla="*/ 20265 h 21639"/>
              <a:gd name="connsiteX4" fmla="*/ 20 w 21620"/>
              <a:gd name="connsiteY4" fmla="*/ 0 h 21639"/>
              <a:gd name="connsiteX0" fmla="*/ 20 w 21620"/>
              <a:gd name="connsiteY0" fmla="*/ 0 h 22847"/>
              <a:gd name="connsiteX1" fmla="*/ 21620 w 21620"/>
              <a:gd name="connsiteY1" fmla="*/ 0 h 22847"/>
              <a:gd name="connsiteX2" fmla="*/ 21620 w 21620"/>
              <a:gd name="connsiteY2" fmla="*/ 5456 h 22847"/>
              <a:gd name="connsiteX3" fmla="*/ 0 w 21620"/>
              <a:gd name="connsiteY3" fmla="*/ 21524 h 22847"/>
              <a:gd name="connsiteX4" fmla="*/ 20 w 21620"/>
              <a:gd name="connsiteY4" fmla="*/ 0 h 22847"/>
              <a:gd name="connsiteX0" fmla="*/ 20 w 21620"/>
              <a:gd name="connsiteY0" fmla="*/ 0 h 21526"/>
              <a:gd name="connsiteX1" fmla="*/ 21620 w 21620"/>
              <a:gd name="connsiteY1" fmla="*/ 0 h 21526"/>
              <a:gd name="connsiteX2" fmla="*/ 21620 w 21620"/>
              <a:gd name="connsiteY2" fmla="*/ 5456 h 21526"/>
              <a:gd name="connsiteX3" fmla="*/ 0 w 21620"/>
              <a:gd name="connsiteY3" fmla="*/ 21524 h 21526"/>
              <a:gd name="connsiteX4" fmla="*/ 20 w 21620"/>
              <a:gd name="connsiteY4" fmla="*/ 0 h 21526"/>
              <a:gd name="connsiteX0" fmla="*/ 20 w 21654"/>
              <a:gd name="connsiteY0" fmla="*/ 0 h 21526"/>
              <a:gd name="connsiteX1" fmla="*/ 21620 w 21654"/>
              <a:gd name="connsiteY1" fmla="*/ 0 h 21526"/>
              <a:gd name="connsiteX2" fmla="*/ 21654 w 21654"/>
              <a:gd name="connsiteY2" fmla="*/ 7554 h 21526"/>
              <a:gd name="connsiteX3" fmla="*/ 0 w 21654"/>
              <a:gd name="connsiteY3" fmla="*/ 21524 h 21526"/>
              <a:gd name="connsiteX4" fmla="*/ 20 w 21654"/>
              <a:gd name="connsiteY4" fmla="*/ 0 h 21526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  <a:gd name="connsiteX0" fmla="*/ 20 w 21654"/>
              <a:gd name="connsiteY0" fmla="*/ 0 h 21525"/>
              <a:gd name="connsiteX1" fmla="*/ 21620 w 21654"/>
              <a:gd name="connsiteY1" fmla="*/ 0 h 21525"/>
              <a:gd name="connsiteX2" fmla="*/ 21654 w 21654"/>
              <a:gd name="connsiteY2" fmla="*/ 7554 h 21525"/>
              <a:gd name="connsiteX3" fmla="*/ 0 w 21654"/>
              <a:gd name="connsiteY3" fmla="*/ 21524 h 21525"/>
              <a:gd name="connsiteX4" fmla="*/ 20 w 21654"/>
              <a:gd name="connsiteY4" fmla="*/ 0 h 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4" h="21525">
                <a:moveTo>
                  <a:pt x="20" y="0"/>
                </a:moveTo>
                <a:lnTo>
                  <a:pt x="21620" y="0"/>
                </a:lnTo>
                <a:cubicBezTo>
                  <a:pt x="21631" y="2518"/>
                  <a:pt x="21643" y="5036"/>
                  <a:pt x="21654" y="7554"/>
                </a:cubicBezTo>
                <a:cubicBezTo>
                  <a:pt x="17009" y="-3062"/>
                  <a:pt x="9374" y="21768"/>
                  <a:pt x="0" y="21524"/>
                </a:cubicBezTo>
                <a:cubicBezTo>
                  <a:pt x="13" y="14223"/>
                  <a:pt x="7" y="7301"/>
                  <a:pt x="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69" y="157085"/>
            <a:ext cx="2237174" cy="3207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0" y="640269"/>
            <a:ext cx="9144000" cy="252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04841" cy="365125"/>
          </a:xfrm>
        </p:spPr>
        <p:txBody>
          <a:bodyPr/>
          <a:lstStyle/>
          <a:p>
            <a:fld id="{CA13444B-0781-405B-B6D7-96D1EEB8BC0D}" type="datetime3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15/11/14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5535" y="6356351"/>
            <a:ext cx="587701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t>SOLARROK Chateau de Cadarache, 17th September 2014</a:t>
            </a:r>
            <a:endParaRPr lang="de-DE" dirty="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1226" y="6356351"/>
            <a:ext cx="694123" cy="365125"/>
          </a:xfrm>
        </p:spPr>
        <p:txBody>
          <a:bodyPr/>
          <a:lstStyle/>
          <a:p>
            <a:fld id="{3EE9B8C8-6EB9-47F0-AA81-F98E2952F7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2902521" y="4927600"/>
            <a:ext cx="3622268" cy="10747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318813"/>
            <a:ext cx="3581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46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23 January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ja-JP" sz="700" dirty="0">
              <a:solidFill>
                <a:srgbClr val="000000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smtClean="0">
                <a:solidFill>
                  <a:srgbClr val="0F204B"/>
                </a:solidFill>
              </a:rPr>
              <a:t>23 January</a:t>
            </a: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smtClean="0">
                <a:solidFill>
                  <a:srgbClr val="0F204B"/>
                </a:solidFill>
                <a:latin typeface="Verdana"/>
              </a:rPr>
              <a:t>2014</a:t>
            </a:r>
            <a:endParaRPr lang="en-GB" altLang="ja-JP" sz="1600" b="1" dirty="0">
              <a:solidFill>
                <a:srgbClr val="0F204B"/>
              </a:solidFill>
              <a:latin typeface="Verdana"/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1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7" name="Picture 1" descr="J:\Solar\Nationaal Actieplan Zonnestroom 2012\Stuurgroep\026009_mastervolt_logo_rgb_pay_of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4624"/>
            <a:ext cx="1280644" cy="39683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624"/>
            <a:ext cx="599108" cy="4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logo_fudur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2" y="404664"/>
            <a:ext cx="1382760" cy="4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om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220290" cy="2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aslem\Documents\Projecten\Nationaal Actieplan Zonnestroom 2013- 74104266\Logo's\logo TKI Solar Energ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3097"/>
            <a:ext cx="1346488" cy="2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aslem\Documents\Foto's en plaatjes\Logo's\DNV_GL_LOGO_RGB-0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43" y="505920"/>
            <a:ext cx="1244173" cy="3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9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333333"/>
                </a:solidFill>
              </a:rPr>
              <a:t>23 January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cap="all" noProof="1" smtClean="0">
                <a:solidFill>
                  <a:srgbClr val="3F9C35"/>
                </a:solidFill>
                <a:latin typeface="Verdana"/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smtClean="0">
                <a:solidFill>
                  <a:srgbClr val="FFFFFF"/>
                </a:solidFill>
                <a:latin typeface="Verdana"/>
              </a:rPr>
              <a:t>Energy</a:t>
            </a:r>
            <a:endParaRPr lang="en-GB" sz="1400" b="1" cap="all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303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3060D-6686-4275-A069-92484E090EC7}" type="datetime3">
              <a:rPr lang="de-DE"/>
              <a:pPr>
                <a:defRPr/>
              </a:pPr>
              <a:t>15/11/14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RoK Capitalisation Workshop, Brussels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309E87-5FAE-42AD-8799-C2D6E29074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8" r:id="rId5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333333"/>
                </a:solidFill>
                <a:latin typeface="Verdana"/>
              </a:rPr>
              <a:t>23 January</a:t>
            </a: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A07366-CB75-4AA8-9E5B-928B849F427C}" type="slidenum">
              <a:rPr lang="en-GB" smtClean="0">
                <a:solidFill>
                  <a:srgbClr val="333333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3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333333"/>
                </a:solidFill>
                <a:latin typeface="Verdana"/>
              </a:rPr>
              <a:t>23 January</a:t>
            </a: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A07366-CB75-4AA8-9E5B-928B849F427C}" type="slidenum">
              <a:rPr lang="en-GB" smtClean="0">
                <a:solidFill>
                  <a:srgbClr val="333333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altLang="ja-JP" sz="700" smtClean="0">
                <a:solidFill>
                  <a:srgbClr val="333333"/>
                </a:solidFill>
                <a:latin typeface="Verdana"/>
                <a:ea typeface="ＭＳ Ｐゴシック" charset="-128"/>
                <a:cs typeface="Arial" charset="0"/>
              </a:rPr>
              <a:t>23 January</a:t>
            </a: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34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A07366-CB75-4AA8-9E5B-928B849F427C}" type="slidenum">
              <a:rPr lang="en-GB" smtClean="0">
                <a:solidFill>
                  <a:srgbClr val="333333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700" dirty="0" smtClean="0">
                <a:solidFill>
                  <a:srgbClr val="333333"/>
                </a:solidFill>
                <a:latin typeface="Verdana"/>
              </a:rPr>
              <a:t>DNV GL © 2013</a:t>
            </a:r>
            <a:endParaRPr lang="en-GB" sz="700" dirty="0">
              <a:solidFill>
                <a:srgbClr val="333333"/>
              </a:solidFill>
              <a:latin typeface="Verdan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auto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GB" altLang="ja-JP" sz="1600" cap="all" dirty="0">
              <a:solidFill>
                <a:srgbClr val="C4262E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GB" altLang="ja-JP" sz="700" dirty="0">
              <a:solidFill>
                <a:srgbClr val="333333"/>
              </a:solidFill>
              <a:latin typeface="Verdana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tno.nl/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0" y="892175"/>
            <a:ext cx="9144000" cy="11144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SOLARROK –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/>
          </a:p>
        </p:txBody>
      </p:sp>
      <p:sp>
        <p:nvSpPr>
          <p:cNvPr id="18434" name="Textfeld 2"/>
          <p:cNvSpPr txBox="1">
            <a:spLocks noChangeArrowheads="1"/>
          </p:cNvSpPr>
          <p:nvPr/>
        </p:nvSpPr>
        <p:spPr bwMode="auto">
          <a:xfrm>
            <a:off x="190500" y="2063750"/>
            <a:ext cx="6416675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>
                <a:solidFill>
                  <a:srgbClr val="E67C1D"/>
                </a:solidFill>
                <a:latin typeface="Century Gothic" pitchFamily="34" charset="0"/>
              </a:rPr>
              <a:t>A Region-based Approach to Strengthen  </a:t>
            </a:r>
            <a:br>
              <a:rPr lang="en-GB" sz="2000" dirty="0">
                <a:solidFill>
                  <a:srgbClr val="E67C1D"/>
                </a:solidFill>
                <a:latin typeface="Century Gothic" pitchFamily="34" charset="0"/>
              </a:rPr>
            </a:br>
            <a:r>
              <a:rPr lang="en-GB" sz="2000" dirty="0">
                <a:solidFill>
                  <a:srgbClr val="E67C1D"/>
                </a:solidFill>
                <a:latin typeface="Century Gothic" pitchFamily="34" charset="0"/>
              </a:rPr>
              <a:t>Photovoltaics R&amp;D &amp; Industry in Europe</a:t>
            </a:r>
          </a:p>
          <a:p>
            <a:pPr>
              <a:lnSpc>
                <a:spcPct val="130000"/>
              </a:lnSpc>
            </a:pPr>
            <a:endParaRPr lang="en-GB" dirty="0">
              <a:solidFill>
                <a:srgbClr val="6D6E70"/>
              </a:solidFill>
              <a:latin typeface="Century Gothic" pitchFamily="34" charset="0"/>
            </a:endParaRPr>
          </a:p>
          <a:p>
            <a:pPr>
              <a:lnSpc>
                <a:spcPct val="130000"/>
              </a:lnSpc>
            </a:pPr>
            <a:endParaRPr lang="de-DE" sz="1200" dirty="0">
              <a:solidFill>
                <a:srgbClr val="6D6E70"/>
              </a:solidFill>
              <a:latin typeface="Century Gothic" pitchFamily="34" charset="0"/>
            </a:endParaRPr>
          </a:p>
          <a:p>
            <a:pPr>
              <a:lnSpc>
                <a:spcPct val="130000"/>
              </a:lnSpc>
            </a:pP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4321175" cy="670086"/>
          </a:xfrm>
        </p:spPr>
        <p:txBody>
          <a:bodyPr/>
          <a:lstStyle/>
          <a:p>
            <a:r>
              <a:rPr lang="nl-NL" dirty="0" smtClean="0"/>
              <a:t>Het Nationaal Actieplan Zonnestroom is…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… een actieplan dat barrières voor grootschalige uitrol van </a:t>
            </a:r>
            <a:r>
              <a:rPr lang="nl-NL" smtClean="0"/>
              <a:t>zonnestroom </a:t>
            </a:r>
            <a:r>
              <a:rPr lang="nl-NL" smtClean="0"/>
              <a:t>adresseert en wegneemt.</a:t>
            </a:r>
            <a:endParaRPr lang="nl-NL" dirty="0" smtClean="0"/>
          </a:p>
          <a:p>
            <a:r>
              <a:rPr lang="nl-NL" dirty="0" smtClean="0"/>
              <a:t>… </a:t>
            </a:r>
            <a:r>
              <a:rPr lang="nl-NL" smtClean="0"/>
              <a:t>een </a:t>
            </a:r>
            <a:r>
              <a:rPr lang="nl-NL" smtClean="0"/>
              <a:t>marktinitiatief met ambassadeurs</a:t>
            </a:r>
            <a:endParaRPr lang="nl-NL" dirty="0" smtClean="0"/>
          </a:p>
          <a:p>
            <a:r>
              <a:rPr lang="nl-NL" dirty="0" smtClean="0"/>
              <a:t>… een breed gedragen plan:</a:t>
            </a:r>
          </a:p>
          <a:p>
            <a:pPr marL="628650" lvl="1" indent="-180975"/>
            <a:r>
              <a:rPr lang="nl-NL" dirty="0" smtClean="0"/>
              <a:t>Producenten</a:t>
            </a:r>
          </a:p>
          <a:p>
            <a:pPr marL="628650" lvl="1" indent="-180975"/>
            <a:r>
              <a:rPr lang="nl-NL" dirty="0" smtClean="0"/>
              <a:t>Leveranciers</a:t>
            </a:r>
          </a:p>
          <a:p>
            <a:pPr marL="628650" lvl="1" indent="-180975"/>
            <a:r>
              <a:rPr lang="nl-NL" dirty="0" smtClean="0"/>
              <a:t>Kennisinstellingen &amp; adviseurs</a:t>
            </a:r>
          </a:p>
          <a:p>
            <a:pPr marL="628650" lvl="1" indent="-180975"/>
            <a:r>
              <a:rPr lang="nl-NL" dirty="0" smtClean="0"/>
              <a:t>Netwerkbeheerders &amp; energieleveranciers</a:t>
            </a:r>
          </a:p>
          <a:p>
            <a:pPr marL="628650" lvl="1" indent="-180975"/>
            <a:r>
              <a:rPr lang="nl-NL" dirty="0" smtClean="0"/>
              <a:t>Banken &amp; Verzekeraars</a:t>
            </a:r>
          </a:p>
          <a:p>
            <a:pPr marL="628650" lvl="1" indent="-180975"/>
            <a:r>
              <a:rPr lang="nl-NL" dirty="0" smtClean="0"/>
              <a:t>Belangenorganisaties</a:t>
            </a:r>
          </a:p>
          <a:p>
            <a:pPr marL="177800" indent="-177800"/>
            <a:r>
              <a:rPr lang="nl-NL" dirty="0" smtClean="0"/>
              <a:t>… doelstelling voor 4 </a:t>
            </a:r>
            <a:r>
              <a:rPr lang="nl-NL" dirty="0" err="1" smtClean="0"/>
              <a:t>GW</a:t>
            </a:r>
            <a:r>
              <a:rPr lang="nl-NL" baseline="-25000" dirty="0" err="1" smtClean="0"/>
              <a:t>p</a:t>
            </a:r>
            <a:r>
              <a:rPr lang="nl-NL" dirty="0" smtClean="0"/>
              <a:t> </a:t>
            </a:r>
            <a:r>
              <a:rPr lang="nl-NL" smtClean="0"/>
              <a:t>in </a:t>
            </a:r>
            <a:r>
              <a:rPr lang="nl-NL" smtClean="0"/>
              <a:t>2020</a:t>
            </a:r>
          </a:p>
          <a:p>
            <a:pPr marL="177800" indent="-177800"/>
            <a:r>
              <a:rPr lang="nl-NL" smtClean="0"/>
              <a:t>… zie verder dit symposium, Bas Vet (DNV-GL)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681" y="3835405"/>
            <a:ext cx="1596117" cy="225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0303" y="2827613"/>
            <a:ext cx="1596117" cy="225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50" y="1599533"/>
            <a:ext cx="1598531" cy="226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116" y="3141288"/>
            <a:ext cx="2087088" cy="295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Voorbeeld:actie 4 </a:t>
            </a:r>
            <a:r>
              <a:rPr lang="nl-NL" dirty="0" smtClean="0"/>
              <a:t>Systeemkwaliteit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7299920" cy="1501848"/>
          </a:xfrm>
        </p:spPr>
        <p:txBody>
          <a:bodyPr/>
          <a:lstStyle/>
          <a:p>
            <a:pPr marL="1257300" indent="-1171575">
              <a:buNone/>
            </a:pPr>
            <a:r>
              <a:rPr lang="nl-NL" dirty="0" smtClean="0"/>
              <a:t>Barrière:	</a:t>
            </a:r>
            <a:r>
              <a:rPr lang="nl-NL" sz="1600" dirty="0" smtClean="0"/>
              <a:t>Door prijsdruk kan de kwaliteit onder druk komen te staan. Er is behoefte aan kwaliteitsborging voor het hele systeem</a:t>
            </a:r>
          </a:p>
          <a:p>
            <a:pPr marL="1257300" indent="-1171575">
              <a:buNone/>
            </a:pPr>
            <a:r>
              <a:rPr lang="nl-NL" dirty="0" smtClean="0"/>
              <a:t>Actie:	</a:t>
            </a:r>
            <a:r>
              <a:rPr lang="nl-NL" sz="1600" dirty="0" smtClean="0"/>
              <a:t>Er wordt een checklist opgesteld voor een beproevingstest. Deze checklist wordt ingevuld na systeeminstallatie.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21529" y="6616700"/>
            <a:ext cx="360363" cy="107950"/>
          </a:xfrm>
        </p:spPr>
        <p:txBody>
          <a:bodyPr/>
          <a:lstStyle/>
          <a:p>
            <a:fld id="{BE77CF70-889B-4F91-83F4-004078FC6BB8}" type="slidenum">
              <a:rPr lang="nl-NL" altLang="ja-JP" smtClean="0">
                <a:solidFill>
                  <a:srgbClr val="333333"/>
                </a:solidFill>
              </a:rPr>
              <a:pPr/>
              <a:t>11</a:t>
            </a:fld>
            <a:endParaRPr lang="nl-NL" altLang="ja-JP" dirty="0">
              <a:solidFill>
                <a:srgbClr val="333333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888" y="3139670"/>
            <a:ext cx="2088232" cy="295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627"/>
          <a:stretch/>
        </p:blipFill>
        <p:spPr bwMode="auto">
          <a:xfrm>
            <a:off x="6807200" y="3139669"/>
            <a:ext cx="2184400" cy="295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Solliance</a:t>
            </a:r>
            <a:r>
              <a:rPr lang="en-US" dirty="0" smtClean="0"/>
              <a:t> is about joining forces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672208"/>
            <a:ext cx="2026568" cy="67667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Industry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45232" y="4509120"/>
            <a:ext cx="30243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73985"/>
              </a:buClr>
              <a:buFont typeface="Wingdings" pitchFamily="2" charset="2"/>
              <a:buChar char="§"/>
              <a:defRPr sz="2400" b="1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6D8BA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600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173985"/>
              </a:buClr>
              <a:buFont typeface="Wingdings" pitchFamily="2" charset="2"/>
              <a:buChar char="Ø"/>
              <a:defRPr sz="1400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dirty="0" smtClean="0"/>
              <a:t>Research Organizations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7760" y="4782852"/>
            <a:ext cx="2818656" cy="6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73985"/>
              </a:buClr>
              <a:buFont typeface="Wingdings" pitchFamily="2" charset="2"/>
              <a:buChar char="§"/>
              <a:defRPr sz="2400" b="1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6D8BA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600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173985"/>
              </a:buClr>
              <a:buFont typeface="Wingdings" pitchFamily="2" charset="2"/>
              <a:buChar char="Ø"/>
              <a:defRPr sz="1400" kern="1200">
                <a:solidFill>
                  <a:srgbClr val="1739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dirty="0" smtClean="0"/>
              <a:t>Government</a:t>
            </a:r>
          </a:p>
        </p:txBody>
      </p:sp>
      <p:cxnSp>
        <p:nvCxnSpPr>
          <p:cNvPr id="8" name="Straight Arrow Connector 7"/>
          <p:cNvCxnSpPr>
            <a:stCxn id="3" idx="1"/>
            <a:endCxn id="4" idx="0"/>
          </p:cNvCxnSpPr>
          <p:nvPr/>
        </p:nvCxnSpPr>
        <p:spPr>
          <a:xfrm flipH="1">
            <a:off x="2257400" y="2010544"/>
            <a:ext cx="1162472" cy="2498576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  <a:endCxn id="6" idx="0"/>
          </p:cNvCxnSpPr>
          <p:nvPr/>
        </p:nvCxnSpPr>
        <p:spPr>
          <a:xfrm>
            <a:off x="5446440" y="2010544"/>
            <a:ext cx="1460648" cy="2772308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6" idx="1"/>
          </p:cNvCxnSpPr>
          <p:nvPr/>
        </p:nvCxnSpPr>
        <p:spPr>
          <a:xfrm>
            <a:off x="3769568" y="5121188"/>
            <a:ext cx="1728192" cy="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458988" cy="162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44304"/>
            <a:ext cx="1702793" cy="15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448" y="1200994"/>
            <a:ext cx="2497991" cy="16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503092"/>
            <a:ext cx="754142" cy="4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56176" y="1628800"/>
            <a:ext cx="1728192" cy="4320480"/>
          </a:xfrm>
          <a:prstGeom prst="roundRect">
            <a:avLst/>
          </a:prstGeom>
          <a:solidFill>
            <a:schemeClr val="bg1">
              <a:lumMod val="65000"/>
              <a:alpha val="7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High Efficiency</a:t>
            </a:r>
          </a:p>
          <a:p>
            <a:pPr algn="ctr">
              <a:defRPr/>
            </a:pPr>
            <a:r>
              <a:rPr lang="en-US" sz="1050" dirty="0" smtClean="0"/>
              <a:t>To be started in 2013</a:t>
            </a:r>
            <a:endParaRPr lang="en-US" dirty="0" smtClean="0"/>
          </a:p>
          <a:p>
            <a:pPr algn="ctr">
              <a:defRPr/>
            </a:pPr>
            <a:endParaRPr lang="en-US" sz="9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611" y="2538632"/>
            <a:ext cx="754142" cy="4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877" y="2538632"/>
            <a:ext cx="754142" cy="4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996" y="2538632"/>
            <a:ext cx="754142" cy="4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11560" y="3587824"/>
            <a:ext cx="7488832" cy="345232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smtClean="0"/>
              <a:t>ECN</a:t>
            </a:r>
            <a:endParaRPr lang="en-US" sz="9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611560" y="4019872"/>
            <a:ext cx="7488832" cy="345232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smtClean="0"/>
              <a:t>Holst</a:t>
            </a:r>
            <a:endParaRPr lang="en-US" sz="9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611560" y="4451920"/>
            <a:ext cx="7488832" cy="345232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smtClean="0"/>
              <a:t>IMEC</a:t>
            </a:r>
            <a:endParaRPr lang="en-US" sz="9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611560" y="4883968"/>
            <a:ext cx="7488832" cy="345232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err="1" smtClean="0"/>
              <a:t>Julich</a:t>
            </a:r>
            <a:endParaRPr lang="en-US" sz="9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611560" y="5301208"/>
            <a:ext cx="7488832" cy="345232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23888" lvl="2">
              <a:defRPr/>
            </a:pPr>
            <a:endParaRPr lang="en-US" sz="9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611560" y="3155776"/>
            <a:ext cx="7488832" cy="345232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smtClean="0"/>
              <a:t>TNO</a:t>
            </a:r>
            <a:endParaRPr lang="en-US" sz="9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Solliance</a:t>
            </a:r>
            <a:r>
              <a:rPr lang="en-US" dirty="0" smtClean="0"/>
              <a:t> programs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2163614" y="1628800"/>
            <a:ext cx="1224136" cy="432048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OPV</a:t>
            </a:r>
          </a:p>
          <a:p>
            <a:pPr algn="ctr">
              <a:defRPr/>
            </a:pPr>
            <a:r>
              <a:rPr lang="en-US" sz="1050" dirty="0" smtClean="0"/>
              <a:t>Ronn Andriessen</a:t>
            </a:r>
          </a:p>
          <a:p>
            <a:pPr algn="ctr">
              <a:defRPr/>
            </a:pPr>
            <a:endParaRPr lang="en-US" sz="1050" dirty="0"/>
          </a:p>
          <a:p>
            <a:pPr algn="ctr">
              <a:defRPr/>
            </a:pPr>
            <a:endParaRPr lang="en-US" sz="900" dirty="0" smtClean="0"/>
          </a:p>
          <a:p>
            <a:pPr algn="ctr">
              <a:defRPr/>
            </a:pPr>
            <a:endParaRPr lang="en-US" sz="900" dirty="0" smtClean="0"/>
          </a:p>
          <a:p>
            <a:pPr algn="ctr">
              <a:defRPr/>
            </a:pPr>
            <a:endParaRPr lang="en-US" sz="9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491880" y="1628800"/>
            <a:ext cx="1224136" cy="432048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TF-Si</a:t>
            </a:r>
          </a:p>
          <a:p>
            <a:pPr algn="ctr">
              <a:defRPr/>
            </a:pPr>
            <a:r>
              <a:rPr lang="en-US" sz="1050" dirty="0" smtClean="0"/>
              <a:t>Paul </a:t>
            </a:r>
            <a:r>
              <a:rPr lang="en-US" sz="1050" dirty="0" err="1" smtClean="0"/>
              <a:t>Pex</a:t>
            </a:r>
            <a:endParaRPr lang="en-US" sz="1050" dirty="0" smtClean="0"/>
          </a:p>
          <a:p>
            <a:pPr algn="ctr">
              <a:defRPr/>
            </a:pPr>
            <a:endParaRPr lang="en-US" sz="600" dirty="0"/>
          </a:p>
        </p:txBody>
      </p:sp>
      <p:sp>
        <p:nvSpPr>
          <p:cNvPr id="7" name="Rounded Rectangle 6"/>
          <p:cNvSpPr/>
          <p:nvPr/>
        </p:nvSpPr>
        <p:spPr>
          <a:xfrm>
            <a:off x="4822999" y="1628800"/>
            <a:ext cx="1224136" cy="432048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r>
              <a:rPr lang="en-US" dirty="0" smtClean="0"/>
              <a:t>CIGS / CZTS</a:t>
            </a:r>
          </a:p>
          <a:p>
            <a:pPr algn="ctr">
              <a:defRPr/>
            </a:pPr>
            <a:r>
              <a:rPr lang="en-US" sz="1050" dirty="0" smtClean="0"/>
              <a:t>Ando Kuypers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56176" y="2276872"/>
            <a:ext cx="576064" cy="3528392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r>
              <a:rPr lang="en-US" sz="1200" dirty="0" smtClean="0"/>
              <a:t>III-V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6732240" y="2276872"/>
            <a:ext cx="576064" cy="3528392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r>
              <a:rPr lang="en-US" sz="1200" dirty="0" smtClean="0"/>
              <a:t>Multi-junction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7308304" y="2276872"/>
            <a:ext cx="576064" cy="3528392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r>
              <a:rPr lang="en-US" sz="1200" dirty="0"/>
              <a:t>HE </a:t>
            </a:r>
            <a:r>
              <a:rPr lang="en-US" sz="1200" dirty="0" smtClean="0"/>
              <a:t>f-Si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27784" y="3543399"/>
            <a:ext cx="2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3975447"/>
            <a:ext cx="2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407495"/>
            <a:ext cx="2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5271591"/>
            <a:ext cx="2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7991" y="3543399"/>
            <a:ext cx="29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7990" y="4839543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36074" y="3111351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8872" y="5271591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21279" y="4402211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97343" y="3543399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872" y="4402211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6074" y="4398203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36074" y="5271591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7990" y="5271590"/>
            <a:ext cx="3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9" descr="TNO innovation for life">
            <a:hlinkClick r:id="rId3" tooltip="TNO innovation for lif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26" y="3194017"/>
            <a:ext cx="1441943" cy="2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5" y="5324938"/>
            <a:ext cx="539287" cy="2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534" y="4054312"/>
            <a:ext cx="916681" cy="27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0" y="3619522"/>
            <a:ext cx="1022068" cy="27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98" y="4480071"/>
            <a:ext cx="421990" cy="2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6" y="4909257"/>
            <a:ext cx="855788" cy="2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57904" y="404450"/>
            <a:ext cx="2322721" cy="940777"/>
          </a:xfrm>
          <a:prstGeom prst="wedgeRoundRectCallout">
            <a:avLst>
              <a:gd name="adj1" fmla="val -33702"/>
              <a:gd name="adj2" fmla="val 668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Open innovation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Shared Research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513" y="1537047"/>
            <a:ext cx="1296987" cy="3095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66950" y="3049935"/>
            <a:ext cx="1152525" cy="1584325"/>
          </a:xfrm>
          <a:prstGeom prst="rect">
            <a:avLst/>
          </a:prstGeom>
          <a:solidFill>
            <a:srgbClr val="1D9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6950" y="1671985"/>
            <a:ext cx="1152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Total Company Revenue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66950" y="3481735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R&amp;D Budget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635499" y="3049936"/>
            <a:ext cx="1152525" cy="1295400"/>
          </a:xfrm>
          <a:prstGeom prst="rect">
            <a:avLst/>
          </a:prstGeom>
          <a:solidFill>
            <a:srgbClr val="1D9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58788" y="2838158"/>
            <a:ext cx="17986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Innovation becoming more complex: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1D97C3"/>
                </a:solidFill>
                <a:latin typeface="Arial" pitchFamily="34" charset="0"/>
                <a:cs typeface="Arial" pitchFamily="34" charset="0"/>
              </a:rPr>
              <a:t>we can’t stop innovating…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…but we can’t bear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the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costs and risks anymore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635896" y="3482167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Exclusive R&amp;D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275013" y="3842097"/>
            <a:ext cx="5048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275013" y="4489797"/>
            <a:ext cx="16573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084888" y="3048346"/>
            <a:ext cx="431800" cy="2520951"/>
          </a:xfrm>
          <a:prstGeom prst="rightBrace">
            <a:avLst>
              <a:gd name="adj1" fmla="val 6669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792663" y="4689822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R&amp;D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419474" y="3048346"/>
            <a:ext cx="1656581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419475" y="4632672"/>
            <a:ext cx="1512888" cy="9366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516688" y="2742630"/>
            <a:ext cx="2566987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76213" indent="-176213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Leverage:</a:t>
            </a:r>
          </a:p>
          <a:p>
            <a:pPr marL="176213" indent="-17621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Innovating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combining ideas</a:t>
            </a:r>
          </a:p>
          <a:p>
            <a:pPr marL="176213" indent="-17621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Sharing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facilities and competencies</a:t>
            </a:r>
          </a:p>
          <a:p>
            <a:pPr marL="176213" indent="-17621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to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market</a:t>
            </a:r>
          </a:p>
          <a:p>
            <a:pPr marL="176213" indent="-17621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Sharing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R&amp;D costs and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risks</a:t>
            </a:r>
          </a:p>
          <a:p>
            <a:pPr marL="176213" indent="-17621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Opportunities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additional public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funding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945063" y="4351685"/>
            <a:ext cx="1152525" cy="12239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945063" y="4351685"/>
            <a:ext cx="1152525" cy="287337"/>
          </a:xfrm>
          <a:prstGeom prst="rect">
            <a:avLst/>
          </a:prstGeom>
          <a:solidFill>
            <a:srgbClr val="1D97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945063" y="4842222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Solliance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leverage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229600" cy="1143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/>
              <a:t>Solliance</a:t>
            </a:r>
            <a:r>
              <a:rPr lang="en-US" dirty="0"/>
              <a:t>: reduces </a:t>
            </a:r>
            <a:r>
              <a:rPr lang="en-US"/>
              <a:t>R&amp;D </a:t>
            </a:r>
            <a:r>
              <a:rPr lang="en-US" smtClean="0"/>
              <a:t>risks </a:t>
            </a:r>
            <a:r>
              <a:rPr lang="en-US" dirty="0"/>
              <a:t>&amp; costs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3419474" y="4351685"/>
            <a:ext cx="280871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755" y="3653924"/>
            <a:ext cx="989139" cy="6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571351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Typical &gt;10x leverage</a:t>
            </a:r>
            <a:endParaRPr lang="nl-NL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02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17" grpId="0" animBg="1"/>
      <p:bldP spid="18" grpId="0" animBg="1"/>
      <p:bldP spid="19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780834F-59D6-495F-B9E6-CB8E15862D24}" type="datetime3">
              <a:rPr lang="de-DE" smtClean="0"/>
              <a:pPr>
                <a:defRPr/>
              </a:pPr>
              <a:t>18/11/14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4A7B2FF-E284-46B2-8999-365A023E7B3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mtClean="0"/>
              <a:t>Solliance, an example of EU strategy on smart specialisation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630" y="2523201"/>
            <a:ext cx="86281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Bottom-up formation, triple helix involved</a:t>
            </a: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Granularity: support growth of new activities but not whole sector neither single firms</a:t>
            </a: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Entrepreneurial discovery (HTC smartest km2, &gt; 125 companies)</a:t>
            </a: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Maximize chances for spill-overs (e.g., within HTC domains of energy and smart environments)</a:t>
            </a: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Structural evolution of regional economy (many spill-overs thin-film technology)</a:t>
            </a:r>
          </a:p>
        </p:txBody>
      </p:sp>
      <p:pic>
        <p:nvPicPr>
          <p:cNvPr id="2050" name="Picture 2" descr="C:\Users\VELTKAMP\AppData\Local\Microsoft\Windows\Temporary Internet Files\Content.IE5\LJZE6NGG\MC9004415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71" y="1419712"/>
            <a:ext cx="19113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1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780834F-59D6-495F-B9E6-CB8E15862D24}" type="datetime3">
              <a:rPr lang="de-DE" smtClean="0"/>
              <a:pPr>
                <a:defRPr/>
              </a:pPr>
              <a:t>18/11/14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4A7B2FF-E284-46B2-8999-365A023E7B3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mtClean="0"/>
              <a:t>On the other hand………….smart specialisation??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845" y="1843262"/>
            <a:ext cx="86281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Funds are not allowed to cross borders (national or province)</a:t>
            </a: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smtClean="0">
                <a:latin typeface="Century Gothic" panose="020B0502020202020204" pitchFamily="34" charset="0"/>
              </a:rPr>
              <a:t>Solliance is not considered as “one party” in EU-funded R&amp;D projects, so difficult to enter with project proposals (considered as too many parties from one country)</a:t>
            </a: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>
              <a:latin typeface="Century Gothic" panose="020B0502020202020204" pitchFamily="34" charset="0"/>
            </a:endParaRPr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 smtClean="0"/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/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 smtClean="0"/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/>
          </a:p>
          <a:p>
            <a:pPr marL="285750" lvl="0" indent="-285750">
              <a:buSzPct val="120000"/>
              <a:buFont typeface="Wingdings" panose="05000000000000000000" pitchFamily="2" charset="2"/>
              <a:buChar char="ü"/>
            </a:pPr>
            <a:endParaRPr lang="en-US" sz="2000" smtClean="0"/>
          </a:p>
        </p:txBody>
      </p:sp>
      <p:pic>
        <p:nvPicPr>
          <p:cNvPr id="1026" name="Picture 2" descr="C:\Users\VELTKAMP\AppData\Local\Microsoft\Windows\Temporary Internet Files\Content.IE5\G0STDTP7\MC900048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72" y="3582199"/>
            <a:ext cx="3123228" cy="28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0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>
          <a:xfrm>
            <a:off x="628650" y="6356351"/>
            <a:ext cx="1004841" cy="365125"/>
          </a:xfrm>
        </p:spPr>
        <p:txBody>
          <a:bodyPr/>
          <a:lstStyle/>
          <a:p>
            <a:fld id="{ABD83D92-DCD3-47F0-B430-F32FC6E55368}" type="datetime3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17/11/14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226" y="6356351"/>
            <a:ext cx="694123" cy="365125"/>
          </a:xfrm>
        </p:spPr>
        <p:txBody>
          <a:bodyPr/>
          <a:lstStyle/>
          <a:p>
            <a:fld id="{3EE9B8C8-6EB9-47F0-AA81-F98E2952F7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1838186"/>
            <a:ext cx="854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E67C1D"/>
                </a:solidFill>
                <a:latin typeface="Century Gothic" panose="020B0502020202020204" pitchFamily="34" charset="0"/>
              </a:rPr>
              <a:t>Forming PV bridgeheads in </a:t>
            </a:r>
            <a:r>
              <a:rPr lang="en-US" sz="2000">
                <a:solidFill>
                  <a:srgbClr val="E67C1D"/>
                </a:solidFill>
                <a:latin typeface="Century Gothic" panose="020B0502020202020204" pitchFamily="34" charset="0"/>
              </a:rPr>
              <a:t>emerging </a:t>
            </a:r>
            <a:r>
              <a:rPr lang="en-US" sz="2000" smtClean="0">
                <a:solidFill>
                  <a:srgbClr val="E67C1D"/>
                </a:solidFill>
                <a:latin typeface="Century Gothic" panose="020B0502020202020204" pitchFamily="34" charset="0"/>
              </a:rPr>
              <a:t>PV countries</a:t>
            </a:r>
            <a:endParaRPr lang="en-US" sz="2000" dirty="0">
              <a:solidFill>
                <a:srgbClr val="E67C1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isällön paikkamerkki 14"/>
          <p:cNvSpPr txBox="1">
            <a:spLocks/>
          </p:cNvSpPr>
          <p:nvPr/>
        </p:nvSpPr>
        <p:spPr>
          <a:xfrm>
            <a:off x="506627" y="2420182"/>
            <a:ext cx="8130746" cy="219045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4000"/>
              </a:lnSpc>
              <a:spcAft>
                <a:spcPts val="600"/>
              </a:spcAft>
              <a:buClr>
                <a:srgbClr val="E67C1D"/>
              </a:buClr>
              <a:buFont typeface="Arial" panose="020B0604020202020204" pitchFamily="34" charset="0"/>
              <a:buNone/>
            </a:pP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Invite </a:t>
            </a: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delegates </a:t>
            </a:r>
            <a:r>
              <a:rPr lang="en-US" sz="1800" dirty="0">
                <a:solidFill>
                  <a:srgbClr val="6D6E70"/>
                </a:solidFill>
                <a:latin typeface="Century Gothic" panose="020B0502020202020204" pitchFamily="34" charset="0"/>
              </a:rPr>
              <a:t>from </a:t>
            </a:r>
            <a:r>
              <a:rPr lang="en-US" sz="1800">
                <a:solidFill>
                  <a:srgbClr val="6D6E70"/>
                </a:solidFill>
                <a:latin typeface="Century Gothic" panose="020B0502020202020204" pitchFamily="34" charset="0"/>
              </a:rPr>
              <a:t>emerging </a:t>
            </a: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PV countries </a:t>
            </a:r>
            <a:r>
              <a:rPr lang="en-US" sz="1800" dirty="0" smtClean="0">
                <a:solidFill>
                  <a:srgbClr val="6D6E70"/>
                </a:solidFill>
                <a:latin typeface="Century Gothic" panose="020B0502020202020204" pitchFamily="34" charset="0"/>
              </a:rPr>
              <a:t>for </a:t>
            </a:r>
            <a:br>
              <a:rPr lang="en-US" sz="1800" dirty="0" smtClean="0">
                <a:solidFill>
                  <a:srgbClr val="6D6E70"/>
                </a:solidFill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rgbClr val="6D6E70"/>
                </a:solidFill>
                <a:latin typeface="Century Gothic" panose="020B0502020202020204" pitchFamily="34" charset="0"/>
              </a:rPr>
              <a:t>a 2 </a:t>
            </a: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weeks </a:t>
            </a: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tour-de-PV-Europe June 2015</a:t>
            </a:r>
            <a:endParaRPr lang="en-US" sz="1800" dirty="0" smtClean="0">
              <a:solidFill>
                <a:srgbClr val="6D6E70"/>
              </a:solidFill>
              <a:latin typeface="Century Gothic" panose="020B0502020202020204" pitchFamily="34" charset="0"/>
            </a:endParaRPr>
          </a:p>
          <a:p>
            <a:pPr marL="355600" indent="-355600" fontAlgn="auto">
              <a:lnSpc>
                <a:spcPct val="114000"/>
              </a:lnSpc>
              <a:spcAft>
                <a:spcPts val="600"/>
              </a:spcAft>
              <a:buClr>
                <a:srgbClr val="E67C1D"/>
              </a:buClr>
              <a:buFont typeface="Century Gothic" pitchFamily="34" charset="0"/>
              <a:buChar char="►"/>
            </a:pP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Establish lasting </a:t>
            </a:r>
            <a:r>
              <a:rPr lang="en-US" sz="1800" dirty="0">
                <a:solidFill>
                  <a:srgbClr val="6D6E70"/>
                </a:solidFill>
                <a:latin typeface="Century Gothic" panose="020B0502020202020204" pitchFamily="34" charset="0"/>
              </a:rPr>
              <a:t>personal relations with local PV bridgeheads through visits, joint projects, exchanges of staff and information and thereby extending the network for European </a:t>
            </a:r>
            <a:r>
              <a:rPr lang="en-US" sz="1800">
                <a:solidFill>
                  <a:srgbClr val="6D6E70"/>
                </a:solidFill>
                <a:latin typeface="Century Gothic" panose="020B0502020202020204" pitchFamily="34" charset="0"/>
              </a:rPr>
              <a:t>PV </a:t>
            </a: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stakeholders</a:t>
            </a:r>
          </a:p>
          <a:p>
            <a:pPr marL="355600" indent="-355600" fontAlgn="auto">
              <a:lnSpc>
                <a:spcPct val="114000"/>
              </a:lnSpc>
              <a:spcAft>
                <a:spcPts val="600"/>
              </a:spcAft>
              <a:buClr>
                <a:srgbClr val="E67C1D"/>
              </a:buClr>
              <a:buFont typeface="Century Gothic" pitchFamily="34" charset="0"/>
              <a:buChar char="►"/>
            </a:pP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Focus countries 2014-2015: Tunisia, Egypt &amp; Turkey</a:t>
            </a:r>
          </a:p>
          <a:p>
            <a:pPr marL="355600" indent="-355600" fontAlgn="auto">
              <a:lnSpc>
                <a:spcPct val="114000"/>
              </a:lnSpc>
              <a:spcAft>
                <a:spcPts val="600"/>
              </a:spcAft>
              <a:buClr>
                <a:srgbClr val="E67C1D"/>
              </a:buClr>
              <a:buFont typeface="Century Gothic" pitchFamily="34" charset="0"/>
              <a:buChar char="►"/>
            </a:pPr>
            <a:r>
              <a:rPr lang="en-US" sz="1800" smtClean="0">
                <a:solidFill>
                  <a:srgbClr val="6D6E70"/>
                </a:solidFill>
                <a:latin typeface="Century Gothic" panose="020B0502020202020204" pitchFamily="34" charset="0"/>
              </a:rPr>
              <a:t>Delegates with representatives from national solar energy associations, R&amp;D institutes &amp; governmental bodies</a:t>
            </a:r>
            <a:endParaRPr lang="en-US" sz="1800" dirty="0">
              <a:solidFill>
                <a:srgbClr val="6D6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sz="quarter" idx="18"/>
          </p:nvPr>
        </p:nvSpPr>
        <p:spPr>
          <a:xfrm>
            <a:off x="0" y="876544"/>
            <a:ext cx="9144000" cy="443374"/>
          </a:xfrm>
        </p:spPr>
        <p:txBody>
          <a:bodyPr/>
          <a:lstStyle/>
          <a:p>
            <a:r>
              <a:rPr lang="da-DK" b="1" dirty="0" smtClean="0"/>
              <a:t>Joint Actions: selected examples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54" y="1600166"/>
            <a:ext cx="2683506" cy="1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65862"/>
              </p:ext>
            </p:extLst>
          </p:nvPr>
        </p:nvGraphicFramePr>
        <p:xfrm>
          <a:off x="137866" y="1842694"/>
          <a:ext cx="8870043" cy="425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681"/>
                <a:gridCol w="2956681"/>
                <a:gridCol w="2956681"/>
              </a:tblGrid>
              <a:tr h="90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de-AT" sz="1800" b="0" baseline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AT" sz="1800" b="0" dirty="0" err="1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tools</a:t>
                      </a:r>
                      <a:r>
                        <a:rPr lang="de-AT" sz="1800" b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AT" sz="1800" b="0" err="1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approaches</a:t>
                      </a:r>
                      <a:endParaRPr lang="de-AT" sz="1800" b="0" dirty="0" smtClean="0">
                        <a:solidFill>
                          <a:srgbClr val="E67C1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Sharing &amp; </a:t>
                      </a:r>
                      <a:b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de-AT" sz="1800" b="0" dirty="0" err="1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Synergies</a:t>
                      </a:r>
                      <a:endParaRPr lang="de-AT" sz="1800" b="0" dirty="0" smtClean="0">
                        <a:solidFill>
                          <a:srgbClr val="E67C1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Awareness for new application fields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58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National action plan Solar Electricity,</a:t>
                      </a:r>
                      <a:r>
                        <a:rPr lang="en-GB" sz="1400" b="1" kern="1200" baseline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The Netherlands</a:t>
                      </a:r>
                      <a:endParaRPr lang="de-DE" sz="1400" b="1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PV STANDARDS IN EUROPEAN CONTEXT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D6E7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BEST PRACTICES OF PV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GRID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INTEGRATION </a:t>
                      </a:r>
                      <a:endParaRPr lang="en-GB" sz="1400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E-LEARNING FOR SUSTAINABLE BUILDING DESIGN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R&amp;D INFRASTRUCTURES (Example smart specialisation: Solliance)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TECHNICAL SOLUTIONS IN THE LOW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VOLTAGE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LEVEL</a:t>
                      </a:r>
                      <a:endParaRPr lang="en-GB" sz="1400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1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SOLARROK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VIRTUAL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MARKETPLACE </a:t>
                      </a:r>
                      <a:endParaRPr lang="en-GB" sz="1400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FORMING PV BRIDGEHEADS IN EMERGING COUNTRIES</a:t>
                      </a:r>
                      <a:endParaRPr lang="en-GB" sz="1400" b="1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BIPV APPLICATIONS (Rhône-Alps)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58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CIRCULAR ECONOMY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FOR </a:t>
                      </a:r>
                      <a:b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</a:b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THE SI-PV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INDUSTRY</a:t>
                      </a:r>
                      <a:endParaRPr lang="en-GB" sz="14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TANDEM SOLAR CELL FOR FLAT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PLATE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PV 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0483" y="1969623"/>
            <a:ext cx="886697" cy="64797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3224" y="1712861"/>
            <a:ext cx="910282" cy="90473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>
          <a:xfrm>
            <a:off x="628650" y="6356351"/>
            <a:ext cx="1004841" cy="365125"/>
          </a:xfrm>
        </p:spPr>
        <p:txBody>
          <a:bodyPr/>
          <a:lstStyle/>
          <a:p>
            <a:fld id="{ABD83D92-DCD3-47F0-B430-F32FC6E55368}" type="datetime3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18/11/14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226" y="6356351"/>
            <a:ext cx="694123" cy="365125"/>
          </a:xfrm>
        </p:spPr>
        <p:txBody>
          <a:bodyPr/>
          <a:lstStyle/>
          <a:p>
            <a:fld id="{3EE9B8C8-6EB9-47F0-AA81-F98E2952F7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14"/>
          <p:cNvSpPr txBox="1">
            <a:spLocks/>
          </p:cNvSpPr>
          <p:nvPr/>
        </p:nvSpPr>
        <p:spPr>
          <a:xfrm>
            <a:off x="1131070" y="5224913"/>
            <a:ext cx="5652000" cy="26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7C1D"/>
              </a:buClr>
              <a:buFont typeface="Century Gothic" panose="020B0502020202020204" pitchFamily="34" charset="0"/>
              <a:buChar char="►"/>
            </a:pPr>
            <a:endParaRPr lang="de-AT" sz="1700" dirty="0">
              <a:solidFill>
                <a:srgbClr val="6D6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Inhaltsplatzhalter 4"/>
          <p:cNvSpPr>
            <a:spLocks noGrp="1"/>
          </p:cNvSpPr>
          <p:nvPr>
            <p:ph sz="quarter" idx="18"/>
          </p:nvPr>
        </p:nvSpPr>
        <p:spPr>
          <a:xfrm>
            <a:off x="0" y="911713"/>
            <a:ext cx="9144000" cy="443374"/>
          </a:xfrm>
        </p:spPr>
        <p:txBody>
          <a:bodyPr/>
          <a:lstStyle/>
          <a:p>
            <a:r>
              <a:rPr lang="da-DK" b="1" smtClean="0"/>
              <a:t>Joint </a:t>
            </a:r>
            <a:r>
              <a:rPr lang="da-DK" b="1" smtClean="0"/>
              <a:t>Actions (from regional best practises)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t="19843" r="20851" b="21349"/>
          <a:stretch/>
        </p:blipFill>
        <p:spPr>
          <a:xfrm>
            <a:off x="2064412" y="1712861"/>
            <a:ext cx="746105" cy="8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5A942E-20B3-4962-821E-5343A15A9E5C}" type="datetime3">
              <a:rPr lang="de-DE"/>
              <a:pPr>
                <a:defRPr/>
              </a:pPr>
              <a:t>15/11/14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Sunday 2014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2FB2F-2D8C-4C8C-B474-3DD5DEB80DEC}" type="slidenum">
              <a:rPr lang="de-DE"/>
              <a:pPr>
                <a:defRPr/>
              </a:pPr>
              <a:t>19</a:t>
            </a:fld>
            <a:endParaRPr lang="de-DE"/>
          </a:p>
        </p:txBody>
      </p:sp>
      <p:pic>
        <p:nvPicPr>
          <p:cNvPr id="49156" name="Grafik 4"/>
          <p:cNvPicPr>
            <a:picLocks noChangeAspect="1"/>
          </p:cNvPicPr>
          <p:nvPr/>
        </p:nvPicPr>
        <p:blipFill>
          <a:blip r:embed="rId3" cstate="print"/>
          <a:srcRect l="1575" t="35057" r="18620"/>
          <a:stretch>
            <a:fillRect/>
          </a:stretch>
        </p:blipFill>
        <p:spPr bwMode="auto">
          <a:xfrm>
            <a:off x="3005954" y="984249"/>
            <a:ext cx="311349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feld 5"/>
          <p:cNvSpPr txBox="1">
            <a:spLocks noChangeArrowheads="1"/>
          </p:cNvSpPr>
          <p:nvPr/>
        </p:nvSpPr>
        <p:spPr bwMode="auto">
          <a:xfrm>
            <a:off x="6646863" y="944563"/>
            <a:ext cx="2284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E67C1D"/>
                </a:solidFill>
                <a:latin typeface="Century Gothic" pitchFamily="34" charset="0"/>
              </a:rPr>
              <a:t>www.solarrok.eu</a:t>
            </a:r>
          </a:p>
        </p:txBody>
      </p:sp>
      <p:grpSp>
        <p:nvGrpSpPr>
          <p:cNvPr id="49158" name="Gruppieren 15"/>
          <p:cNvGrpSpPr>
            <a:grpSpLocks/>
          </p:cNvGrpSpPr>
          <p:nvPr/>
        </p:nvGrpSpPr>
        <p:grpSpPr bwMode="auto">
          <a:xfrm>
            <a:off x="5330825" y="4489450"/>
            <a:ext cx="3622675" cy="1828800"/>
            <a:chOff x="5907631" y="4327122"/>
            <a:chExt cx="3622268" cy="1829775"/>
          </a:xfrm>
        </p:grpSpPr>
        <p:sp>
          <p:nvSpPr>
            <p:cNvPr id="7" name="Inhaltsplatzhalter 4"/>
            <p:cNvSpPr txBox="1">
              <a:spLocks/>
            </p:cNvSpPr>
            <p:nvPr/>
          </p:nvSpPr>
          <p:spPr>
            <a:xfrm>
              <a:off x="5907631" y="5081587"/>
              <a:ext cx="3622268" cy="107531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4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Dr. Marie-Charlotte Hoffmann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PROJEKTkompetenz.eu GmbH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m-ch.hoffmann@projektkompetenz.eu</a:t>
              </a:r>
              <a:endPara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9167" name="Grafik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9075" y="4327122"/>
              <a:ext cx="594451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9" name="Gruppieren 17"/>
          <p:cNvGrpSpPr>
            <a:grpSpLocks/>
          </p:cNvGrpSpPr>
          <p:nvPr/>
        </p:nvGrpSpPr>
        <p:grpSpPr bwMode="auto">
          <a:xfrm>
            <a:off x="3184525" y="4487863"/>
            <a:ext cx="2146300" cy="1830387"/>
            <a:chOff x="340337" y="4326159"/>
            <a:chExt cx="2145199" cy="1830738"/>
          </a:xfrm>
        </p:grpSpPr>
        <p:sp>
          <p:nvSpPr>
            <p:cNvPr id="9" name="Inhaltsplatzhalter 4"/>
            <p:cNvSpPr txBox="1">
              <a:spLocks/>
            </p:cNvSpPr>
            <p:nvPr/>
          </p:nvSpPr>
          <p:spPr>
            <a:xfrm>
              <a:off x="340337" y="5081954"/>
              <a:ext cx="2145199" cy="1074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14000"/>
                </a:lnSpc>
                <a:spcAft>
                  <a:spcPts val="0"/>
                </a:spcAft>
                <a:defRPr/>
              </a:pP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Dr. Marc Meuris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imec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marc.meuris@imec.be</a:t>
              </a:r>
              <a:endPara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9165" name="Grafik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0712" y="4326159"/>
              <a:ext cx="595910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60" name="Gruppieren 16"/>
          <p:cNvGrpSpPr>
            <a:grpSpLocks/>
          </p:cNvGrpSpPr>
          <p:nvPr/>
        </p:nvGrpSpPr>
        <p:grpSpPr bwMode="auto">
          <a:xfrm>
            <a:off x="312738" y="4489450"/>
            <a:ext cx="2343150" cy="1830388"/>
            <a:chOff x="2838188" y="4326158"/>
            <a:chExt cx="2343411" cy="1830739"/>
          </a:xfrm>
        </p:grpSpPr>
        <p:sp>
          <p:nvSpPr>
            <p:cNvPr id="12" name="Inhaltsplatzhalter 4"/>
            <p:cNvSpPr txBox="1">
              <a:spLocks/>
            </p:cNvSpPr>
            <p:nvPr/>
          </p:nvSpPr>
          <p:spPr>
            <a:xfrm>
              <a:off x="2838188" y="5081953"/>
              <a:ext cx="2343411" cy="107494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4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Coordinator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Dr. Sabine Schmidt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Solar Valley GmbH</a:t>
              </a:r>
              <a:b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de-DE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s.schmidt@solarvalley.de</a:t>
              </a:r>
              <a:endPara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9163" name="Grafik 1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2850771" y="4406785"/>
              <a:ext cx="755253" cy="59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1" name="Textfeld 18"/>
          <p:cNvSpPr txBox="1">
            <a:spLocks noChangeArrowheads="1"/>
          </p:cNvSpPr>
          <p:nvPr/>
        </p:nvSpPr>
        <p:spPr bwMode="auto">
          <a:xfrm>
            <a:off x="312738" y="3962400"/>
            <a:ext cx="2284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E67C1D"/>
                </a:solidFill>
                <a:latin typeface="Century Gothic" pitchFamily="34" charset="0"/>
              </a:rPr>
              <a:t>Contact: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5"/>
          </p:nvPr>
        </p:nvSpPr>
        <p:spPr>
          <a:xfrm>
            <a:off x="628650" y="6356350"/>
            <a:ext cx="1004888" cy="365125"/>
          </a:xfrm>
        </p:spPr>
        <p:txBody>
          <a:bodyPr/>
          <a:lstStyle/>
          <a:p>
            <a:pPr>
              <a:defRPr/>
            </a:pPr>
            <a:fld id="{F5866C1F-E378-4EA7-9D8B-FD6581332AFE}" type="datetime3">
              <a:rPr lang="de-DE"/>
              <a:pPr>
                <a:defRPr/>
              </a:pPr>
              <a:t>15/11/14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1774825" y="6356350"/>
            <a:ext cx="587851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613" y="6356350"/>
            <a:ext cx="693737" cy="365125"/>
          </a:xfrm>
        </p:spPr>
        <p:txBody>
          <a:bodyPr/>
          <a:lstStyle/>
          <a:p>
            <a:pPr>
              <a:defRPr/>
            </a:pPr>
            <a:fld id="{BCB4E4BD-4F21-4337-904D-533980CF23F9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719263" y="1404938"/>
            <a:ext cx="5707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7 Photovoltaics clusters in 9 European countries,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represented by 15 partners</a:t>
            </a:r>
          </a:p>
        </p:txBody>
      </p:sp>
      <p:pic>
        <p:nvPicPr>
          <p:cNvPr id="22534" name="Grafik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159000"/>
            <a:ext cx="59245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4"/>
          <p:cNvSpPr>
            <a:spLocks noGrp="1"/>
          </p:cNvSpPr>
          <p:nvPr>
            <p:ph sz="quarter" idx="18"/>
          </p:nvPr>
        </p:nvSpPr>
        <p:spPr>
          <a:xfrm>
            <a:off x="0" y="876544"/>
            <a:ext cx="9144000" cy="443374"/>
          </a:xfrm>
        </p:spPr>
        <p:txBody>
          <a:bodyPr/>
          <a:lstStyle/>
          <a:p>
            <a:r>
              <a:rPr lang="da-DK" b="1" dirty="0" smtClean="0"/>
              <a:t>SOLARROK Regions / Clusters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5"/>
          </p:nvPr>
        </p:nvSpPr>
        <p:spPr>
          <a:xfrm>
            <a:off x="628650" y="6356350"/>
            <a:ext cx="1004888" cy="365125"/>
          </a:xfrm>
        </p:spPr>
        <p:txBody>
          <a:bodyPr/>
          <a:lstStyle/>
          <a:p>
            <a:pPr>
              <a:defRPr/>
            </a:pPr>
            <a:fld id="{9F581B0D-52FD-407C-9D40-3F8D3FDB0A60}" type="datetime3">
              <a:rPr lang="de-DE"/>
              <a:pPr>
                <a:defRPr/>
              </a:pPr>
              <a:t>18/11/14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1774825" y="6356350"/>
            <a:ext cx="5878513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Sunday 2014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613" y="6356350"/>
            <a:ext cx="693737" cy="365125"/>
          </a:xfrm>
        </p:spPr>
        <p:txBody>
          <a:bodyPr/>
          <a:lstStyle/>
          <a:p>
            <a:pPr>
              <a:defRPr/>
            </a:pPr>
            <a:fld id="{B595F394-9F2F-46CA-9DDC-0A9CB696DD8C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4294967295"/>
          </p:nvPr>
        </p:nvSpPr>
        <p:spPr>
          <a:xfrm>
            <a:off x="0" y="887413"/>
            <a:ext cx="9144000" cy="444500"/>
          </a:xfrm>
          <a:prstGeom prst="rect">
            <a:avLst/>
          </a:prstGeo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20485" name="Rechteck 11"/>
          <p:cNvSpPr>
            <a:spLocks noChangeArrowheads="1"/>
          </p:cNvSpPr>
          <p:nvPr/>
        </p:nvSpPr>
        <p:spPr bwMode="auto">
          <a:xfrm>
            <a:off x="408721" y="2557585"/>
            <a:ext cx="1382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E67C1D"/>
                </a:solidFill>
                <a:latin typeface="Century Gothic" pitchFamily="34" charset="0"/>
              </a:rPr>
              <a:t>Objectives</a:t>
            </a:r>
            <a:endParaRPr lang="en-US">
              <a:solidFill>
                <a:srgbClr val="E67C1D"/>
              </a:solidFill>
              <a:latin typeface="Century Gothic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8721" y="3098922"/>
            <a:ext cx="6964362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>
                <a:solidFill>
                  <a:srgbClr val="6D6E70"/>
                </a:solidFill>
                <a:latin typeface="Century Gothic" panose="020B0502020202020204" pitchFamily="34" charset="0"/>
              </a:rPr>
              <a:t>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Support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better coherence of European R&amp;D in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Photovoltaics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Set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basis for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joint R&amp;D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activities  </a:t>
            </a: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Exchange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cluster management best practices</a:t>
            </a: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Initiate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 strategy for joint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market development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Focus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European RTD activities on innovation hot spots</a:t>
            </a:r>
          </a:p>
          <a:p>
            <a:pPr marL="628650" lvl="1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defRPr/>
            </a:pPr>
            <a:endParaRPr lang="en-US" sz="1600" dirty="0">
              <a:solidFill>
                <a:srgbClr val="6D6E7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5"/>
          </p:nvPr>
        </p:nvSpPr>
        <p:spPr>
          <a:xfrm>
            <a:off x="628650" y="6356350"/>
            <a:ext cx="1004888" cy="365125"/>
          </a:xfrm>
        </p:spPr>
        <p:txBody>
          <a:bodyPr/>
          <a:lstStyle/>
          <a:p>
            <a:pPr>
              <a:defRPr/>
            </a:pPr>
            <a:fld id="{CEC38D22-B096-485B-9F59-4701DBD0CA4F}" type="datetime3">
              <a:rPr lang="de-DE"/>
              <a:pPr>
                <a:defRPr/>
              </a:pPr>
              <a:t>15/11/14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1774825" y="6356350"/>
            <a:ext cx="587851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613" y="6356350"/>
            <a:ext cx="693737" cy="365125"/>
          </a:xfrm>
        </p:spPr>
        <p:txBody>
          <a:bodyPr/>
          <a:lstStyle/>
          <a:p>
            <a:pPr>
              <a:defRPr/>
            </a:pPr>
            <a:fld id="{486995EB-9DE2-4644-8589-04B644ED8749}" type="slidenum">
              <a:rPr lang="de-DE"/>
              <a:pPr>
                <a:defRPr/>
              </a:pPr>
              <a:t>4</a:t>
            </a:fld>
            <a:endParaRPr lang="de-DE"/>
          </a:p>
        </p:txBody>
      </p:sp>
      <p:grpSp>
        <p:nvGrpSpPr>
          <p:cNvPr id="26629" name="Gruppieren 41"/>
          <p:cNvGrpSpPr>
            <a:grpSpLocks/>
          </p:cNvGrpSpPr>
          <p:nvPr/>
        </p:nvGrpSpPr>
        <p:grpSpPr bwMode="auto">
          <a:xfrm>
            <a:off x="1116013" y="1808163"/>
            <a:ext cx="8027987" cy="4159250"/>
            <a:chOff x="5682537" y="3469252"/>
            <a:chExt cx="9422780" cy="4092011"/>
          </a:xfrm>
        </p:grpSpPr>
        <p:pic>
          <p:nvPicPr>
            <p:cNvPr id="43" name="Grafik 42" descr="World_Map_flat_Mercator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FFFF"/>
                </a:clrFrom>
                <a:clrTo>
                  <a:srgbClr val="00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>
            <a:xfrm>
              <a:off x="5682537" y="3469252"/>
              <a:ext cx="8850327" cy="4092010"/>
            </a:xfrm>
            <a:prstGeom prst="rect">
              <a:avLst/>
            </a:prstGeom>
          </p:spPr>
        </p:pic>
        <p:sp>
          <p:nvSpPr>
            <p:cNvPr id="44" name="Halbbogen 43"/>
            <p:cNvSpPr/>
            <p:nvPr/>
          </p:nvSpPr>
          <p:spPr>
            <a:xfrm rot="5400000">
              <a:off x="13495636" y="3522927"/>
              <a:ext cx="1633681" cy="1585680"/>
            </a:xfrm>
            <a:prstGeom prst="blockArc">
              <a:avLst>
                <a:gd name="adj1" fmla="val 10800000"/>
                <a:gd name="adj2" fmla="val 21042503"/>
                <a:gd name="adj3" fmla="val 324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14434524" y="4913950"/>
              <a:ext cx="195649" cy="2647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4509056" y="4084615"/>
              <a:ext cx="59626" cy="268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7" name="Eingekerbter Richtungspfeil 46"/>
          <p:cNvSpPr/>
          <p:nvPr/>
        </p:nvSpPr>
        <p:spPr>
          <a:xfrm>
            <a:off x="276269" y="2064348"/>
            <a:ext cx="3207159" cy="671338"/>
          </a:xfrm>
          <a:prstGeom prst="chevron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C00">
                  <a:alpha val="57000"/>
                </a:srgb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263525" lvl="1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in-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depth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analysis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regional 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innovation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strategies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actors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Eingekerbter Richtungspfeil 47"/>
          <p:cNvSpPr/>
          <p:nvPr/>
        </p:nvSpPr>
        <p:spPr>
          <a:xfrm>
            <a:off x="3843974" y="2847052"/>
            <a:ext cx="2338623" cy="671338"/>
          </a:xfrm>
          <a:prstGeom prst="chevron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C00">
                  <a:alpha val="57000"/>
                </a:srgb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263525" lvl="1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benchmarking </a:t>
            </a:r>
            <a:b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with international </a:t>
            </a:r>
            <a:b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PV clusters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2752856" y="3629756"/>
            <a:ext cx="2402618" cy="671338"/>
          </a:xfrm>
          <a:prstGeom prst="chevron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AD000">
                  <a:alpha val="4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263525" lvl="1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development </a:t>
            </a:r>
            <a:b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of  a consortium</a:t>
            </a:r>
            <a:b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Joint Action Plan</a:t>
            </a:r>
          </a:p>
        </p:txBody>
      </p:sp>
      <p:sp>
        <p:nvSpPr>
          <p:cNvPr id="50" name="Rechteck 49"/>
          <p:cNvSpPr/>
          <p:nvPr/>
        </p:nvSpPr>
        <p:spPr>
          <a:xfrm rot="5400000">
            <a:off x="4333875" y="-2860675"/>
            <a:ext cx="468313" cy="9136063"/>
          </a:xfrm>
          <a:prstGeom prst="rect">
            <a:avLst/>
          </a:prstGeom>
          <a:gradFill>
            <a:gsLst>
              <a:gs pos="8000">
                <a:srgbClr val="FAD000"/>
              </a:gs>
              <a:gs pos="78000">
                <a:srgbClr val="FFF0B9"/>
              </a:gs>
              <a:gs pos="100000">
                <a:schemeClr val="bg1"/>
              </a:gs>
            </a:gsLst>
            <a:lin ang="162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0" y="1539875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2013 								2014  									2015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18324" y="5195164"/>
            <a:ext cx="2705053" cy="671338"/>
          </a:xfrm>
          <a:prstGeom prst="chevron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0">
                <a:srgbClr val="FFC000">
                  <a:alpha val="87000"/>
                </a:srgbClr>
              </a:gs>
              <a:gs pos="67000">
                <a:srgbClr val="FAD000">
                  <a:lumMod val="68000"/>
                  <a:lumOff val="32000"/>
                  <a:alpha val="4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263525" lvl="1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consultation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regional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European 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authorities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369706" y="5195164"/>
            <a:ext cx="2711676" cy="671338"/>
          </a:xfrm>
          <a:prstGeom prst="chevron">
            <a:avLst/>
          </a:prstGeom>
          <a:gradFill flip="none" rotWithShape="1">
            <a:gsLst>
              <a:gs pos="0">
                <a:srgbClr val="FF9900">
                  <a:alpha val="74000"/>
                </a:srgbClr>
              </a:gs>
              <a:gs pos="64000">
                <a:srgbClr val="FFCC00">
                  <a:lumMod val="58000"/>
                  <a:lumOff val="42000"/>
                  <a:alpha val="74000"/>
                </a:srgbClr>
              </a:gs>
              <a:gs pos="36000">
                <a:srgbClr val="FFCC00">
                  <a:alpha val="8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marL="263525" lvl="1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European Joint Action Plan based on </a:t>
            </a:r>
            <a:b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de-DE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regional strategies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5434448" y="5196760"/>
            <a:ext cx="1048383" cy="673200"/>
            <a:chOff x="11887969" y="6684239"/>
            <a:chExt cx="1145858" cy="720000"/>
          </a:xfrm>
          <a:gradFill>
            <a:gsLst>
              <a:gs pos="0">
                <a:srgbClr val="FF9900">
                  <a:alpha val="65000"/>
                </a:srgbClr>
              </a:gs>
              <a:gs pos="89000">
                <a:srgbClr val="FFCC00">
                  <a:lumMod val="58000"/>
                  <a:lumOff val="42000"/>
                  <a:alpha val="74000"/>
                </a:srgbClr>
              </a:gs>
              <a:gs pos="77000">
                <a:srgbClr val="FFCC00">
                  <a:alpha val="80000"/>
                </a:srgbClr>
              </a:gs>
              <a:gs pos="100000">
                <a:schemeClr val="bg1"/>
              </a:gs>
            </a:gsLst>
            <a:lin ang="10800000" scaled="1"/>
          </a:gradFill>
        </p:grpSpPr>
        <p:sp>
          <p:nvSpPr>
            <p:cNvPr id="55" name="Eingekerbter Richtungspfeil 54"/>
            <p:cNvSpPr/>
            <p:nvPr/>
          </p:nvSpPr>
          <p:spPr>
            <a:xfrm>
              <a:off x="11887969" y="6684239"/>
              <a:ext cx="507683" cy="720000"/>
            </a:xfrm>
            <a:prstGeom prst="chevron">
              <a:avLst>
                <a:gd name="adj" fmla="val 710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6" name="Eingekerbter Richtungspfeil 55"/>
            <p:cNvSpPr/>
            <p:nvPr/>
          </p:nvSpPr>
          <p:spPr>
            <a:xfrm>
              <a:off x="12197531" y="6684239"/>
              <a:ext cx="507683" cy="720000"/>
            </a:xfrm>
            <a:prstGeom prst="chevron">
              <a:avLst>
                <a:gd name="adj" fmla="val 710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Eingekerbter Richtungspfeil 56"/>
            <p:cNvSpPr/>
            <p:nvPr/>
          </p:nvSpPr>
          <p:spPr>
            <a:xfrm>
              <a:off x="12526144" y="6684239"/>
              <a:ext cx="507683" cy="720000"/>
            </a:xfrm>
            <a:prstGeom prst="chevron">
              <a:avLst>
                <a:gd name="adj" fmla="val 710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3483428" y="4398184"/>
            <a:ext cx="5259976" cy="685614"/>
            <a:chOff x="10258241" y="5922239"/>
            <a:chExt cx="5433442" cy="68561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rgbClr val="FFCC00">
                  <a:alpha val="67000"/>
                </a:srgbClr>
              </a:gs>
              <a:gs pos="78000">
                <a:srgbClr val="FFCC00"/>
              </a:gs>
              <a:gs pos="100000">
                <a:srgbClr val="FF9900">
                  <a:alpha val="75000"/>
                </a:srgbClr>
              </a:gs>
            </a:gsLst>
            <a:lin ang="0" scaled="1"/>
            <a:tileRect/>
          </a:gradFill>
        </p:grpSpPr>
        <p:sp>
          <p:nvSpPr>
            <p:cNvPr id="59" name="Textfeld 58"/>
            <p:cNvSpPr txBox="1"/>
            <p:nvPr/>
          </p:nvSpPr>
          <p:spPr>
            <a:xfrm>
              <a:off x="11893296" y="5936515"/>
              <a:ext cx="2318393" cy="671338"/>
            </a:xfrm>
            <a:prstGeom prst="chevron">
              <a:avLst/>
            </a:prstGeom>
            <a:grpFill/>
          </p:spPr>
          <p:txBody>
            <a:bodyPr>
              <a:spAutoFit/>
            </a:bodyPr>
            <a:lstStyle/>
            <a:p>
              <a:pPr marL="263525" lvl="1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initiation</a:t>
              </a: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de-DE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of</a:t>
              </a: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joint</a:t>
              </a: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PV-</a:t>
              </a:r>
              <a:r>
                <a:rPr lang="de-DE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related</a:t>
              </a: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RTD </a:t>
              </a:r>
              <a:r>
                <a:rPr lang="de-DE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projects</a:t>
              </a:r>
              <a:endPara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13993375" y="5922239"/>
              <a:ext cx="1698308" cy="673200"/>
              <a:chOff x="14206735" y="5922239"/>
              <a:chExt cx="1698308" cy="720000"/>
            </a:xfrm>
            <a:grpFill/>
          </p:grpSpPr>
          <p:sp>
            <p:nvSpPr>
              <p:cNvPr id="68" name="Eingekerbter Richtungspfeil 67"/>
              <p:cNvSpPr/>
              <p:nvPr/>
            </p:nvSpPr>
            <p:spPr>
              <a:xfrm>
                <a:off x="14206735" y="5922239"/>
                <a:ext cx="507683" cy="720000"/>
              </a:xfrm>
              <a:prstGeom prst="chevron">
                <a:avLst>
                  <a:gd name="adj" fmla="val 71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Eingekerbter Richtungspfeil 68"/>
              <p:cNvSpPr/>
              <p:nvPr/>
            </p:nvSpPr>
            <p:spPr>
              <a:xfrm>
                <a:off x="14468672" y="5922239"/>
                <a:ext cx="507683" cy="720000"/>
              </a:xfrm>
              <a:prstGeom prst="chevron">
                <a:avLst>
                  <a:gd name="adj" fmla="val 71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Eingekerbter Richtungspfeil 69"/>
              <p:cNvSpPr/>
              <p:nvPr/>
            </p:nvSpPr>
            <p:spPr>
              <a:xfrm>
                <a:off x="14759185" y="5922239"/>
                <a:ext cx="507683" cy="720000"/>
              </a:xfrm>
              <a:prstGeom prst="chevron">
                <a:avLst>
                  <a:gd name="adj" fmla="val 71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Eingekerbter Richtungspfeil 70"/>
              <p:cNvSpPr/>
              <p:nvPr/>
            </p:nvSpPr>
            <p:spPr>
              <a:xfrm>
                <a:off x="15068747" y="5922239"/>
                <a:ext cx="507683" cy="720000"/>
              </a:xfrm>
              <a:prstGeom prst="chevron">
                <a:avLst>
                  <a:gd name="adj" fmla="val 71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Eingekerbter Richtungspfeil 71"/>
              <p:cNvSpPr/>
              <p:nvPr/>
            </p:nvSpPr>
            <p:spPr>
              <a:xfrm>
                <a:off x="15397360" y="5922239"/>
                <a:ext cx="507683" cy="720000"/>
              </a:xfrm>
              <a:prstGeom prst="chevron">
                <a:avLst>
                  <a:gd name="adj" fmla="val 71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10258241" y="5922239"/>
              <a:ext cx="1732408" cy="673200"/>
              <a:chOff x="10471601" y="5922239"/>
              <a:chExt cx="1732408" cy="726096"/>
            </a:xfrm>
            <a:grpFill/>
          </p:grpSpPr>
          <p:grpSp>
            <p:nvGrpSpPr>
              <p:cNvPr id="62" name="Gruppieren 61"/>
              <p:cNvGrpSpPr/>
              <p:nvPr/>
            </p:nvGrpSpPr>
            <p:grpSpPr>
              <a:xfrm>
                <a:off x="11367713" y="5922239"/>
                <a:ext cx="836296" cy="720000"/>
                <a:chOff x="11331137" y="5922239"/>
                <a:chExt cx="836296" cy="720000"/>
              </a:xfrm>
              <a:grpFill/>
            </p:grpSpPr>
            <p:sp>
              <p:nvSpPr>
                <p:cNvPr id="66" name="Eingekerbter Richtungspfeil 65"/>
                <p:cNvSpPr/>
                <p:nvPr/>
              </p:nvSpPr>
              <p:spPr>
                <a:xfrm>
                  <a:off x="11659750" y="5922239"/>
                  <a:ext cx="507683" cy="720000"/>
                </a:xfrm>
                <a:prstGeom prst="chevron">
                  <a:avLst>
                    <a:gd name="adj" fmla="val 710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Eingekerbter Richtungspfeil 66"/>
                <p:cNvSpPr/>
                <p:nvPr/>
              </p:nvSpPr>
              <p:spPr>
                <a:xfrm>
                  <a:off x="11331137" y="5922239"/>
                  <a:ext cx="507683" cy="720000"/>
                </a:xfrm>
                <a:prstGeom prst="chevron">
                  <a:avLst>
                    <a:gd name="adj" fmla="val 710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Gruppieren 62"/>
              <p:cNvGrpSpPr/>
              <p:nvPr/>
            </p:nvGrpSpPr>
            <p:grpSpPr>
              <a:xfrm>
                <a:off x="10471601" y="5928335"/>
                <a:ext cx="836296" cy="720000"/>
                <a:chOff x="11495729" y="6074639"/>
                <a:chExt cx="836296" cy="720000"/>
              </a:xfrm>
              <a:grpFill/>
            </p:grpSpPr>
            <p:sp>
              <p:nvSpPr>
                <p:cNvPr id="64" name="Eingekerbter Richtungspfeil 63"/>
                <p:cNvSpPr/>
                <p:nvPr/>
              </p:nvSpPr>
              <p:spPr>
                <a:xfrm>
                  <a:off x="11824342" y="6074639"/>
                  <a:ext cx="507683" cy="720000"/>
                </a:xfrm>
                <a:prstGeom prst="chevron">
                  <a:avLst>
                    <a:gd name="adj" fmla="val 710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Eingekerbter Richtungspfeil 64"/>
                <p:cNvSpPr/>
                <p:nvPr/>
              </p:nvSpPr>
              <p:spPr>
                <a:xfrm>
                  <a:off x="11495729" y="6074639"/>
                  <a:ext cx="507683" cy="720000"/>
                </a:xfrm>
                <a:prstGeom prst="chevron">
                  <a:avLst>
                    <a:gd name="adj" fmla="val 710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2665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" y="4333875"/>
            <a:ext cx="2738437" cy="1390650"/>
          </a:xfrm>
          <a:prstGeom prst="rect">
            <a:avLst/>
          </a:prstGeom>
          <a:noFill/>
        </p:spPr>
      </p:pic>
      <p:sp>
        <p:nvSpPr>
          <p:cNvPr id="38" name="Inhaltsplatzhalter 4"/>
          <p:cNvSpPr>
            <a:spLocks noGrp="1"/>
          </p:cNvSpPr>
          <p:nvPr>
            <p:ph sz="quarter" idx="18"/>
          </p:nvPr>
        </p:nvSpPr>
        <p:spPr>
          <a:xfrm>
            <a:off x="0" y="876544"/>
            <a:ext cx="9144000" cy="443374"/>
          </a:xfrm>
        </p:spPr>
        <p:txBody>
          <a:bodyPr/>
          <a:lstStyle/>
          <a:p>
            <a:r>
              <a:rPr lang="da-DK" b="1" dirty="0" smtClean="0"/>
              <a:t>SOLARROK Workplan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F164B2A0-C006-4DA7-B149-431F2EDC0E9A}" type="datetime3">
              <a:rPr lang="de-DE"/>
              <a:pPr>
                <a:defRPr/>
              </a:pPr>
              <a:t>15/11/14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>
          <a:xfrm>
            <a:off x="1814513" y="6356350"/>
            <a:ext cx="54451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6602413" y="6340475"/>
            <a:ext cx="2057400" cy="365125"/>
          </a:xfrm>
        </p:spPr>
        <p:txBody>
          <a:bodyPr/>
          <a:lstStyle/>
          <a:p>
            <a:pPr>
              <a:defRPr/>
            </a:pPr>
            <a:fld id="{E8568736-9D14-4C1A-9B8A-25BFF315983B}" type="slidenum">
              <a:rPr lang="de-DE"/>
              <a:pPr>
                <a:defRPr/>
              </a:pPr>
              <a:t>5</a:t>
            </a:fld>
            <a:endParaRPr lang="de-DE"/>
          </a:p>
        </p:txBody>
      </p:sp>
      <p:pic>
        <p:nvPicPr>
          <p:cNvPr id="30725" name="Grafik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1636713"/>
            <a:ext cx="62182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278563" y="2640013"/>
            <a:ext cx="30257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indent="-171450" fontAlgn="auto"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Participants </a:t>
            </a:r>
            <a:r>
              <a: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 this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survey:</a:t>
            </a:r>
          </a:p>
          <a:p>
            <a:pPr marL="72000" indent="-171450" fontAlgn="auto"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72000" indent="-171450" fontAlgn="auto"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74 RTD institutions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defRPr/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  <a:defRPr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115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companies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sz="quarter" idx="18"/>
          </p:nvPr>
        </p:nvSpPr>
        <p:spPr>
          <a:xfrm>
            <a:off x="0" y="876544"/>
            <a:ext cx="9144000" cy="443374"/>
          </a:xfrm>
        </p:spPr>
        <p:txBody>
          <a:bodyPr>
            <a:normAutofit fontScale="77500" lnSpcReduction="20000"/>
          </a:bodyPr>
          <a:lstStyle/>
          <a:p>
            <a:r>
              <a:rPr lang="da-DK" b="1" dirty="0" smtClean="0"/>
              <a:t>Survey of </a:t>
            </a:r>
            <a:r>
              <a:rPr lang="da-DK" b="1" smtClean="0"/>
              <a:t>SOLARROK </a:t>
            </a:r>
            <a:r>
              <a:rPr lang="da-DK" b="1" smtClean="0"/>
              <a:t>R&amp;D </a:t>
            </a:r>
            <a:r>
              <a:rPr lang="da-DK" b="1" dirty="0" smtClean="0"/>
              <a:t>and </a:t>
            </a:r>
            <a:r>
              <a:rPr lang="da-DK" b="1" smtClean="0"/>
              <a:t>Business </a:t>
            </a:r>
            <a:r>
              <a:rPr lang="da-DK" b="1" smtClean="0"/>
              <a:t>Landscapes (</a:t>
            </a:r>
            <a:r>
              <a:rPr lang="da-DK" b="1" i="1" smtClean="0"/>
              <a:t>full report from www.solarrok.eu</a:t>
            </a:r>
            <a:r>
              <a:rPr lang="da-DK" b="1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>
          <a:xfrm>
            <a:off x="628650" y="6356351"/>
            <a:ext cx="1004841" cy="365125"/>
          </a:xfrm>
        </p:spPr>
        <p:txBody>
          <a:bodyPr/>
          <a:lstStyle/>
          <a:p>
            <a:fld id="{ABD83D92-DCD3-47F0-B430-F32FC6E55368}" type="datetime3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15/11/14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226" y="6356351"/>
            <a:ext cx="694123" cy="365125"/>
          </a:xfrm>
        </p:spPr>
        <p:txBody>
          <a:bodyPr/>
          <a:lstStyle/>
          <a:p>
            <a:fld id="{3EE9B8C8-6EB9-47F0-AA81-F98E2952F7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isällön paikkamerkki 14"/>
          <p:cNvSpPr txBox="1">
            <a:spLocks/>
          </p:cNvSpPr>
          <p:nvPr/>
        </p:nvSpPr>
        <p:spPr>
          <a:xfrm>
            <a:off x="374874" y="1532024"/>
            <a:ext cx="8394251" cy="7836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70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86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6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52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68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spcAft>
                <a:spcPts val="0"/>
              </a:spcAft>
              <a:buClr>
                <a:srgbClr val="E67C1D"/>
              </a:buClr>
              <a:buFont typeface="Century Gothic" pitchFamily="34" charset="0"/>
              <a:buChar char="►"/>
            </a:pPr>
            <a:r>
              <a:rPr lang="en-US" sz="1600" dirty="0">
                <a:solidFill>
                  <a:srgbClr val="6D6E70"/>
                </a:solidFill>
                <a:latin typeface="Century Gothic" panose="020B0502020202020204" pitchFamily="34" charset="0"/>
              </a:rPr>
              <a:t>Similar importance of research on value chain elements of business </a:t>
            </a:r>
            <a:r>
              <a:rPr lang="en-US" sz="1600" dirty="0" smtClean="0">
                <a:solidFill>
                  <a:srgbClr val="6D6E70"/>
                </a:solidFill>
                <a:latin typeface="Century Gothic" panose="020B0502020202020204" pitchFamily="34" charset="0"/>
              </a:rPr>
              <a:t>and research institutes</a:t>
            </a:r>
            <a:endParaRPr lang="en-US" sz="1600" dirty="0">
              <a:solidFill>
                <a:srgbClr val="E67C1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2957"/>
            <a:ext cx="9144000" cy="370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4"/>
          <p:cNvSpPr>
            <a:spLocks noGrp="1"/>
          </p:cNvSpPr>
          <p:nvPr>
            <p:ph sz="quarter" idx="18"/>
          </p:nvPr>
        </p:nvSpPr>
        <p:spPr>
          <a:xfrm>
            <a:off x="0" y="876544"/>
            <a:ext cx="9144000" cy="443374"/>
          </a:xfrm>
        </p:spPr>
        <p:txBody>
          <a:bodyPr/>
          <a:lstStyle/>
          <a:p>
            <a:r>
              <a:rPr lang="da-DK" smtClean="0"/>
              <a:t>Example Solarrok survey</a:t>
            </a:r>
            <a:r>
              <a:rPr lang="da-DK" b="1" smtClean="0"/>
              <a:t>: </a:t>
            </a:r>
            <a:r>
              <a:rPr lang="da-DK" b="1" dirty="0" smtClean="0"/>
              <a:t>Importance of Thin Film PV in future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94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>
          <a:xfrm>
            <a:off x="628650" y="6356351"/>
            <a:ext cx="1004841" cy="365125"/>
          </a:xfrm>
        </p:spPr>
        <p:txBody>
          <a:bodyPr/>
          <a:lstStyle/>
          <a:p>
            <a:fld id="{ABD83D92-DCD3-47F0-B430-F32FC6E55368}" type="datetime3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15/11/14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226" y="6356351"/>
            <a:ext cx="694123" cy="365125"/>
          </a:xfrm>
        </p:spPr>
        <p:txBody>
          <a:bodyPr/>
          <a:lstStyle/>
          <a:p>
            <a:fld id="{3EE9B8C8-6EB9-47F0-AA81-F98E2952F7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14"/>
          <p:cNvSpPr txBox="1">
            <a:spLocks/>
          </p:cNvSpPr>
          <p:nvPr/>
        </p:nvSpPr>
        <p:spPr>
          <a:xfrm>
            <a:off x="374874" y="1532024"/>
            <a:ext cx="8394251" cy="7836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70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86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20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6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52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68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spcBef>
                <a:spcPts val="0"/>
              </a:spcBef>
              <a:spcAft>
                <a:spcPts val="600"/>
              </a:spcAft>
              <a:buClr>
                <a:srgbClr val="E67C1D"/>
              </a:buClr>
              <a:buFont typeface="Century Gothic" pitchFamily="34" charset="0"/>
              <a:buChar char="►"/>
            </a:pPr>
            <a:r>
              <a:rPr lang="en-US" sz="1600" dirty="0" smtClean="0">
                <a:solidFill>
                  <a:srgbClr val="6D6E70"/>
                </a:solidFill>
                <a:latin typeface="Century Gothic" panose="020B0502020202020204" pitchFamily="34" charset="0"/>
              </a:rPr>
              <a:t>Increasing importance of R&amp;D in BOS components</a:t>
            </a:r>
            <a:endParaRPr lang="en-US" sz="1600" dirty="0">
              <a:solidFill>
                <a:srgbClr val="6D6E70"/>
              </a:solidFill>
              <a:latin typeface="Century Gothic" panose="020B0502020202020204" pitchFamily="34" charset="0"/>
            </a:endParaRPr>
          </a:p>
          <a:p>
            <a:pPr marL="355600" indent="-355600" fontAlgn="auto">
              <a:spcBef>
                <a:spcPts val="0"/>
              </a:spcBef>
              <a:spcAft>
                <a:spcPts val="600"/>
              </a:spcAft>
              <a:buClr>
                <a:srgbClr val="E67C1D"/>
              </a:buClr>
              <a:buFont typeface="Century Gothic" pitchFamily="34" charset="0"/>
              <a:buChar char="►"/>
            </a:pPr>
            <a:r>
              <a:rPr lang="en-US" sz="1600" dirty="0" smtClean="0">
                <a:solidFill>
                  <a:srgbClr val="6D6E70"/>
                </a:solidFill>
                <a:latin typeface="Century Gothic" panose="020B0502020202020204" pitchFamily="34" charset="0"/>
              </a:rPr>
              <a:t>Lack of emphasis from researchers’ perspective</a:t>
            </a:r>
            <a:endParaRPr lang="en-US" sz="1600" dirty="0">
              <a:solidFill>
                <a:srgbClr val="E67C1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03662"/>
            <a:ext cx="9144000" cy="3704012"/>
          </a:xfrm>
          <a:prstGeom prst="rect">
            <a:avLst/>
          </a:prstGeom>
        </p:spPr>
      </p:pic>
      <p:sp>
        <p:nvSpPr>
          <p:cNvPr id="10" name="Inhaltsplatzhalter 4"/>
          <p:cNvSpPr>
            <a:spLocks noGrp="1"/>
          </p:cNvSpPr>
          <p:nvPr>
            <p:ph sz="quarter" idx="18"/>
          </p:nvPr>
        </p:nvSpPr>
        <p:spPr>
          <a:xfrm>
            <a:off x="0" y="876544"/>
            <a:ext cx="9144000" cy="443374"/>
          </a:xfrm>
        </p:spPr>
        <p:txBody>
          <a:bodyPr/>
          <a:lstStyle/>
          <a:p>
            <a:r>
              <a:rPr lang="da-DK" b="1" smtClean="0"/>
              <a:t>Example Solarrok survey: </a:t>
            </a:r>
            <a:r>
              <a:rPr lang="da-DK" b="1" dirty="0" smtClean="0"/>
              <a:t>Importance of BOS in future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82576"/>
              </p:ext>
            </p:extLst>
          </p:nvPr>
        </p:nvGraphicFramePr>
        <p:xfrm>
          <a:off x="137866" y="1842694"/>
          <a:ext cx="8870043" cy="4409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681"/>
                <a:gridCol w="2956681"/>
                <a:gridCol w="2956681"/>
              </a:tblGrid>
              <a:tr h="90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de-AT" sz="1800" b="0" baseline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AT" sz="1800" b="0" dirty="0" err="1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tools</a:t>
                      </a:r>
                      <a:r>
                        <a:rPr lang="de-AT" sz="1800" b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AT" sz="1800" b="0" err="1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approaches</a:t>
                      </a:r>
                      <a:endParaRPr lang="de-AT" sz="1800" b="0" dirty="0" smtClean="0">
                        <a:solidFill>
                          <a:srgbClr val="E67C1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Sharing &amp; </a:t>
                      </a:r>
                      <a:b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de-AT" sz="1800" b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de-AT" sz="1800" b="0" dirty="0" err="1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Synergies</a:t>
                      </a:r>
                      <a:endParaRPr lang="de-AT" sz="1800" b="0" dirty="0" smtClean="0">
                        <a:solidFill>
                          <a:srgbClr val="E67C1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E67C1D"/>
                          </a:solidFill>
                          <a:latin typeface="Century Gothic" panose="020B0502020202020204" pitchFamily="34" charset="0"/>
                        </a:rPr>
                        <a:t>Awareness for new application fields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58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OVERCOMING BARRIERS</a:t>
                      </a:r>
                      <a:r>
                        <a:rPr lang="en-GB" sz="1400" b="1" kern="1200" baseline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(</a:t>
                      </a: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National action plan Solar Electricity,</a:t>
                      </a:r>
                      <a:r>
                        <a:rPr lang="en-GB" sz="1400" b="1" kern="1200" baseline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The Netherlands)</a:t>
                      </a:r>
                      <a:endParaRPr lang="de-DE" sz="1400" b="1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PV STANDARDS IN EUROPEAN CONTEXT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D6E7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BEST PRACTICES OF PV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GRID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INTEGRATION </a:t>
                      </a:r>
                      <a:endParaRPr lang="en-GB" sz="1400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E-LEARNING FOR SUSTAINABLE BUILDING DESIGN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R&amp;D INFRASTRUCTURES (Solliance as an example of smart specialisation)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TECHNICAL SOLUTIONS IN THE LOW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VOLTAGE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LEVEL</a:t>
                      </a:r>
                      <a:endParaRPr lang="en-GB" sz="1400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1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SOLARROK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VIRTUAL </a:t>
                      </a: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MARKETPLACE </a:t>
                      </a:r>
                      <a:endParaRPr lang="en-GB" sz="1400" kern="12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FORMING PV BRIDGEHEADS IN EMERGING COUNTRIES</a:t>
                      </a:r>
                      <a:endParaRPr lang="en-GB" sz="1400" b="1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BIPV APPLICATIONS (Rhône-Alps)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58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CIRCULAR ECONOMY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FOR </a:t>
                      </a:r>
                      <a:b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</a:b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THE SI-PV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INDUSTRY</a:t>
                      </a:r>
                      <a:endParaRPr lang="en-GB" sz="1400" dirty="0" smtClean="0">
                        <a:solidFill>
                          <a:srgbClr val="6D6E70"/>
                        </a:solidFill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TANDEM SOLAR CELL FOR FLAT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PLATE </a:t>
                      </a:r>
                      <a:r>
                        <a:rPr lang="en-GB" sz="1400" smtClean="0">
                          <a:solidFill>
                            <a:srgbClr val="6D6E70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PV </a:t>
                      </a:r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0483" y="1969623"/>
            <a:ext cx="886697" cy="64797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3224" y="1712861"/>
            <a:ext cx="910282" cy="90473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>
          <a:xfrm>
            <a:off x="628650" y="6356351"/>
            <a:ext cx="1004841" cy="365125"/>
          </a:xfrm>
        </p:spPr>
        <p:txBody>
          <a:bodyPr/>
          <a:lstStyle/>
          <a:p>
            <a:fld id="{ABD83D92-DCD3-47F0-B430-F32FC6E55368}" type="datetime3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17/11/14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Sunday 2014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7821226" y="6356351"/>
            <a:ext cx="694123" cy="365125"/>
          </a:xfrm>
        </p:spPr>
        <p:txBody>
          <a:bodyPr/>
          <a:lstStyle/>
          <a:p>
            <a:fld id="{3EE9B8C8-6EB9-47F0-AA81-F98E2952F7C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14"/>
          <p:cNvSpPr txBox="1">
            <a:spLocks/>
          </p:cNvSpPr>
          <p:nvPr/>
        </p:nvSpPr>
        <p:spPr>
          <a:xfrm>
            <a:off x="1131070" y="5224913"/>
            <a:ext cx="5652000" cy="26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572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7C1D"/>
              </a:buClr>
              <a:buFont typeface="Century Gothic" panose="020B0502020202020204" pitchFamily="34" charset="0"/>
              <a:buChar char="►"/>
            </a:pPr>
            <a:endParaRPr lang="de-AT" sz="1700" dirty="0">
              <a:solidFill>
                <a:srgbClr val="6D6E7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Inhaltsplatzhalter 4"/>
          <p:cNvSpPr>
            <a:spLocks noGrp="1"/>
          </p:cNvSpPr>
          <p:nvPr>
            <p:ph sz="quarter" idx="18"/>
          </p:nvPr>
        </p:nvSpPr>
        <p:spPr>
          <a:xfrm>
            <a:off x="0" y="911713"/>
            <a:ext cx="9144000" cy="443374"/>
          </a:xfrm>
        </p:spPr>
        <p:txBody>
          <a:bodyPr/>
          <a:lstStyle/>
          <a:p>
            <a:r>
              <a:rPr lang="da-DK" b="1" smtClean="0"/>
              <a:t>Example Solarrok: Joint Actions (from regional best practises)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t="19843" r="20851" b="21349"/>
          <a:stretch/>
        </p:blipFill>
        <p:spPr>
          <a:xfrm>
            <a:off x="2064412" y="1712861"/>
            <a:ext cx="746105" cy="8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400" dirty="0"/>
              <a:t>Nationaal Actieplan Zonnestroom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nl-NL" smtClean="0">
                <a:solidFill>
                  <a:srgbClr val="333333"/>
                </a:solidFill>
              </a:rPr>
              <a:pPr/>
              <a:t>9</a:t>
            </a:fld>
            <a:endParaRPr lang="nl-NL" dirty="0">
              <a:solidFill>
                <a:srgbClr val="3333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A07366-CB75-4AA8-9E5B-928B849F427C}" type="slidenum">
              <a:rPr lang="en-GB" smtClean="0">
                <a:solidFill>
                  <a:srgbClr val="33333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6" name="Picture 1" descr="J:\Solar\Nationaal Actieplan Zonnestroom 2012\Stuurgroep\026009_mastervolt_logo_rgb_pay_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842" y="4733029"/>
            <a:ext cx="1804158" cy="55906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3951" y="5395364"/>
            <a:ext cx="962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logo_fud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38174"/>
            <a:ext cx="184638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37" y="4848444"/>
            <a:ext cx="17526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aslem\Documents\Projecten\Nationaal Actieplan Zonnestroom 2013- 74104266\Logo's\logo TKI Solar Energ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09129"/>
            <a:ext cx="2287033" cy="4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aslem\Documents\Foto's en plaatjes\Logo's\DNV_GL_LOGO_RGB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368152" cy="3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LARROK_Capitailsation Workshop-final" id="{5C1DC34C-14E4-44E5-9E2A-EED9FF53E13E}" vid="{0FA408D8-FB86-4193-95B5-622D3FAF231F}"/>
    </a:ext>
  </a:extLst>
</a:theme>
</file>

<file path=ppt/theme/theme2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4B1130-054C-4F17-B307-159E55704EAC}"/>
</file>

<file path=customXml/itemProps2.xml><?xml version="1.0" encoding="utf-8"?>
<ds:datastoreItem xmlns:ds="http://schemas.openxmlformats.org/officeDocument/2006/customXml" ds:itemID="{058C3907-9371-4FA7-BFD5-BAB0FD43D7AA}"/>
</file>

<file path=customXml/itemProps3.xml><?xml version="1.0" encoding="utf-8"?>
<ds:datastoreItem xmlns:ds="http://schemas.openxmlformats.org/officeDocument/2006/customXml" ds:itemID="{591A6627-7563-48E6-A213-1181D3C0DF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741</Words>
  <Application>Microsoft Office PowerPoint</Application>
  <PresentationFormat>On-screen Show (4:3)</PresentationFormat>
  <Paragraphs>227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Larissa</vt:lpstr>
      <vt:lpstr>Blank</vt:lpstr>
      <vt:lpstr>1_Blank</vt:lpstr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Nationaal Actieplan Zonnestroom</vt:lpstr>
      <vt:lpstr>Het Nationaal Actieplan Zonnestroom is…</vt:lpstr>
      <vt:lpstr>Voorbeeld:actie 4 Systeemkwaliteit</vt:lpstr>
      <vt:lpstr>Solliance is about joining forces</vt:lpstr>
      <vt:lpstr>Solliance programs</vt:lpstr>
      <vt:lpstr>Solliance: reduces R&amp;D risks &amp; costs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/>
  <cp:revision>3</cp:revision>
  <dcterms:created xsi:type="dcterms:W3CDTF">2013-11-28T08:16:37Z</dcterms:created>
  <dcterms:modified xsi:type="dcterms:W3CDTF">2014-11-18T13:16:03Z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0x010100716627C0F71D594F9537D0253E208AFE</vt:lpwstr>
  </property>
  <property fmtid="{D5CDD505-2E9C-101B-9397-08002B2CF9AE}" pid="3" name="IsMyDocuments">
    <vt:bool>true</vt:bool>
  </property>
</Properties>
</file>