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29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85" r:id="rId3"/>
    <p:sldId id="357" r:id="rId4"/>
    <p:sldId id="358" r:id="rId5"/>
    <p:sldId id="359" r:id="rId6"/>
    <p:sldId id="360" r:id="rId7"/>
    <p:sldId id="349" r:id="rId8"/>
    <p:sldId id="422" r:id="rId9"/>
    <p:sldId id="423" r:id="rId10"/>
    <p:sldId id="424" r:id="rId11"/>
    <p:sldId id="439" r:id="rId12"/>
    <p:sldId id="440" r:id="rId13"/>
    <p:sldId id="425" r:id="rId14"/>
    <p:sldId id="437" r:id="rId15"/>
    <p:sldId id="426" r:id="rId16"/>
    <p:sldId id="438" r:id="rId17"/>
    <p:sldId id="427" r:id="rId18"/>
    <p:sldId id="430" r:id="rId19"/>
    <p:sldId id="429" r:id="rId20"/>
    <p:sldId id="391" r:id="rId21"/>
    <p:sldId id="392" r:id="rId22"/>
    <p:sldId id="393" r:id="rId23"/>
    <p:sldId id="403" r:id="rId24"/>
    <p:sldId id="416" r:id="rId25"/>
    <p:sldId id="395" r:id="rId26"/>
    <p:sldId id="404" r:id="rId27"/>
    <p:sldId id="375" r:id="rId28"/>
    <p:sldId id="398" r:id="rId29"/>
    <p:sldId id="361" r:id="rId30"/>
    <p:sldId id="406" r:id="rId31"/>
    <p:sldId id="405" r:id="rId32"/>
    <p:sldId id="368" r:id="rId33"/>
    <p:sldId id="417" r:id="rId34"/>
    <p:sldId id="409" r:id="rId35"/>
    <p:sldId id="410" r:id="rId36"/>
    <p:sldId id="411" r:id="rId37"/>
    <p:sldId id="373" r:id="rId38"/>
    <p:sldId id="382" r:id="rId39"/>
    <p:sldId id="399" r:id="rId40"/>
    <p:sldId id="413" r:id="rId41"/>
    <p:sldId id="414" r:id="rId42"/>
    <p:sldId id="419" r:id="rId43"/>
    <p:sldId id="418" r:id="rId44"/>
    <p:sldId id="415" r:id="rId45"/>
    <p:sldId id="420" r:id="rId46"/>
    <p:sldId id="421" r:id="rId47"/>
    <p:sldId id="434" r:id="rId48"/>
    <p:sldId id="435" r:id="rId49"/>
    <p:sldId id="436" r:id="rId50"/>
    <p:sldId id="400" r:id="rId51"/>
    <p:sldId id="397" r:id="rId52"/>
    <p:sldId id="433" r:id="rId53"/>
    <p:sldId id="380" r:id="rId54"/>
    <p:sldId id="384" r:id="rId55"/>
    <p:sldId id="341" r:id="rId56"/>
    <p:sldId id="432" r:id="rId57"/>
  </p:sldIdLst>
  <p:sldSz cx="9144000" cy="6858000" type="screen4x3"/>
  <p:notesSz cx="7099300" cy="102235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BCE43C"/>
    <a:srgbClr val="666666"/>
    <a:srgbClr val="55D537"/>
    <a:srgbClr val="898989"/>
    <a:srgbClr val="7F7F7F"/>
    <a:srgbClr val="2166FF"/>
    <a:srgbClr val="226BFE"/>
    <a:srgbClr val="1A56DC"/>
    <a:srgbClr val="1B8DDB"/>
    <a:srgbClr val="91C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9" autoAdjust="0"/>
    <p:restoredTop sz="96207" autoAdjust="0"/>
  </p:normalViewPr>
  <p:slideViewPr>
    <p:cSldViewPr snapToObjects="1">
      <p:cViewPr>
        <p:scale>
          <a:sx n="110" d="100"/>
          <a:sy n="110" d="100"/>
        </p:scale>
        <p:origin x="-126" y="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79" d="100"/>
          <a:sy n="79" d="100"/>
        </p:scale>
        <p:origin x="-3942" y="-78"/>
      </p:cViewPr>
      <p:guideLst>
        <p:guide orient="horz" pos="3220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766143DD-1274-423A-8258-EE94FA03CC75}" type="datetimeFigureOut">
              <a:rPr lang="nl-NL" smtClean="0"/>
              <a:pPr/>
              <a:t>14-11-2014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B2F25431-87AE-4599-8DB0-92D987AA8220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058F1575-BF5D-4828-A51D-40850B492086}" type="datetimeFigureOut">
              <a:rPr lang="nl-NL" smtClean="0"/>
              <a:pPr/>
              <a:t>14-11-2014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590D6093-88FC-4851-B236-DEE70C061BB1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6093-88FC-4851-B236-DEE70C061BB1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6093-88FC-4851-B236-DEE70C061BB1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2013-05-17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lang="en-US" dirty="0" smtClean="0"/>
              <a:t>Property of </a:t>
            </a:r>
            <a:r>
              <a:rPr lang="en-US" dirty="0" err="1" smtClean="0"/>
              <a:t>Heliox</a:t>
            </a:r>
            <a:r>
              <a:rPr lang="en-US" dirty="0" smtClean="0"/>
              <a:t> B.V. - CONFIDENTIAL - All rights reserved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2013-05-17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2013-05-17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2013-05-17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2013-05-17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latin typeface="Cordia New" pitchFamily="34" charset="-34"/>
                <a:cs typeface="Cordia New" pitchFamily="34" charset="-34"/>
              </a:defRPr>
            </a:lvl1pPr>
          </a:lstStyle>
          <a:p>
            <a:fld id="{B25EA28E-29DC-4448-9886-50F799DA6130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2013-05-17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2013-05-17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2013-05-17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2013-05-17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2013-05-17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2014-10-19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2014-10-19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2013-05-17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500306"/>
            <a:ext cx="8229600" cy="3625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lang="nl-NL" dirty="0" smtClean="0"/>
              <a:t>2014-10-19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ordia New" pitchFamily="34" charset="-34"/>
                <a:cs typeface="Cordia New" pitchFamily="34" charset="-34"/>
              </a:defRPr>
            </a:lvl1pPr>
          </a:lstStyle>
          <a:p>
            <a:fld id="{B25EA28E-29DC-4448-9886-50F799DA6130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Picture 7" descr="logo_bitmap_groo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1240" y="126300"/>
            <a:ext cx="1214446" cy="35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7003991" y="323144"/>
            <a:ext cx="2049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800" b="0" i="1" baseline="0" dirty="0" smtClean="0">
                <a:solidFill>
                  <a:srgbClr val="666666"/>
                </a:solidFill>
                <a:latin typeface="Century Gothic" pitchFamily="34" charset="0"/>
              </a:rPr>
              <a:t>high performance power </a:t>
            </a:r>
            <a:r>
              <a:rPr lang="nl-NL" sz="800" b="0" i="1" baseline="0" dirty="0" err="1" smtClean="0">
                <a:solidFill>
                  <a:srgbClr val="666666"/>
                </a:solidFill>
                <a:latin typeface="Century Gothic" pitchFamily="34" charset="0"/>
              </a:rPr>
              <a:t>conversion</a:t>
            </a:r>
            <a:endParaRPr lang="nl-NL" sz="800" b="0" i="1" baseline="0" dirty="0">
              <a:solidFill>
                <a:srgbClr val="666666"/>
              </a:solidFill>
              <a:latin typeface="Century Gothic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12320"/>
            <a:ext cx="9144000" cy="0"/>
          </a:xfrm>
          <a:prstGeom prst="line">
            <a:avLst/>
          </a:prstGeom>
          <a:ln w="3175">
            <a:solidFill>
              <a:srgbClr val="666666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097162"/>
            <a:ext cx="7772400" cy="198643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SUNDAY 2014</a:t>
            </a:r>
            <a:br>
              <a:rPr lang="en-US" sz="40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</a:br>
            <a:r>
              <a:rPr lang="en-US" sz="40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/>
            </a:r>
            <a:br>
              <a:rPr lang="en-US" sz="40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</a:br>
            <a:r>
              <a:rPr lang="en-US" sz="40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Micro-</a:t>
            </a:r>
            <a:r>
              <a:rPr lang="en-US" sz="40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omvormers</a:t>
            </a:r>
            <a:r>
              <a:rPr lang="en-US" sz="40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/>
            </a:r>
            <a:br>
              <a:rPr lang="en-US" sz="40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</a:b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/>
            </a:r>
            <a:b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</a:b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door</a:t>
            </a:r>
            <a:b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</a:b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Rudi Jonkman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</a:br>
            <a:endParaRPr lang="nl-NL" sz="2400" dirty="0">
              <a:solidFill>
                <a:schemeClr val="bg1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86" y="694258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Gebouwde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omgeving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8" name="Picture 7" descr="Zonnepanelen-schaduw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9924" y="692696"/>
            <a:ext cx="499255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86" y="694258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Gebouwde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omgeving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10" name="Picture 9" descr="Zonnepanelen-gevel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290" y="692696"/>
            <a:ext cx="4985190" cy="330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86" y="694258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Gebouwde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omgeving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9" name="Picture 8" descr="Zonnepanelen-gevel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674694"/>
            <a:ext cx="4968552" cy="3726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86" y="694258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Gebouwde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omgeving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9" name="Picture 8" descr="Zonnepanelen-schaduw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692696"/>
            <a:ext cx="576064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86" y="694258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Gebouwde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omgeving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8" name="Picture 7" descr="zonnepanelen%20met%20hu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692695"/>
            <a:ext cx="4968552" cy="3633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86" y="694258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Gebouwde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omgeving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10" name="Picture 9" descr="Zonnepanelen-schaduw 6_co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692696"/>
            <a:ext cx="4968552" cy="3726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86" y="694258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Gebouwde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omgeving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8" name="Picture 7" descr="Zonnepanelen-gevel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9924" y="692696"/>
            <a:ext cx="499255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86" y="694258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Gebouwde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omgeving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8" name="Picture 7" descr="45487s_bild2_Foto_djd_Bra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9628" y="683163"/>
            <a:ext cx="4982852" cy="3321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86" y="694258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Gebouwde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omgeving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10" name="Picture 9" descr="Zonnepanelen-Stafier-Drieber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8511" y="694258"/>
            <a:ext cx="4990472" cy="374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86" y="694258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SEAC test-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systeem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8" name="Picture 7" descr="C:\Users\sinapis\AppData\Local\Microsoft\Windows\Temporary Internet Files\Content.Outlook\Q7X9WPCR\20140306_1420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77" t="17924" r="12605" b="19339"/>
          <a:stretch>
            <a:fillRect/>
          </a:stretch>
        </p:blipFill>
        <p:spPr bwMode="auto">
          <a:xfrm>
            <a:off x="3923928" y="692696"/>
            <a:ext cx="4968552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097162"/>
            <a:ext cx="7772400" cy="198643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/>
            </a:r>
            <a:br>
              <a:rPr lang="en-US" sz="40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</a:br>
            <a:r>
              <a:rPr lang="en-US" sz="40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/>
            </a:r>
            <a:br>
              <a:rPr lang="en-US" sz="40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</a:br>
            <a:r>
              <a:rPr lang="en-US" sz="40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Micro-</a:t>
            </a:r>
            <a:r>
              <a:rPr lang="en-US" sz="40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omvormers</a:t>
            </a:r>
            <a:r>
              <a:rPr lang="en-US" sz="40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/>
            </a:r>
            <a:br>
              <a:rPr lang="en-US" sz="40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</a:b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/>
            </a:r>
            <a:b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</a:b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dé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oplossing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voor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de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gebouwde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omgeving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/>
            </a:r>
            <a:b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</a:b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</a:br>
            <a:endParaRPr lang="nl-NL" sz="2400" dirty="0">
              <a:solidFill>
                <a:schemeClr val="bg1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8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String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grpSp>
        <p:nvGrpSpPr>
          <p:cNvPr id="2" name="Group 201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129995" y="5220081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String 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9497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31570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>
              <a:cxnSpLocks noChangeAspect="1"/>
            </p:cNvCxnSpPr>
            <p:nvPr/>
          </p:nvCxnSpPr>
          <p:spPr>
            <a:xfrm>
              <a:off x="5716094" y="5733115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3995934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3993566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3991289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8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String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grpSp>
        <p:nvGrpSpPr>
          <p:cNvPr id="2" name="Group 201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129995" y="5220081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String 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9497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24732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84"/>
            <p:cNvGrpSpPr/>
            <p:nvPr/>
          </p:nvGrpSpPr>
          <p:grpSpPr>
            <a:xfrm>
              <a:off x="5652120" y="5733115"/>
              <a:ext cx="750514" cy="136051"/>
              <a:chOff x="4917176" y="4477521"/>
              <a:chExt cx="750514" cy="136051"/>
            </a:xfrm>
          </p:grpSpPr>
          <p:cxnSp>
            <p:nvCxnSpPr>
              <p:cNvPr id="183" name="Straight Connector 182"/>
              <p:cNvCxnSpPr>
                <a:cxnSpLocks noChangeAspect="1"/>
              </p:cNvCxnSpPr>
              <p:nvPr/>
            </p:nvCxnSpPr>
            <p:spPr>
              <a:xfrm>
                <a:off x="4981150" y="4477521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cxnSpLocks noChangeAspect="1"/>
              </p:cNvCxnSpPr>
              <p:nvPr/>
            </p:nvCxnSpPr>
            <p:spPr>
              <a:xfrm>
                <a:off x="4917176" y="4613572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Straight Connector 191"/>
            <p:cNvCxnSpPr/>
            <p:nvPr/>
          </p:nvCxnSpPr>
          <p:spPr>
            <a:xfrm flipH="1">
              <a:off x="3995934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3993566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3991289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46" name="Picture 45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9794" y="3573016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8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String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grpSp>
        <p:nvGrpSpPr>
          <p:cNvPr id="2" name="Group 201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129995" y="5220081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String 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9497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24732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84"/>
            <p:cNvGrpSpPr/>
            <p:nvPr/>
          </p:nvGrpSpPr>
          <p:grpSpPr>
            <a:xfrm>
              <a:off x="5652120" y="5733115"/>
              <a:ext cx="750514" cy="136051"/>
              <a:chOff x="4917176" y="4477521"/>
              <a:chExt cx="750514" cy="136051"/>
            </a:xfrm>
          </p:grpSpPr>
          <p:cxnSp>
            <p:nvCxnSpPr>
              <p:cNvPr id="183" name="Straight Connector 182"/>
              <p:cNvCxnSpPr>
                <a:cxnSpLocks noChangeAspect="1"/>
              </p:cNvCxnSpPr>
              <p:nvPr/>
            </p:nvCxnSpPr>
            <p:spPr>
              <a:xfrm>
                <a:off x="4981150" y="4477521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cxnSpLocks noChangeAspect="1"/>
              </p:cNvCxnSpPr>
              <p:nvPr/>
            </p:nvCxnSpPr>
            <p:spPr>
              <a:xfrm>
                <a:off x="4917176" y="4613572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Straight Connector 191"/>
            <p:cNvCxnSpPr/>
            <p:nvPr/>
          </p:nvCxnSpPr>
          <p:spPr>
            <a:xfrm flipH="1">
              <a:off x="3995934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3993566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3991289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47" name="Picture 46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9794" y="3573016"/>
            <a:ext cx="754094" cy="754094"/>
          </a:xfrm>
          <a:prstGeom prst="rect">
            <a:avLst/>
          </a:prstGeom>
        </p:spPr>
      </p:pic>
      <p:pic>
        <p:nvPicPr>
          <p:cNvPr id="48" name="Picture 47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5706" y="3315841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8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String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grpSp>
        <p:nvGrpSpPr>
          <p:cNvPr id="2" name="Group 201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129995" y="5220081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String 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9497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24732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84"/>
            <p:cNvGrpSpPr/>
            <p:nvPr/>
          </p:nvGrpSpPr>
          <p:grpSpPr>
            <a:xfrm>
              <a:off x="5652120" y="5733115"/>
              <a:ext cx="750514" cy="136051"/>
              <a:chOff x="4917176" y="4477521"/>
              <a:chExt cx="750514" cy="136051"/>
            </a:xfrm>
          </p:grpSpPr>
          <p:cxnSp>
            <p:nvCxnSpPr>
              <p:cNvPr id="183" name="Straight Connector 182"/>
              <p:cNvCxnSpPr>
                <a:cxnSpLocks noChangeAspect="1"/>
              </p:cNvCxnSpPr>
              <p:nvPr/>
            </p:nvCxnSpPr>
            <p:spPr>
              <a:xfrm>
                <a:off x="4981150" y="4477521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cxnSpLocks noChangeAspect="1"/>
              </p:cNvCxnSpPr>
              <p:nvPr/>
            </p:nvCxnSpPr>
            <p:spPr>
              <a:xfrm>
                <a:off x="4917176" y="4613572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Straight Connector 191"/>
            <p:cNvCxnSpPr/>
            <p:nvPr/>
          </p:nvCxnSpPr>
          <p:spPr>
            <a:xfrm flipH="1">
              <a:off x="3995934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3993566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3991289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47" name="Picture 46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9794" y="3573016"/>
            <a:ext cx="754094" cy="754094"/>
          </a:xfrm>
          <a:prstGeom prst="rect">
            <a:avLst/>
          </a:prstGeom>
        </p:spPr>
      </p:pic>
      <p:pic>
        <p:nvPicPr>
          <p:cNvPr id="48" name="Picture 47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5706" y="3315841"/>
            <a:ext cx="754094" cy="754094"/>
          </a:xfrm>
          <a:prstGeom prst="rect">
            <a:avLst/>
          </a:prstGeom>
        </p:spPr>
      </p:pic>
      <p:pic>
        <p:nvPicPr>
          <p:cNvPr id="49" name="Picture 48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9516" y="2798194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8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String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grpSp>
        <p:nvGrpSpPr>
          <p:cNvPr id="2" name="Group 201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129995" y="5220081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String 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9497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31570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>
              <a:cxnSpLocks noChangeAspect="1"/>
            </p:cNvCxnSpPr>
            <p:nvPr/>
          </p:nvCxnSpPr>
          <p:spPr>
            <a:xfrm>
              <a:off x="5716094" y="5733115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3995934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3993566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3991289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8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String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grpSp>
        <p:nvGrpSpPr>
          <p:cNvPr id="2" name="Group 201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129995" y="5220081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String 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9497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24732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84"/>
            <p:cNvGrpSpPr/>
            <p:nvPr/>
          </p:nvGrpSpPr>
          <p:grpSpPr>
            <a:xfrm>
              <a:off x="5652120" y="5733115"/>
              <a:ext cx="750514" cy="136051"/>
              <a:chOff x="4917176" y="4477521"/>
              <a:chExt cx="750514" cy="136051"/>
            </a:xfrm>
          </p:grpSpPr>
          <p:cxnSp>
            <p:nvCxnSpPr>
              <p:cNvPr id="183" name="Straight Connector 182"/>
              <p:cNvCxnSpPr>
                <a:cxnSpLocks noChangeAspect="1"/>
              </p:cNvCxnSpPr>
              <p:nvPr/>
            </p:nvCxnSpPr>
            <p:spPr>
              <a:xfrm>
                <a:off x="4981150" y="4477521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cxnSpLocks noChangeAspect="1"/>
              </p:cNvCxnSpPr>
              <p:nvPr/>
            </p:nvCxnSpPr>
            <p:spPr>
              <a:xfrm>
                <a:off x="4917176" y="4613572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Straight Connector 191"/>
            <p:cNvCxnSpPr/>
            <p:nvPr/>
          </p:nvCxnSpPr>
          <p:spPr>
            <a:xfrm flipH="1">
              <a:off x="3995934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3993566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3991289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46" name="Picture 45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912" y="5220081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8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String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grpSp>
        <p:nvGrpSpPr>
          <p:cNvPr id="2" name="Group 201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129995" y="5220081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String 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9497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24732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750514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84"/>
            <p:cNvGrpSpPr/>
            <p:nvPr/>
          </p:nvGrpSpPr>
          <p:grpSpPr>
            <a:xfrm>
              <a:off x="5652120" y="5733115"/>
              <a:ext cx="750514" cy="136051"/>
              <a:chOff x="4917176" y="4477521"/>
              <a:chExt cx="750514" cy="136051"/>
            </a:xfrm>
          </p:grpSpPr>
          <p:cxnSp>
            <p:nvCxnSpPr>
              <p:cNvPr id="183" name="Straight Connector 182"/>
              <p:cNvCxnSpPr>
                <a:cxnSpLocks noChangeAspect="1"/>
              </p:cNvCxnSpPr>
              <p:nvPr/>
            </p:nvCxnSpPr>
            <p:spPr>
              <a:xfrm>
                <a:off x="4981150" y="4477521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cxnSpLocks noChangeAspect="1"/>
              </p:cNvCxnSpPr>
              <p:nvPr/>
            </p:nvCxnSpPr>
            <p:spPr>
              <a:xfrm>
                <a:off x="4917176" y="4613572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Straight Connector 191"/>
            <p:cNvCxnSpPr/>
            <p:nvPr/>
          </p:nvCxnSpPr>
          <p:spPr>
            <a:xfrm flipH="1">
              <a:off x="3995934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3993566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3991289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46" name="Picture 45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9516" y="2798194"/>
            <a:ext cx="754094" cy="754094"/>
          </a:xfrm>
          <a:prstGeom prst="rect">
            <a:avLst/>
          </a:prstGeom>
        </p:spPr>
      </p:pic>
      <p:pic>
        <p:nvPicPr>
          <p:cNvPr id="47" name="Picture 46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912" y="5220081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 descr="PV String Inverter System.png"/>
          <p:cNvPicPr>
            <a:picLocks noChangeAspect="1"/>
          </p:cNvPicPr>
          <p:nvPr/>
        </p:nvPicPr>
        <p:blipFill>
          <a:blip r:embed="rId2" cstate="print">
            <a:lum bright="60000" contrast="-72000"/>
          </a:blip>
          <a:stretch>
            <a:fillRect/>
          </a:stretch>
        </p:blipFill>
        <p:spPr>
          <a:xfrm>
            <a:off x="2699792" y="922039"/>
            <a:ext cx="5217745" cy="53152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3186" y="694258"/>
            <a:ext cx="308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String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340768"/>
            <a:ext cx="77768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Voordelen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:</a:t>
            </a:r>
          </a:p>
          <a:p>
            <a:pPr>
              <a:buClr>
                <a:srgbClr val="55D537"/>
              </a:buClr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Bekend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en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veelal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toegepast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systeem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55D537"/>
              </a:buCl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String Inverter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heeft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hoge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efficiëntie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endParaRPr lang="en-US" sz="32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endParaRPr lang="nl-NL" sz="2000" b="1" dirty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V String Inverter System.png"/>
          <p:cNvPicPr>
            <a:picLocks noChangeAspect="1"/>
          </p:cNvPicPr>
          <p:nvPr/>
        </p:nvPicPr>
        <p:blipFill>
          <a:blip r:embed="rId2" cstate="print">
            <a:lum bright="60000" contrast="-72000"/>
          </a:blip>
          <a:stretch>
            <a:fillRect/>
          </a:stretch>
        </p:blipFill>
        <p:spPr>
          <a:xfrm>
            <a:off x="2699792" y="922039"/>
            <a:ext cx="5217745" cy="53152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3186" y="694258"/>
            <a:ext cx="308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String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28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340768"/>
            <a:ext cx="77768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Voordelen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:</a:t>
            </a:r>
          </a:p>
          <a:p>
            <a:pPr>
              <a:buClr>
                <a:srgbClr val="55D537"/>
              </a:buClr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Bekend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en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veelal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toegepast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systeem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55D537"/>
              </a:buCl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String Inverter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heeft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hoge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efficiëntie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Nadelen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:</a:t>
            </a:r>
          </a:p>
          <a:p>
            <a:pPr>
              <a:buBlip>
                <a:blip r:embed="rId3"/>
              </a:buBlip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Levert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minder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syteem-opbrengst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in de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gebouwde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omgeving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,</a:t>
            </a:r>
          </a:p>
          <a:p>
            <a:pPr marL="273050"/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bij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niet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ideale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omstandigheden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schaduw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Blip>
                <a:blip r:embed="rId3"/>
              </a:buBlip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Seriëel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systeem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Blip>
                <a:blip r:embed="rId3"/>
              </a:buBlip>
            </a:pP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De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zwakste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schakel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bepaalt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de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opbrengst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van het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systeem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Blip>
                <a:blip r:embed="rId3"/>
              </a:buBlip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Geen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schaalbaar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systeem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Blip>
                <a:blip r:embed="rId3"/>
              </a:buBlip>
            </a:pPr>
            <a:r>
              <a:rPr lang="nl-NL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‘Single point of failure’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endParaRPr lang="nl-NL" sz="2000" b="1" dirty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5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Micro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grpSp>
        <p:nvGrpSpPr>
          <p:cNvPr id="3" name="Group 166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281488" y="4441197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4528636" y="1601695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6" name="Group 83"/>
            <p:cNvGrpSpPr/>
            <p:nvPr/>
          </p:nvGrpSpPr>
          <p:grpSpPr>
            <a:xfrm>
              <a:off x="3833812" y="1747480"/>
              <a:ext cx="90000" cy="21431"/>
              <a:chOff x="3781424" y="1862138"/>
              <a:chExt cx="90000" cy="21431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3781424" y="1862138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781424" y="1883569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3734771" y="1412289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Micro 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9497" y="1227654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40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7" name="Group 129"/>
            <p:cNvGrpSpPr/>
            <p:nvPr/>
          </p:nvGrpSpPr>
          <p:grpSpPr>
            <a:xfrm>
              <a:off x="2700151" y="3579173"/>
              <a:ext cx="4738935" cy="858169"/>
              <a:chOff x="2700151" y="3579173"/>
              <a:chExt cx="4738935" cy="858169"/>
            </a:xfrm>
          </p:grpSpPr>
          <p:pic>
            <p:nvPicPr>
              <p:cNvPr id="43" name="Picture 42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8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9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0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2" name="Isosceles Triangle 5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46" name="Straight Connector 45"/>
                <p:cNvCxnSpPr>
                  <a:stCxn id="5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Straight Connector 12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30"/>
            <p:cNvGrpSpPr/>
            <p:nvPr/>
          </p:nvGrpSpPr>
          <p:grpSpPr>
            <a:xfrm>
              <a:off x="2702256" y="5376128"/>
              <a:ext cx="4738935" cy="858169"/>
              <a:chOff x="2700151" y="3579173"/>
              <a:chExt cx="4738935" cy="858169"/>
            </a:xfrm>
          </p:grpSpPr>
          <p:pic>
            <p:nvPicPr>
              <p:cNvPr id="132" name="Picture 131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2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3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4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41" name="Rectangle 14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2" name="Isosceles Triangle 14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37" name="Straight Connector 136"/>
                <p:cNvCxnSpPr>
                  <a:stCxn id="14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4" name="Straight Connector 133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2"/>
            <p:cNvGrpSpPr/>
            <p:nvPr/>
          </p:nvGrpSpPr>
          <p:grpSpPr>
            <a:xfrm>
              <a:off x="2702426" y="2564690"/>
              <a:ext cx="4738935" cy="858169"/>
              <a:chOff x="2700151" y="3579173"/>
              <a:chExt cx="4738935" cy="858169"/>
            </a:xfrm>
          </p:grpSpPr>
          <p:pic>
            <p:nvPicPr>
              <p:cNvPr id="144" name="Picture 143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6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8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9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54" name="Isosceles Triangle 153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49" name="Straight Connector 148"/>
                <p:cNvCxnSpPr>
                  <a:stCxn id="154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Straight Connector 14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54"/>
            <p:cNvGrpSpPr/>
            <p:nvPr/>
          </p:nvGrpSpPr>
          <p:grpSpPr>
            <a:xfrm>
              <a:off x="2702426" y="1554756"/>
              <a:ext cx="4738935" cy="858169"/>
              <a:chOff x="2700151" y="3579173"/>
              <a:chExt cx="4738935" cy="858169"/>
            </a:xfrm>
          </p:grpSpPr>
          <p:pic>
            <p:nvPicPr>
              <p:cNvPr id="156" name="Picture 155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21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22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23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61" name="Straight Connector 160"/>
                <p:cNvCxnSpPr>
                  <a:stCxn id="166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8" name="Straight Connector 157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186" y="694258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Audio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pic>
        <p:nvPicPr>
          <p:cNvPr id="7" name="Picture 6" descr="poster-audio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5404" y="618067"/>
            <a:ext cx="5105400" cy="623993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5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Micro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grpSp>
        <p:nvGrpSpPr>
          <p:cNvPr id="2" name="Group 166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281488" y="4441197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4528636" y="1601695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3" name="Group 83"/>
            <p:cNvGrpSpPr/>
            <p:nvPr/>
          </p:nvGrpSpPr>
          <p:grpSpPr>
            <a:xfrm>
              <a:off x="3833812" y="1747480"/>
              <a:ext cx="90000" cy="21431"/>
              <a:chOff x="3781424" y="1862138"/>
              <a:chExt cx="90000" cy="21431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3781424" y="1862138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781424" y="1883569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3734771" y="1412289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Micro 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9497" y="1227654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40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4" name="Group 129"/>
            <p:cNvGrpSpPr/>
            <p:nvPr/>
          </p:nvGrpSpPr>
          <p:grpSpPr>
            <a:xfrm>
              <a:off x="2700151" y="3579173"/>
              <a:ext cx="4738935" cy="858169"/>
              <a:chOff x="2700151" y="3579173"/>
              <a:chExt cx="4738935" cy="858169"/>
            </a:xfrm>
          </p:grpSpPr>
          <p:pic>
            <p:nvPicPr>
              <p:cNvPr id="43" name="Picture 42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5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6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2" name="Isosceles Triangle 5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46" name="Straight Connector 45"/>
                <p:cNvCxnSpPr>
                  <a:stCxn id="5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Straight Connector 12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0"/>
            <p:cNvGrpSpPr/>
            <p:nvPr/>
          </p:nvGrpSpPr>
          <p:grpSpPr>
            <a:xfrm>
              <a:off x="2702256" y="5376128"/>
              <a:ext cx="4738935" cy="858169"/>
              <a:chOff x="2700151" y="3579173"/>
              <a:chExt cx="4738935" cy="858169"/>
            </a:xfrm>
          </p:grpSpPr>
          <p:pic>
            <p:nvPicPr>
              <p:cNvPr id="132" name="Picture 131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9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0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1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41" name="Rectangle 14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2" name="Isosceles Triangle 14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37" name="Straight Connector 136"/>
                <p:cNvCxnSpPr>
                  <a:stCxn id="14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4" name="Straight Connector 133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42"/>
            <p:cNvGrpSpPr/>
            <p:nvPr/>
          </p:nvGrpSpPr>
          <p:grpSpPr>
            <a:xfrm>
              <a:off x="2702426" y="2564690"/>
              <a:ext cx="4738935" cy="858169"/>
              <a:chOff x="2700151" y="3579173"/>
              <a:chExt cx="4738935" cy="858169"/>
            </a:xfrm>
          </p:grpSpPr>
          <p:pic>
            <p:nvPicPr>
              <p:cNvPr id="144" name="Picture 143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3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4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54" name="Isosceles Triangle 153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49" name="Straight Connector 148"/>
                <p:cNvCxnSpPr>
                  <a:stCxn id="154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Straight Connector 14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4"/>
            <p:cNvGrpSpPr/>
            <p:nvPr/>
          </p:nvGrpSpPr>
          <p:grpSpPr>
            <a:xfrm>
              <a:off x="2702426" y="1554756"/>
              <a:ext cx="4738935" cy="858169"/>
              <a:chOff x="2700151" y="3579173"/>
              <a:chExt cx="4738935" cy="858169"/>
            </a:xfrm>
          </p:grpSpPr>
          <p:pic>
            <p:nvPicPr>
              <p:cNvPr id="156" name="Picture 155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8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9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20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61" name="Straight Connector 160"/>
                <p:cNvCxnSpPr>
                  <a:stCxn id="166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8" name="Straight Connector 157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72" name="Picture 71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9794" y="3573016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5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Micro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grpSp>
        <p:nvGrpSpPr>
          <p:cNvPr id="2" name="Group 166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281488" y="4441197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4528636" y="1601695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3" name="Group 83"/>
            <p:cNvGrpSpPr/>
            <p:nvPr/>
          </p:nvGrpSpPr>
          <p:grpSpPr>
            <a:xfrm>
              <a:off x="3833812" y="1747480"/>
              <a:ext cx="90000" cy="21431"/>
              <a:chOff x="3781424" y="1862138"/>
              <a:chExt cx="90000" cy="21431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3781424" y="1862138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781424" y="1883569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3734771" y="1412289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Micro 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9497" y="1227654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40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4" name="Group 129"/>
            <p:cNvGrpSpPr/>
            <p:nvPr/>
          </p:nvGrpSpPr>
          <p:grpSpPr>
            <a:xfrm>
              <a:off x="2700151" y="3579173"/>
              <a:ext cx="4738935" cy="858169"/>
              <a:chOff x="2700151" y="3579173"/>
              <a:chExt cx="4738935" cy="858169"/>
            </a:xfrm>
          </p:grpSpPr>
          <p:pic>
            <p:nvPicPr>
              <p:cNvPr id="43" name="Picture 42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5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6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2" name="Isosceles Triangle 5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46" name="Straight Connector 45"/>
                <p:cNvCxnSpPr>
                  <a:stCxn id="5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Straight Connector 12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0"/>
            <p:cNvGrpSpPr/>
            <p:nvPr/>
          </p:nvGrpSpPr>
          <p:grpSpPr>
            <a:xfrm>
              <a:off x="2702256" y="5376128"/>
              <a:ext cx="4738935" cy="858169"/>
              <a:chOff x="2700151" y="3579173"/>
              <a:chExt cx="4738935" cy="858169"/>
            </a:xfrm>
          </p:grpSpPr>
          <p:pic>
            <p:nvPicPr>
              <p:cNvPr id="132" name="Picture 131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9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0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1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41" name="Rectangle 14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2" name="Isosceles Triangle 14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37" name="Straight Connector 136"/>
                <p:cNvCxnSpPr>
                  <a:stCxn id="14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4" name="Straight Connector 133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42"/>
            <p:cNvGrpSpPr/>
            <p:nvPr/>
          </p:nvGrpSpPr>
          <p:grpSpPr>
            <a:xfrm>
              <a:off x="2702426" y="2564690"/>
              <a:ext cx="4738935" cy="858169"/>
              <a:chOff x="2700151" y="3579173"/>
              <a:chExt cx="4738935" cy="858169"/>
            </a:xfrm>
          </p:grpSpPr>
          <p:pic>
            <p:nvPicPr>
              <p:cNvPr id="144" name="Picture 143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3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4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54" name="Isosceles Triangle 153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49" name="Straight Connector 148"/>
                <p:cNvCxnSpPr>
                  <a:stCxn id="154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Straight Connector 14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4"/>
            <p:cNvGrpSpPr/>
            <p:nvPr/>
          </p:nvGrpSpPr>
          <p:grpSpPr>
            <a:xfrm>
              <a:off x="2702426" y="1554756"/>
              <a:ext cx="4738935" cy="858169"/>
              <a:chOff x="2700151" y="3579173"/>
              <a:chExt cx="4738935" cy="858169"/>
            </a:xfrm>
          </p:grpSpPr>
          <p:pic>
            <p:nvPicPr>
              <p:cNvPr id="156" name="Picture 155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8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9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20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61" name="Straight Connector 160"/>
                <p:cNvCxnSpPr>
                  <a:stCxn id="166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8" name="Straight Connector 157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72" name="Picture 71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9794" y="3573016"/>
            <a:ext cx="754094" cy="754094"/>
          </a:xfrm>
          <a:prstGeom prst="rect">
            <a:avLst/>
          </a:prstGeom>
        </p:spPr>
      </p:pic>
      <p:pic>
        <p:nvPicPr>
          <p:cNvPr id="76" name="Picture 75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5973" y="3532302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5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Micro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grpSp>
        <p:nvGrpSpPr>
          <p:cNvPr id="2" name="Group 166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281488" y="4441197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4528636" y="1601695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3" name="Group 83"/>
            <p:cNvGrpSpPr/>
            <p:nvPr/>
          </p:nvGrpSpPr>
          <p:grpSpPr>
            <a:xfrm>
              <a:off x="3833812" y="1747480"/>
              <a:ext cx="90000" cy="21431"/>
              <a:chOff x="3781424" y="1862138"/>
              <a:chExt cx="90000" cy="21431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3781424" y="1862138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781424" y="1883569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3734771" y="1412289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Micro 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9497" y="1227654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40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4" name="Group 129"/>
            <p:cNvGrpSpPr/>
            <p:nvPr/>
          </p:nvGrpSpPr>
          <p:grpSpPr>
            <a:xfrm>
              <a:off x="2700151" y="3579173"/>
              <a:ext cx="4738935" cy="858169"/>
              <a:chOff x="2700151" y="3579173"/>
              <a:chExt cx="4738935" cy="858169"/>
            </a:xfrm>
          </p:grpSpPr>
          <p:pic>
            <p:nvPicPr>
              <p:cNvPr id="43" name="Picture 42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5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6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2" name="Isosceles Triangle 5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46" name="Straight Connector 45"/>
                <p:cNvCxnSpPr>
                  <a:stCxn id="5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Straight Connector 12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0"/>
            <p:cNvGrpSpPr/>
            <p:nvPr/>
          </p:nvGrpSpPr>
          <p:grpSpPr>
            <a:xfrm>
              <a:off x="2702256" y="5376128"/>
              <a:ext cx="4738935" cy="858169"/>
              <a:chOff x="2700151" y="3579173"/>
              <a:chExt cx="4738935" cy="858169"/>
            </a:xfrm>
          </p:grpSpPr>
          <p:pic>
            <p:nvPicPr>
              <p:cNvPr id="132" name="Picture 131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9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0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1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41" name="Rectangle 14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2" name="Isosceles Triangle 14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37" name="Straight Connector 136"/>
                <p:cNvCxnSpPr>
                  <a:stCxn id="14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4" name="Straight Connector 133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42"/>
            <p:cNvGrpSpPr/>
            <p:nvPr/>
          </p:nvGrpSpPr>
          <p:grpSpPr>
            <a:xfrm>
              <a:off x="2702426" y="2564690"/>
              <a:ext cx="4738935" cy="858169"/>
              <a:chOff x="2700151" y="3579173"/>
              <a:chExt cx="4738935" cy="858169"/>
            </a:xfrm>
          </p:grpSpPr>
          <p:pic>
            <p:nvPicPr>
              <p:cNvPr id="144" name="Picture 143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3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4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54" name="Isosceles Triangle 153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49" name="Straight Connector 148"/>
                <p:cNvCxnSpPr>
                  <a:stCxn id="154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Straight Connector 14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4"/>
            <p:cNvGrpSpPr/>
            <p:nvPr/>
          </p:nvGrpSpPr>
          <p:grpSpPr>
            <a:xfrm>
              <a:off x="2702426" y="1554756"/>
              <a:ext cx="4738935" cy="858169"/>
              <a:chOff x="2700151" y="3579173"/>
              <a:chExt cx="4738935" cy="858169"/>
            </a:xfrm>
          </p:grpSpPr>
          <p:pic>
            <p:nvPicPr>
              <p:cNvPr id="156" name="Picture 155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8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9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20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61" name="Straight Connector 160"/>
                <p:cNvCxnSpPr>
                  <a:stCxn id="166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8" name="Straight Connector 157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32</a:t>
            </a:fld>
            <a:endParaRPr lang="nl-NL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72" name="Picture 71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9794" y="3573016"/>
            <a:ext cx="754094" cy="754094"/>
          </a:xfrm>
          <a:prstGeom prst="rect">
            <a:avLst/>
          </a:prstGeom>
        </p:spPr>
      </p:pic>
      <p:pic>
        <p:nvPicPr>
          <p:cNvPr id="75" name="Picture 74" descr="vinkj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45179" y="1552165"/>
            <a:ext cx="1104581" cy="860034"/>
          </a:xfrm>
          <a:prstGeom prst="rect">
            <a:avLst/>
          </a:prstGeom>
        </p:spPr>
      </p:pic>
      <p:pic>
        <p:nvPicPr>
          <p:cNvPr id="76" name="Picture 75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5973" y="3532302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5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Micro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grpSp>
        <p:nvGrpSpPr>
          <p:cNvPr id="2" name="Group 166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281488" y="4441197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4528636" y="1601695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3" name="Group 83"/>
            <p:cNvGrpSpPr/>
            <p:nvPr/>
          </p:nvGrpSpPr>
          <p:grpSpPr>
            <a:xfrm>
              <a:off x="3833812" y="1747480"/>
              <a:ext cx="90000" cy="21431"/>
              <a:chOff x="3781424" y="1862138"/>
              <a:chExt cx="90000" cy="21431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3781424" y="1862138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781424" y="1883569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3734771" y="1412289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Micro 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9497" y="1227654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40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4" name="Group 129"/>
            <p:cNvGrpSpPr/>
            <p:nvPr/>
          </p:nvGrpSpPr>
          <p:grpSpPr>
            <a:xfrm>
              <a:off x="2700151" y="3579173"/>
              <a:ext cx="4738935" cy="858169"/>
              <a:chOff x="2700151" y="3579173"/>
              <a:chExt cx="4738935" cy="858169"/>
            </a:xfrm>
          </p:grpSpPr>
          <p:pic>
            <p:nvPicPr>
              <p:cNvPr id="43" name="Picture 42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5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6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2" name="Isosceles Triangle 5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46" name="Straight Connector 45"/>
                <p:cNvCxnSpPr>
                  <a:stCxn id="5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Straight Connector 12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0"/>
            <p:cNvGrpSpPr/>
            <p:nvPr/>
          </p:nvGrpSpPr>
          <p:grpSpPr>
            <a:xfrm>
              <a:off x="2702256" y="5376128"/>
              <a:ext cx="4738935" cy="858169"/>
              <a:chOff x="2700151" y="3579173"/>
              <a:chExt cx="4738935" cy="858169"/>
            </a:xfrm>
          </p:grpSpPr>
          <p:pic>
            <p:nvPicPr>
              <p:cNvPr id="132" name="Picture 131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9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0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1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41" name="Rectangle 14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2" name="Isosceles Triangle 14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37" name="Straight Connector 136"/>
                <p:cNvCxnSpPr>
                  <a:stCxn id="14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4" name="Straight Connector 133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42"/>
            <p:cNvGrpSpPr/>
            <p:nvPr/>
          </p:nvGrpSpPr>
          <p:grpSpPr>
            <a:xfrm>
              <a:off x="2702426" y="2564690"/>
              <a:ext cx="4738935" cy="858169"/>
              <a:chOff x="2700151" y="3579173"/>
              <a:chExt cx="4738935" cy="858169"/>
            </a:xfrm>
          </p:grpSpPr>
          <p:pic>
            <p:nvPicPr>
              <p:cNvPr id="144" name="Picture 143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3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4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54" name="Isosceles Triangle 153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49" name="Straight Connector 148"/>
                <p:cNvCxnSpPr>
                  <a:stCxn id="154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Straight Connector 14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4"/>
            <p:cNvGrpSpPr/>
            <p:nvPr/>
          </p:nvGrpSpPr>
          <p:grpSpPr>
            <a:xfrm>
              <a:off x="2702426" y="1554756"/>
              <a:ext cx="4738935" cy="858169"/>
              <a:chOff x="2700151" y="3579173"/>
              <a:chExt cx="4738935" cy="858169"/>
            </a:xfrm>
          </p:grpSpPr>
          <p:pic>
            <p:nvPicPr>
              <p:cNvPr id="156" name="Picture 155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8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9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20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61" name="Straight Connector 160"/>
                <p:cNvCxnSpPr>
                  <a:stCxn id="166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8" name="Straight Connector 157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33</a:t>
            </a:fld>
            <a:endParaRPr lang="nl-NL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5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Micro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grpSp>
        <p:nvGrpSpPr>
          <p:cNvPr id="2" name="Group 166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281488" y="4441197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4528636" y="1601695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3" name="Group 83"/>
            <p:cNvGrpSpPr/>
            <p:nvPr/>
          </p:nvGrpSpPr>
          <p:grpSpPr>
            <a:xfrm>
              <a:off x="3833812" y="1747480"/>
              <a:ext cx="90000" cy="21431"/>
              <a:chOff x="3781424" y="1862138"/>
              <a:chExt cx="90000" cy="21431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3781424" y="1862138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781424" y="1883569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3734771" y="1412289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Micro 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9497" y="1227654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40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4" name="Group 129"/>
            <p:cNvGrpSpPr/>
            <p:nvPr/>
          </p:nvGrpSpPr>
          <p:grpSpPr>
            <a:xfrm>
              <a:off x="2700151" y="3579173"/>
              <a:ext cx="4738935" cy="858169"/>
              <a:chOff x="2700151" y="3579173"/>
              <a:chExt cx="4738935" cy="858169"/>
            </a:xfrm>
          </p:grpSpPr>
          <p:pic>
            <p:nvPicPr>
              <p:cNvPr id="43" name="Picture 42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5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6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2" name="Isosceles Triangle 5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46" name="Straight Connector 45"/>
                <p:cNvCxnSpPr>
                  <a:stCxn id="5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Straight Connector 12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0"/>
            <p:cNvGrpSpPr/>
            <p:nvPr/>
          </p:nvGrpSpPr>
          <p:grpSpPr>
            <a:xfrm>
              <a:off x="2702256" y="5376128"/>
              <a:ext cx="4738935" cy="858169"/>
              <a:chOff x="2700151" y="3579173"/>
              <a:chExt cx="4738935" cy="858169"/>
            </a:xfrm>
          </p:grpSpPr>
          <p:pic>
            <p:nvPicPr>
              <p:cNvPr id="132" name="Picture 131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9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0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1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41" name="Rectangle 14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2" name="Isosceles Triangle 14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37" name="Straight Connector 136"/>
                <p:cNvCxnSpPr>
                  <a:stCxn id="14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4" name="Straight Connector 133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42"/>
            <p:cNvGrpSpPr/>
            <p:nvPr/>
          </p:nvGrpSpPr>
          <p:grpSpPr>
            <a:xfrm>
              <a:off x="2702426" y="2564690"/>
              <a:ext cx="4738935" cy="858169"/>
              <a:chOff x="2700151" y="3579173"/>
              <a:chExt cx="4738935" cy="858169"/>
            </a:xfrm>
          </p:grpSpPr>
          <p:pic>
            <p:nvPicPr>
              <p:cNvPr id="144" name="Picture 143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3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4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54" name="Isosceles Triangle 153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49" name="Straight Connector 148"/>
                <p:cNvCxnSpPr>
                  <a:stCxn id="154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Straight Connector 14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4"/>
            <p:cNvGrpSpPr/>
            <p:nvPr/>
          </p:nvGrpSpPr>
          <p:grpSpPr>
            <a:xfrm>
              <a:off x="2702426" y="1554756"/>
              <a:ext cx="4738935" cy="858169"/>
              <a:chOff x="2700151" y="3579173"/>
              <a:chExt cx="4738935" cy="858169"/>
            </a:xfrm>
          </p:grpSpPr>
          <p:pic>
            <p:nvPicPr>
              <p:cNvPr id="156" name="Picture 155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8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9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20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61" name="Straight Connector 160"/>
                <p:cNvCxnSpPr>
                  <a:stCxn id="166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8" name="Straight Connector 157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34</a:t>
            </a:fld>
            <a:endParaRPr lang="nl-NL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72" name="Picture 71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5898" y="3501008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5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Micro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grpSp>
        <p:nvGrpSpPr>
          <p:cNvPr id="2" name="Group 166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281488" y="4441197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4528636" y="1601695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3" name="Group 83"/>
            <p:cNvGrpSpPr/>
            <p:nvPr/>
          </p:nvGrpSpPr>
          <p:grpSpPr>
            <a:xfrm>
              <a:off x="3833812" y="1747480"/>
              <a:ext cx="90000" cy="21431"/>
              <a:chOff x="3781424" y="1862138"/>
              <a:chExt cx="90000" cy="21431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3781424" y="1862138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781424" y="1883569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3734771" y="1412289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Micro 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9497" y="1227654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40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4" name="Group 129"/>
            <p:cNvGrpSpPr/>
            <p:nvPr/>
          </p:nvGrpSpPr>
          <p:grpSpPr>
            <a:xfrm>
              <a:off x="2700151" y="3579173"/>
              <a:ext cx="4738935" cy="858169"/>
              <a:chOff x="2700151" y="3579173"/>
              <a:chExt cx="4738935" cy="858169"/>
            </a:xfrm>
          </p:grpSpPr>
          <p:pic>
            <p:nvPicPr>
              <p:cNvPr id="43" name="Picture 42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5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6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2" name="Isosceles Triangle 5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46" name="Straight Connector 45"/>
                <p:cNvCxnSpPr>
                  <a:stCxn id="5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Straight Connector 12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0"/>
            <p:cNvGrpSpPr/>
            <p:nvPr/>
          </p:nvGrpSpPr>
          <p:grpSpPr>
            <a:xfrm>
              <a:off x="2702256" y="5376128"/>
              <a:ext cx="4738935" cy="858169"/>
              <a:chOff x="2700151" y="3579173"/>
              <a:chExt cx="4738935" cy="858169"/>
            </a:xfrm>
          </p:grpSpPr>
          <p:pic>
            <p:nvPicPr>
              <p:cNvPr id="132" name="Picture 131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9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0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1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41" name="Rectangle 14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2" name="Isosceles Triangle 14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37" name="Straight Connector 136"/>
                <p:cNvCxnSpPr>
                  <a:stCxn id="14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4" name="Straight Connector 133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42"/>
            <p:cNvGrpSpPr/>
            <p:nvPr/>
          </p:nvGrpSpPr>
          <p:grpSpPr>
            <a:xfrm>
              <a:off x="2702426" y="2564690"/>
              <a:ext cx="4738935" cy="858169"/>
              <a:chOff x="2700151" y="3579173"/>
              <a:chExt cx="4738935" cy="858169"/>
            </a:xfrm>
          </p:grpSpPr>
          <p:pic>
            <p:nvPicPr>
              <p:cNvPr id="144" name="Picture 143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3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4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54" name="Isosceles Triangle 153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49" name="Straight Connector 148"/>
                <p:cNvCxnSpPr>
                  <a:stCxn id="154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Straight Connector 14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4"/>
            <p:cNvGrpSpPr/>
            <p:nvPr/>
          </p:nvGrpSpPr>
          <p:grpSpPr>
            <a:xfrm>
              <a:off x="2702426" y="1554756"/>
              <a:ext cx="4738935" cy="858169"/>
              <a:chOff x="2700151" y="3579173"/>
              <a:chExt cx="4738935" cy="858169"/>
            </a:xfrm>
          </p:grpSpPr>
          <p:pic>
            <p:nvPicPr>
              <p:cNvPr id="156" name="Picture 155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8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9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20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61" name="Straight Connector 160"/>
                <p:cNvCxnSpPr>
                  <a:stCxn id="166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8" name="Straight Connector 157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35</a:t>
            </a:fld>
            <a:endParaRPr lang="nl-NL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72" name="Picture 71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5898" y="3501008"/>
            <a:ext cx="754094" cy="754094"/>
          </a:xfrm>
          <a:prstGeom prst="rect">
            <a:avLst/>
          </a:prstGeom>
        </p:spPr>
      </p:pic>
      <p:pic>
        <p:nvPicPr>
          <p:cNvPr id="76" name="Picture 75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5973" y="3683018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5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Micro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grpSp>
        <p:nvGrpSpPr>
          <p:cNvPr id="2" name="Group 166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281488" y="4441197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4528636" y="1601695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3" name="Group 83"/>
            <p:cNvGrpSpPr/>
            <p:nvPr/>
          </p:nvGrpSpPr>
          <p:grpSpPr>
            <a:xfrm>
              <a:off x="3833812" y="1747480"/>
              <a:ext cx="90000" cy="21431"/>
              <a:chOff x="3781424" y="1862138"/>
              <a:chExt cx="90000" cy="21431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3781424" y="1862138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781424" y="1883569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3734771" y="1412289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Micro 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9497" y="1227654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40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grpSp>
          <p:nvGrpSpPr>
            <p:cNvPr id="4" name="Group 129"/>
            <p:cNvGrpSpPr/>
            <p:nvPr/>
          </p:nvGrpSpPr>
          <p:grpSpPr>
            <a:xfrm>
              <a:off x="2700151" y="3579173"/>
              <a:ext cx="4738935" cy="858169"/>
              <a:chOff x="2700151" y="3579173"/>
              <a:chExt cx="4738935" cy="858169"/>
            </a:xfrm>
          </p:grpSpPr>
          <p:pic>
            <p:nvPicPr>
              <p:cNvPr id="43" name="Picture 42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5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6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2" name="Isosceles Triangle 5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46" name="Straight Connector 45"/>
                <p:cNvCxnSpPr>
                  <a:stCxn id="5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Straight Connector 12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0"/>
            <p:cNvGrpSpPr/>
            <p:nvPr/>
          </p:nvGrpSpPr>
          <p:grpSpPr>
            <a:xfrm>
              <a:off x="2702256" y="5376128"/>
              <a:ext cx="4738935" cy="858169"/>
              <a:chOff x="2700151" y="3579173"/>
              <a:chExt cx="4738935" cy="858169"/>
            </a:xfrm>
          </p:grpSpPr>
          <p:pic>
            <p:nvPicPr>
              <p:cNvPr id="132" name="Picture 131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9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0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1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41" name="Rectangle 14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2" name="Isosceles Triangle 141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37" name="Straight Connector 136"/>
                <p:cNvCxnSpPr>
                  <a:stCxn id="142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4" name="Straight Connector 133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42"/>
            <p:cNvGrpSpPr/>
            <p:nvPr/>
          </p:nvGrpSpPr>
          <p:grpSpPr>
            <a:xfrm>
              <a:off x="2702426" y="2564690"/>
              <a:ext cx="4738935" cy="858169"/>
              <a:chOff x="2700151" y="3579173"/>
              <a:chExt cx="4738935" cy="858169"/>
            </a:xfrm>
          </p:grpSpPr>
          <p:pic>
            <p:nvPicPr>
              <p:cNvPr id="144" name="Picture 143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3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4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54" name="Isosceles Triangle 153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49" name="Straight Connector 148"/>
                <p:cNvCxnSpPr>
                  <a:stCxn id="154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Straight Connector 145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4"/>
            <p:cNvGrpSpPr/>
            <p:nvPr/>
          </p:nvGrpSpPr>
          <p:grpSpPr>
            <a:xfrm>
              <a:off x="2702426" y="1554756"/>
              <a:ext cx="4738935" cy="858169"/>
              <a:chOff x="2700151" y="3579173"/>
              <a:chExt cx="4738935" cy="858169"/>
            </a:xfrm>
          </p:grpSpPr>
          <p:pic>
            <p:nvPicPr>
              <p:cNvPr id="156" name="Picture 155" descr="Polycrystalline_solar_module_pv_panel_photovoltaic_modul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00151" y="3579173"/>
                <a:ext cx="762817" cy="858169"/>
              </a:xfrm>
              <a:prstGeom prst="rect">
                <a:avLst/>
              </a:prstGeom>
            </p:spPr>
          </p:pic>
          <p:grpSp>
            <p:nvGrpSpPr>
              <p:cNvPr id="18" name="Group 27"/>
              <p:cNvGrpSpPr/>
              <p:nvPr/>
            </p:nvGrpSpPr>
            <p:grpSpPr>
              <a:xfrm>
                <a:off x="3940665" y="3676827"/>
                <a:ext cx="3498421" cy="671202"/>
                <a:chOff x="3942848" y="2376519"/>
                <a:chExt cx="3498421" cy="671202"/>
              </a:xfrm>
            </p:grpSpPr>
            <p:grpSp>
              <p:nvGrpSpPr>
                <p:cNvPr id="19" name="Group 19"/>
                <p:cNvGrpSpPr/>
                <p:nvPr/>
              </p:nvGrpSpPr>
              <p:grpSpPr>
                <a:xfrm>
                  <a:off x="3942848" y="2376519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20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  <p:cxnSp>
              <p:nvCxnSpPr>
                <p:cNvPr id="161" name="Straight Connector 160"/>
                <p:cNvCxnSpPr>
                  <a:stCxn id="166" idx="5"/>
                </p:cNvCxnSpPr>
                <p:nvPr/>
              </p:nvCxnSpPr>
              <p:spPr>
                <a:xfrm>
                  <a:off x="4567229" y="2706291"/>
                  <a:ext cx="2874040" cy="1190"/>
                </a:xfrm>
                <a:prstGeom prst="line">
                  <a:avLst/>
                </a:prstGeom>
                <a:ln w="25400">
                  <a:solidFill>
                    <a:srgbClr val="6666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8" name="Straight Connector 157"/>
              <p:cNvCxnSpPr>
                <a:cxnSpLocks noChangeAspect="1"/>
              </p:cNvCxnSpPr>
              <p:nvPr/>
            </p:nvCxnSpPr>
            <p:spPr>
              <a:xfrm>
                <a:off x="3304749" y="3933884"/>
                <a:ext cx="683839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cxnSpLocks noChangeAspect="1"/>
              </p:cNvCxnSpPr>
              <p:nvPr/>
            </p:nvCxnSpPr>
            <p:spPr>
              <a:xfrm>
                <a:off x="3240775" y="4069935"/>
                <a:ext cx="750514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36</a:t>
            </a:fld>
            <a:endParaRPr lang="nl-NL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72" name="Picture 71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5898" y="3501008"/>
            <a:ext cx="754094" cy="754094"/>
          </a:xfrm>
          <a:prstGeom prst="rect">
            <a:avLst/>
          </a:prstGeom>
        </p:spPr>
      </p:pic>
      <p:pic>
        <p:nvPicPr>
          <p:cNvPr id="75" name="Picture 74" descr="vinkj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45179" y="1552165"/>
            <a:ext cx="1104581" cy="860034"/>
          </a:xfrm>
          <a:prstGeom prst="rect">
            <a:avLst/>
          </a:prstGeom>
        </p:spPr>
      </p:pic>
      <p:pic>
        <p:nvPicPr>
          <p:cNvPr id="76" name="Picture 75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5973" y="3683018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5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Micro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37</a:t>
            </a:fld>
            <a:endParaRPr lang="nl-NL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71" name="Picture 70" descr="Micro Inverter System.png"/>
          <p:cNvPicPr>
            <a:picLocks noChangeAspect="1"/>
          </p:cNvPicPr>
          <p:nvPr/>
        </p:nvPicPr>
        <p:blipFill>
          <a:blip r:embed="rId2" cstate="print">
            <a:lum bright="60000" contrast="-72000"/>
          </a:blip>
          <a:stretch>
            <a:fillRect/>
          </a:stretch>
        </p:blipFill>
        <p:spPr>
          <a:xfrm>
            <a:off x="2699792" y="922039"/>
            <a:ext cx="5217745" cy="5315273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55576" y="134076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Nadelen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:</a:t>
            </a:r>
          </a:p>
          <a:p>
            <a:pPr>
              <a:buBlip>
                <a:blip r:embed="rId3"/>
              </a:buBlip>
            </a:pP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Micro Inverter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heeft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1% tot 2%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lagere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efficiëntie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endParaRPr lang="nl-NL" sz="2000" b="1" dirty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05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Micro Inverter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38</a:t>
            </a:fld>
            <a:endParaRPr lang="nl-NL" dirty="0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71" name="Picture 70" descr="Micro Inverter System.png"/>
          <p:cNvPicPr>
            <a:picLocks noChangeAspect="1"/>
          </p:cNvPicPr>
          <p:nvPr/>
        </p:nvPicPr>
        <p:blipFill>
          <a:blip r:embed="rId2" cstate="print">
            <a:lum bright="60000" contrast="-72000"/>
          </a:blip>
          <a:stretch>
            <a:fillRect/>
          </a:stretch>
        </p:blipFill>
        <p:spPr>
          <a:xfrm>
            <a:off x="2699792" y="922039"/>
            <a:ext cx="5217745" cy="5315273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55576" y="1340768"/>
            <a:ext cx="838842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Nadelen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:</a:t>
            </a:r>
          </a:p>
          <a:p>
            <a:pPr>
              <a:buBlip>
                <a:blip r:embed="rId3"/>
              </a:buBlip>
            </a:pP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Micro Inverter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heeft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1% tot 2%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lagere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efficiëntie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Voordelen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:</a:t>
            </a:r>
          </a:p>
          <a:p>
            <a:pPr>
              <a:buClr>
                <a:srgbClr val="55D537"/>
              </a:buClr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Levert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onder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niet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ideale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omstandigheden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in de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gebouwde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omgeving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 marL="273050" lvl="1">
              <a:buClr>
                <a:srgbClr val="55D537"/>
              </a:buClr>
            </a:pPr>
            <a:r>
              <a:rPr lang="nl-NL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5% tot 30%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betere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kWh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systeem-opbrengst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16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16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zie</a:t>
            </a:r>
            <a:r>
              <a:rPr lang="en-US" sz="16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PVSEC-rapport van het SEAC, K. Sinapis </a:t>
            </a:r>
            <a:r>
              <a:rPr lang="en-US" sz="16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e.a</a:t>
            </a:r>
            <a:r>
              <a:rPr lang="en-US" sz="16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.)</a:t>
            </a:r>
          </a:p>
          <a:p>
            <a:pPr>
              <a:buClr>
                <a:srgbClr val="55D537"/>
              </a:buCl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Parallel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systeem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55D537"/>
              </a:buClr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Iedere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toegevoegde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micro inverter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verbetert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de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opbrengst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en</a:t>
            </a:r>
          </a:p>
          <a:p>
            <a:pPr marL="266700" lvl="1">
              <a:buClr>
                <a:srgbClr val="55D537"/>
              </a:buClr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betrouwbaarheid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van het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systeem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55D537"/>
              </a:buClr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Schaalbaar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systeem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55D537"/>
              </a:buClr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Geen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nl-NL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‘single point of failure’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Optimizer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39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327454" y="5220081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31675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12672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1331227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126514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31570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126497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1324301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132895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>
              <a:cxnSpLocks noChangeAspect="1"/>
            </p:cNvCxnSpPr>
            <p:nvPr/>
          </p:nvCxnSpPr>
          <p:spPr>
            <a:xfrm>
              <a:off x="5716094" y="5733115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4572000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571998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4567351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3604569" y="5229200"/>
              <a:ext cx="895423" cy="936104"/>
              <a:chOff x="3604569" y="5229200"/>
              <a:chExt cx="895423" cy="93610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50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3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55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9" name="Isosceles Triangle 58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3604569" y="3429000"/>
              <a:ext cx="895423" cy="936104"/>
              <a:chOff x="3604569" y="5229200"/>
              <a:chExt cx="895423" cy="93610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82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86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8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92" name="Isosceles Triangle 9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3604569" y="2420888"/>
              <a:ext cx="895423" cy="936104"/>
              <a:chOff x="3604569" y="5229200"/>
              <a:chExt cx="895423" cy="936104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97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01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03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07" name="Isosceles Triangle 106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3604569" y="1412776"/>
              <a:ext cx="895423" cy="936104"/>
              <a:chOff x="3604569" y="5229200"/>
              <a:chExt cx="895423" cy="936104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112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16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7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1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2" name="Isosceles Triangle 12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13" name="Straight Connector 11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ster-video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5400" y="618067"/>
            <a:ext cx="5105400" cy="6239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186" y="694258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Display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Optimizer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40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grpSp>
        <p:nvGrpSpPr>
          <p:cNvPr id="2" name="Group 127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327454" y="5220081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31675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12672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1331227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126514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31570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126497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1324301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132895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>
              <a:cxnSpLocks noChangeAspect="1"/>
            </p:cNvCxnSpPr>
            <p:nvPr/>
          </p:nvCxnSpPr>
          <p:spPr>
            <a:xfrm>
              <a:off x="5716094" y="5733115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4572000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571998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4567351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5"/>
            <p:cNvGrpSpPr/>
            <p:nvPr/>
          </p:nvGrpSpPr>
          <p:grpSpPr>
            <a:xfrm>
              <a:off x="3604569" y="5229200"/>
              <a:ext cx="895423" cy="936104"/>
              <a:chOff x="3604569" y="5229200"/>
              <a:chExt cx="895423" cy="93610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9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0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2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9" name="Isosceles Triangle 58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76"/>
            <p:cNvGrpSpPr/>
            <p:nvPr/>
          </p:nvGrpSpPr>
          <p:grpSpPr>
            <a:xfrm>
              <a:off x="3604569" y="3429000"/>
              <a:ext cx="895423" cy="936104"/>
              <a:chOff x="3604569" y="5229200"/>
              <a:chExt cx="895423" cy="93610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14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92" name="Isosceles Triangle 9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94"/>
            <p:cNvGrpSpPr/>
            <p:nvPr/>
          </p:nvGrpSpPr>
          <p:grpSpPr>
            <a:xfrm>
              <a:off x="3604569" y="2420888"/>
              <a:ext cx="895423" cy="936104"/>
              <a:chOff x="3604569" y="5229200"/>
              <a:chExt cx="895423" cy="936104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0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1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3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07" name="Isosceles Triangle 106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09"/>
            <p:cNvGrpSpPr/>
            <p:nvPr/>
          </p:nvGrpSpPr>
          <p:grpSpPr>
            <a:xfrm>
              <a:off x="3604569" y="1412776"/>
              <a:ext cx="895423" cy="936104"/>
              <a:chOff x="3604569" y="5229200"/>
              <a:chExt cx="895423" cy="936104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5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6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2" name="Isosceles Triangle 12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13" name="Straight Connector 11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" name="Picture 102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9794" y="3573016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Optimizer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41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grpSp>
        <p:nvGrpSpPr>
          <p:cNvPr id="2" name="Group 127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327454" y="5220081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31675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12672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1331227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126514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31570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126497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1324301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132895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>
              <a:cxnSpLocks noChangeAspect="1"/>
            </p:cNvCxnSpPr>
            <p:nvPr/>
          </p:nvCxnSpPr>
          <p:spPr>
            <a:xfrm>
              <a:off x="5716094" y="5733115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4572000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571998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4567351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5"/>
            <p:cNvGrpSpPr/>
            <p:nvPr/>
          </p:nvGrpSpPr>
          <p:grpSpPr>
            <a:xfrm>
              <a:off x="3604569" y="5229200"/>
              <a:ext cx="895423" cy="936104"/>
              <a:chOff x="3604569" y="5229200"/>
              <a:chExt cx="895423" cy="93610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9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0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2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9" name="Isosceles Triangle 58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76"/>
            <p:cNvGrpSpPr/>
            <p:nvPr/>
          </p:nvGrpSpPr>
          <p:grpSpPr>
            <a:xfrm>
              <a:off x="3604569" y="3429000"/>
              <a:ext cx="895423" cy="936104"/>
              <a:chOff x="3604569" y="5229200"/>
              <a:chExt cx="895423" cy="93610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14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92" name="Isosceles Triangle 9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94"/>
            <p:cNvGrpSpPr/>
            <p:nvPr/>
          </p:nvGrpSpPr>
          <p:grpSpPr>
            <a:xfrm>
              <a:off x="3604569" y="2420888"/>
              <a:ext cx="895423" cy="936104"/>
              <a:chOff x="3604569" y="5229200"/>
              <a:chExt cx="895423" cy="936104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0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1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3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07" name="Isosceles Triangle 106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09"/>
            <p:cNvGrpSpPr/>
            <p:nvPr/>
          </p:nvGrpSpPr>
          <p:grpSpPr>
            <a:xfrm>
              <a:off x="3604569" y="1412776"/>
              <a:ext cx="895423" cy="936104"/>
              <a:chOff x="3604569" y="5229200"/>
              <a:chExt cx="895423" cy="936104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5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6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2" name="Isosceles Triangle 12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13" name="Straight Connector 11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" name="Picture 102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9794" y="3573016"/>
            <a:ext cx="754094" cy="754094"/>
          </a:xfrm>
          <a:prstGeom prst="rect">
            <a:avLst/>
          </a:prstGeom>
        </p:spPr>
      </p:pic>
      <p:pic>
        <p:nvPicPr>
          <p:cNvPr id="112" name="Picture 111" descr="vinkj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712982"/>
            <a:ext cx="1104581" cy="860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Optimizer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42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grpSp>
        <p:nvGrpSpPr>
          <p:cNvPr id="2" name="Group 127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327454" y="5220081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31675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12672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1331227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126514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31570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126497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1324301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132895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>
              <a:cxnSpLocks noChangeAspect="1"/>
            </p:cNvCxnSpPr>
            <p:nvPr/>
          </p:nvCxnSpPr>
          <p:spPr>
            <a:xfrm>
              <a:off x="5716094" y="5733115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4572000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571998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4567351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5"/>
            <p:cNvGrpSpPr/>
            <p:nvPr/>
          </p:nvGrpSpPr>
          <p:grpSpPr>
            <a:xfrm>
              <a:off x="3604569" y="5229200"/>
              <a:ext cx="895423" cy="936104"/>
              <a:chOff x="3604569" y="5229200"/>
              <a:chExt cx="895423" cy="93610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9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0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2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9" name="Isosceles Triangle 58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76"/>
            <p:cNvGrpSpPr/>
            <p:nvPr/>
          </p:nvGrpSpPr>
          <p:grpSpPr>
            <a:xfrm>
              <a:off x="3604569" y="3429000"/>
              <a:ext cx="895423" cy="936104"/>
              <a:chOff x="3604569" y="5229200"/>
              <a:chExt cx="895423" cy="93610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14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92" name="Isosceles Triangle 9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94"/>
            <p:cNvGrpSpPr/>
            <p:nvPr/>
          </p:nvGrpSpPr>
          <p:grpSpPr>
            <a:xfrm>
              <a:off x="3604569" y="2420888"/>
              <a:ext cx="895423" cy="936104"/>
              <a:chOff x="3604569" y="5229200"/>
              <a:chExt cx="895423" cy="936104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0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1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3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07" name="Isosceles Triangle 106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09"/>
            <p:cNvGrpSpPr/>
            <p:nvPr/>
          </p:nvGrpSpPr>
          <p:grpSpPr>
            <a:xfrm>
              <a:off x="3604569" y="1412776"/>
              <a:ext cx="895423" cy="936104"/>
              <a:chOff x="3604569" y="5229200"/>
              <a:chExt cx="895423" cy="936104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5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6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2" name="Isosceles Triangle 12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13" name="Straight Connector 11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" name="Picture 102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9794" y="3573016"/>
            <a:ext cx="754094" cy="754094"/>
          </a:xfrm>
          <a:prstGeom prst="rect">
            <a:avLst/>
          </a:prstGeom>
        </p:spPr>
      </p:pic>
      <p:pic>
        <p:nvPicPr>
          <p:cNvPr id="110" name="Picture 109" descr="vinkj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45179" y="1552165"/>
            <a:ext cx="1104581" cy="860034"/>
          </a:xfrm>
          <a:prstGeom prst="rect">
            <a:avLst/>
          </a:prstGeom>
        </p:spPr>
      </p:pic>
      <p:pic>
        <p:nvPicPr>
          <p:cNvPr id="112" name="Picture 111" descr="vinkj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712982"/>
            <a:ext cx="1104581" cy="860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Optimizer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43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grpSp>
        <p:nvGrpSpPr>
          <p:cNvPr id="2" name="Group 127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327454" y="5220081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31675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12672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1331227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126514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31570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126497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1324301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132895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>
              <a:cxnSpLocks noChangeAspect="1"/>
            </p:cNvCxnSpPr>
            <p:nvPr/>
          </p:nvCxnSpPr>
          <p:spPr>
            <a:xfrm>
              <a:off x="5716094" y="5733115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4572000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571998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4567351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5"/>
            <p:cNvGrpSpPr/>
            <p:nvPr/>
          </p:nvGrpSpPr>
          <p:grpSpPr>
            <a:xfrm>
              <a:off x="3604569" y="5229200"/>
              <a:ext cx="895423" cy="936104"/>
              <a:chOff x="3604569" y="5229200"/>
              <a:chExt cx="895423" cy="93610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9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0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2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9" name="Isosceles Triangle 58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76"/>
            <p:cNvGrpSpPr/>
            <p:nvPr/>
          </p:nvGrpSpPr>
          <p:grpSpPr>
            <a:xfrm>
              <a:off x="3604569" y="3429000"/>
              <a:ext cx="895423" cy="936104"/>
              <a:chOff x="3604569" y="5229200"/>
              <a:chExt cx="895423" cy="93610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14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92" name="Isosceles Triangle 9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94"/>
            <p:cNvGrpSpPr/>
            <p:nvPr/>
          </p:nvGrpSpPr>
          <p:grpSpPr>
            <a:xfrm>
              <a:off x="3604569" y="2420888"/>
              <a:ext cx="895423" cy="936104"/>
              <a:chOff x="3604569" y="5229200"/>
              <a:chExt cx="895423" cy="936104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0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1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3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07" name="Isosceles Triangle 106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09"/>
            <p:cNvGrpSpPr/>
            <p:nvPr/>
          </p:nvGrpSpPr>
          <p:grpSpPr>
            <a:xfrm>
              <a:off x="3604569" y="1412776"/>
              <a:ext cx="895423" cy="936104"/>
              <a:chOff x="3604569" y="5229200"/>
              <a:chExt cx="895423" cy="936104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5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6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2" name="Isosceles Triangle 12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13" name="Straight Connector 11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Optimizer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44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grpSp>
        <p:nvGrpSpPr>
          <p:cNvPr id="2" name="Group 127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327454" y="5220081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31675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12672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1331227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126514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31570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126497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1324301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132895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>
              <a:cxnSpLocks noChangeAspect="1"/>
            </p:cNvCxnSpPr>
            <p:nvPr/>
          </p:nvCxnSpPr>
          <p:spPr>
            <a:xfrm>
              <a:off x="5716094" y="5733115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4572000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571998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4567351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5"/>
            <p:cNvGrpSpPr/>
            <p:nvPr/>
          </p:nvGrpSpPr>
          <p:grpSpPr>
            <a:xfrm>
              <a:off x="3604569" y="5229200"/>
              <a:ext cx="895423" cy="936104"/>
              <a:chOff x="3604569" y="5229200"/>
              <a:chExt cx="895423" cy="93610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9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0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2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9" name="Isosceles Triangle 58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76"/>
            <p:cNvGrpSpPr/>
            <p:nvPr/>
          </p:nvGrpSpPr>
          <p:grpSpPr>
            <a:xfrm>
              <a:off x="3604569" y="3429000"/>
              <a:ext cx="895423" cy="936104"/>
              <a:chOff x="3604569" y="5229200"/>
              <a:chExt cx="895423" cy="93610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14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92" name="Isosceles Triangle 9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94"/>
            <p:cNvGrpSpPr/>
            <p:nvPr/>
          </p:nvGrpSpPr>
          <p:grpSpPr>
            <a:xfrm>
              <a:off x="3604569" y="2420888"/>
              <a:ext cx="895423" cy="936104"/>
              <a:chOff x="3604569" y="5229200"/>
              <a:chExt cx="895423" cy="936104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0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1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3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07" name="Isosceles Triangle 106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09"/>
            <p:cNvGrpSpPr/>
            <p:nvPr/>
          </p:nvGrpSpPr>
          <p:grpSpPr>
            <a:xfrm>
              <a:off x="3604569" y="1412776"/>
              <a:ext cx="895423" cy="936104"/>
              <a:chOff x="3604569" y="5229200"/>
              <a:chExt cx="895423" cy="936104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5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6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2" name="Isosceles Triangle 12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13" name="Straight Connector 11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6" name="Picture 115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755026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Optimizer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45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grpSp>
        <p:nvGrpSpPr>
          <p:cNvPr id="2" name="Group 127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327454" y="5220081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31675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12672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1331227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126514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31570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126497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1324301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132895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>
              <a:cxnSpLocks noChangeAspect="1"/>
            </p:cNvCxnSpPr>
            <p:nvPr/>
          </p:nvCxnSpPr>
          <p:spPr>
            <a:xfrm>
              <a:off x="5716094" y="5733115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4572000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571998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4567351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5"/>
            <p:cNvGrpSpPr/>
            <p:nvPr/>
          </p:nvGrpSpPr>
          <p:grpSpPr>
            <a:xfrm>
              <a:off x="3604569" y="5229200"/>
              <a:ext cx="895423" cy="936104"/>
              <a:chOff x="3604569" y="5229200"/>
              <a:chExt cx="895423" cy="93610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9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0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2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9" name="Isosceles Triangle 58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76"/>
            <p:cNvGrpSpPr/>
            <p:nvPr/>
          </p:nvGrpSpPr>
          <p:grpSpPr>
            <a:xfrm>
              <a:off x="3604569" y="3429000"/>
              <a:ext cx="895423" cy="936104"/>
              <a:chOff x="3604569" y="5229200"/>
              <a:chExt cx="895423" cy="93610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14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92" name="Isosceles Triangle 9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94"/>
            <p:cNvGrpSpPr/>
            <p:nvPr/>
          </p:nvGrpSpPr>
          <p:grpSpPr>
            <a:xfrm>
              <a:off x="3604569" y="2420888"/>
              <a:ext cx="895423" cy="936104"/>
              <a:chOff x="3604569" y="5229200"/>
              <a:chExt cx="895423" cy="936104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0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1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3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07" name="Isosceles Triangle 106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09"/>
            <p:cNvGrpSpPr/>
            <p:nvPr/>
          </p:nvGrpSpPr>
          <p:grpSpPr>
            <a:xfrm>
              <a:off x="3604569" y="1412776"/>
              <a:ext cx="895423" cy="936104"/>
              <a:chOff x="3604569" y="5229200"/>
              <a:chExt cx="895423" cy="936104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5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6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2" name="Isosceles Triangle 12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13" name="Straight Connector 11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6" name="Picture 115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755026"/>
            <a:ext cx="754094" cy="754094"/>
          </a:xfrm>
          <a:prstGeom prst="rect">
            <a:avLst/>
          </a:prstGeom>
        </p:spPr>
      </p:pic>
      <p:pic>
        <p:nvPicPr>
          <p:cNvPr id="118" name="Picture 117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322978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Optimizer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46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grpSp>
        <p:nvGrpSpPr>
          <p:cNvPr id="2" name="Group 127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327454" y="5220081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31675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12672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1331227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126514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31570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126497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1324301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132895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>
              <a:cxnSpLocks noChangeAspect="1"/>
            </p:cNvCxnSpPr>
            <p:nvPr/>
          </p:nvCxnSpPr>
          <p:spPr>
            <a:xfrm>
              <a:off x="5716094" y="5733115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4572000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571998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4567351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5"/>
            <p:cNvGrpSpPr/>
            <p:nvPr/>
          </p:nvGrpSpPr>
          <p:grpSpPr>
            <a:xfrm>
              <a:off x="3604569" y="5229200"/>
              <a:ext cx="895423" cy="936104"/>
              <a:chOff x="3604569" y="5229200"/>
              <a:chExt cx="895423" cy="93610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9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0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2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9" name="Isosceles Triangle 58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76"/>
            <p:cNvGrpSpPr/>
            <p:nvPr/>
          </p:nvGrpSpPr>
          <p:grpSpPr>
            <a:xfrm>
              <a:off x="3604569" y="3429000"/>
              <a:ext cx="895423" cy="936104"/>
              <a:chOff x="3604569" y="5229200"/>
              <a:chExt cx="895423" cy="93610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14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92" name="Isosceles Triangle 9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94"/>
            <p:cNvGrpSpPr/>
            <p:nvPr/>
          </p:nvGrpSpPr>
          <p:grpSpPr>
            <a:xfrm>
              <a:off x="3604569" y="2420888"/>
              <a:ext cx="895423" cy="936104"/>
              <a:chOff x="3604569" y="5229200"/>
              <a:chExt cx="895423" cy="936104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0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1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3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07" name="Isosceles Triangle 106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09"/>
            <p:cNvGrpSpPr/>
            <p:nvPr/>
          </p:nvGrpSpPr>
          <p:grpSpPr>
            <a:xfrm>
              <a:off x="3604569" y="1412776"/>
              <a:ext cx="895423" cy="936104"/>
              <a:chOff x="3604569" y="5229200"/>
              <a:chExt cx="895423" cy="936104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5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6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2" name="Isosceles Triangle 12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13" name="Straight Connector 11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6" name="Picture 115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755026"/>
            <a:ext cx="754094" cy="754094"/>
          </a:xfrm>
          <a:prstGeom prst="rect">
            <a:avLst/>
          </a:prstGeom>
        </p:spPr>
      </p:pic>
      <p:pic>
        <p:nvPicPr>
          <p:cNvPr id="117" name="Picture 116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2282" y="1880981"/>
            <a:ext cx="754094" cy="754094"/>
          </a:xfrm>
          <a:prstGeom prst="rect">
            <a:avLst/>
          </a:prstGeom>
        </p:spPr>
      </p:pic>
      <p:pic>
        <p:nvPicPr>
          <p:cNvPr id="118" name="Picture 117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322978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Optimizer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47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grpSp>
        <p:nvGrpSpPr>
          <p:cNvPr id="2" name="Group 127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327454" y="5220081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31675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12672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1331227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126514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31570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126497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1324301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132895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>
              <a:cxnSpLocks noChangeAspect="1"/>
            </p:cNvCxnSpPr>
            <p:nvPr/>
          </p:nvCxnSpPr>
          <p:spPr>
            <a:xfrm>
              <a:off x="5716094" y="5733115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4572000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571998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4567351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5"/>
            <p:cNvGrpSpPr/>
            <p:nvPr/>
          </p:nvGrpSpPr>
          <p:grpSpPr>
            <a:xfrm>
              <a:off x="3604569" y="5229200"/>
              <a:ext cx="895423" cy="936104"/>
              <a:chOff x="3604569" y="5229200"/>
              <a:chExt cx="895423" cy="93610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9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0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2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9" name="Isosceles Triangle 58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76"/>
            <p:cNvGrpSpPr/>
            <p:nvPr/>
          </p:nvGrpSpPr>
          <p:grpSpPr>
            <a:xfrm>
              <a:off x="3604569" y="3429000"/>
              <a:ext cx="895423" cy="936104"/>
              <a:chOff x="3604569" y="5229200"/>
              <a:chExt cx="895423" cy="93610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14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92" name="Isosceles Triangle 9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94"/>
            <p:cNvGrpSpPr/>
            <p:nvPr/>
          </p:nvGrpSpPr>
          <p:grpSpPr>
            <a:xfrm>
              <a:off x="3604569" y="2420888"/>
              <a:ext cx="895423" cy="936104"/>
              <a:chOff x="3604569" y="5229200"/>
              <a:chExt cx="895423" cy="936104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0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1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3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07" name="Isosceles Triangle 106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09"/>
            <p:cNvGrpSpPr/>
            <p:nvPr/>
          </p:nvGrpSpPr>
          <p:grpSpPr>
            <a:xfrm>
              <a:off x="3604569" y="1412776"/>
              <a:ext cx="895423" cy="936104"/>
              <a:chOff x="3604569" y="5229200"/>
              <a:chExt cx="895423" cy="936104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5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6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2" name="Isosceles Triangle 12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13" name="Straight Connector 11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Optimizer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48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grpSp>
        <p:nvGrpSpPr>
          <p:cNvPr id="2" name="Group 127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327454" y="5220081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31675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12672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1331227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126514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31570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126497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1324301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132895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>
              <a:cxnSpLocks noChangeAspect="1"/>
            </p:cNvCxnSpPr>
            <p:nvPr/>
          </p:nvCxnSpPr>
          <p:spPr>
            <a:xfrm>
              <a:off x="5716094" y="5733115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4572000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571998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4567351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5"/>
            <p:cNvGrpSpPr/>
            <p:nvPr/>
          </p:nvGrpSpPr>
          <p:grpSpPr>
            <a:xfrm>
              <a:off x="3604569" y="5229200"/>
              <a:ext cx="895423" cy="936104"/>
              <a:chOff x="3604569" y="5229200"/>
              <a:chExt cx="895423" cy="93610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9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0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2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9" name="Isosceles Triangle 58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76"/>
            <p:cNvGrpSpPr/>
            <p:nvPr/>
          </p:nvGrpSpPr>
          <p:grpSpPr>
            <a:xfrm>
              <a:off x="3604569" y="3429000"/>
              <a:ext cx="895423" cy="936104"/>
              <a:chOff x="3604569" y="5229200"/>
              <a:chExt cx="895423" cy="93610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14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92" name="Isosceles Triangle 9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94"/>
            <p:cNvGrpSpPr/>
            <p:nvPr/>
          </p:nvGrpSpPr>
          <p:grpSpPr>
            <a:xfrm>
              <a:off x="3604569" y="2420888"/>
              <a:ext cx="895423" cy="936104"/>
              <a:chOff x="3604569" y="5229200"/>
              <a:chExt cx="895423" cy="936104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0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1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3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07" name="Isosceles Triangle 106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09"/>
            <p:cNvGrpSpPr/>
            <p:nvPr/>
          </p:nvGrpSpPr>
          <p:grpSpPr>
            <a:xfrm>
              <a:off x="3604569" y="1412776"/>
              <a:ext cx="895423" cy="936104"/>
              <a:chOff x="3604569" y="5229200"/>
              <a:chExt cx="895423" cy="936104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5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6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2" name="Isosceles Triangle 12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13" name="Straight Connector 11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" name="Picture 102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912" y="5220081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Optimizer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49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grpSp>
        <p:nvGrpSpPr>
          <p:cNvPr id="2" name="Group 127"/>
          <p:cNvGrpSpPr/>
          <p:nvPr/>
        </p:nvGrpSpPr>
        <p:grpSpPr>
          <a:xfrm>
            <a:off x="2700151" y="960955"/>
            <a:ext cx="5203459" cy="5273342"/>
            <a:chOff x="2700151" y="960955"/>
            <a:chExt cx="5203459" cy="527334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7445177" y="1643232"/>
              <a:ext cx="2" cy="4164807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03296" y="4379781"/>
              <a:ext cx="0" cy="938212"/>
            </a:xfrm>
            <a:prstGeom prst="line">
              <a:avLst/>
            </a:prstGeom>
            <a:ln>
              <a:solidFill>
                <a:srgbClr val="6666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037667" y="96095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~ 230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AC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74" name="Picture 73" descr="001227014762117_wandcontactdoos_9_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9953" y="1301426"/>
              <a:ext cx="342899" cy="34289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327454" y="5220081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Inverter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31675" y="1227654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≤</a:t>
              </a:r>
              <a:r>
                <a:rPr lang="en-US" sz="1200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 </a:t>
              </a:r>
              <a:r>
                <a:rPr lang="en-US" b="1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1000 V</a:t>
              </a:r>
              <a:r>
                <a:rPr lang="en-US" b="1" baseline="-25000" dirty="0" smtClean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rPr>
                <a:t>DC</a:t>
              </a:r>
              <a:endParaRPr lang="nl-NL" b="1" baseline="-25000" dirty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endParaRPr>
            </a:p>
          </p:txBody>
        </p:sp>
        <p:pic>
          <p:nvPicPr>
            <p:cNvPr id="43" name="Picture 42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151" y="3579173"/>
              <a:ext cx="762817" cy="858169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cxnSpLocks noChangeAspect="1"/>
            </p:cNvCxnSpPr>
            <p:nvPr/>
          </p:nvCxnSpPr>
          <p:spPr>
            <a:xfrm>
              <a:off x="3304749" y="3933884"/>
              <a:ext cx="12672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cxnSpLocks noChangeAspect="1"/>
            </p:cNvCxnSpPr>
            <p:nvPr/>
          </p:nvCxnSpPr>
          <p:spPr>
            <a:xfrm>
              <a:off x="3240775" y="4069935"/>
              <a:ext cx="1331227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256" y="5376128"/>
              <a:ext cx="762817" cy="858169"/>
            </a:xfrm>
            <a:prstGeom prst="rect">
              <a:avLst/>
            </a:prstGeom>
          </p:spPr>
        </p:pic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>
              <a:off x="3306854" y="5730839"/>
              <a:ext cx="126514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>
              <a:off x="3242880" y="5866890"/>
              <a:ext cx="3157053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2564690"/>
              <a:ext cx="762817" cy="858169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>
              <a:off x="3307024" y="2919401"/>
              <a:ext cx="1264976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>
              <a:off x="3243050" y="3055452"/>
              <a:ext cx="1324301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6" name="Picture 155" descr="Polycrystalline_solar_module_pv_panel_photovoltaic_modu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26" y="1554756"/>
              <a:ext cx="762817" cy="858169"/>
            </a:xfrm>
            <a:prstGeom prst="rect">
              <a:avLst/>
            </a:prstGeom>
          </p:spPr>
        </p:pic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>
              <a:off x="3307024" y="1909467"/>
              <a:ext cx="240907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>
              <a:off x="3243050" y="2045518"/>
              <a:ext cx="1328952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0"/>
            <p:cNvGrpSpPr/>
            <p:nvPr/>
          </p:nvGrpSpPr>
          <p:grpSpPr>
            <a:xfrm>
              <a:off x="6242684" y="5429892"/>
              <a:ext cx="1202170" cy="721917"/>
              <a:chOff x="6249508" y="1601695"/>
              <a:chExt cx="1202170" cy="721917"/>
            </a:xfrm>
          </p:grpSpPr>
          <p:grpSp>
            <p:nvGrpSpPr>
              <p:cNvPr id="4" name="Group 167"/>
              <p:cNvGrpSpPr/>
              <p:nvPr/>
            </p:nvGrpSpPr>
            <p:grpSpPr>
              <a:xfrm>
                <a:off x="6249508" y="1601695"/>
                <a:ext cx="967656" cy="721917"/>
                <a:chOff x="3833812" y="1601695"/>
                <a:chExt cx="967656" cy="721917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528636" y="1601695"/>
                  <a:ext cx="2728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rPr>
                    <a:t>~</a:t>
                  </a:r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19"/>
                <p:cNvGrpSpPr/>
                <p:nvPr/>
              </p:nvGrpSpPr>
              <p:grpSpPr>
                <a:xfrm>
                  <a:off x="3942940" y="1652410"/>
                  <a:ext cx="678943" cy="671202"/>
                  <a:chOff x="3942848" y="2376519"/>
                  <a:chExt cx="678943" cy="671202"/>
                </a:xfrm>
              </p:grpSpPr>
              <p:grpSp>
                <p:nvGrpSpPr>
                  <p:cNvPr id="7" name="Group 14"/>
                  <p:cNvGrpSpPr/>
                  <p:nvPr/>
                </p:nvGrpSpPr>
                <p:grpSpPr>
                  <a:xfrm>
                    <a:off x="3994996" y="2426494"/>
                    <a:ext cx="572233" cy="562891"/>
                    <a:chOff x="3894992" y="2426494"/>
                    <a:chExt cx="572233" cy="562891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66" name="Isosceles Triangle 165"/>
                    <p:cNvSpPr/>
                    <p:nvPr/>
                  </p:nvSpPr>
                  <p:spPr>
                    <a:xfrm>
                      <a:off x="3898106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227131" y="2678389"/>
                    <a:ext cx="394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AC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70" name="Straight Connector 169"/>
              <p:cNvCxnSpPr/>
              <p:nvPr/>
            </p:nvCxnSpPr>
            <p:spPr>
              <a:xfrm>
                <a:off x="6980830" y="1978925"/>
                <a:ext cx="470848" cy="0"/>
              </a:xfrm>
              <a:prstGeom prst="line">
                <a:avLst/>
              </a:prstGeom>
              <a:ln w="25400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>
              <a:cxnSpLocks noChangeAspect="1"/>
            </p:cNvCxnSpPr>
            <p:nvPr/>
          </p:nvCxnSpPr>
          <p:spPr>
            <a:xfrm>
              <a:off x="5716094" y="5733115"/>
              <a:ext cx="683839" cy="0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4572000" y="2045518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571998" y="3055452"/>
              <a:ext cx="2" cy="873883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4567351" y="4069935"/>
              <a:ext cx="4649" cy="1660904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5716094" y="1909467"/>
              <a:ext cx="2" cy="3821372"/>
            </a:xfrm>
            <a:prstGeom prst="line">
              <a:avLst/>
            </a:prstGeom>
            <a:ln w="25400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5"/>
            <p:cNvGrpSpPr/>
            <p:nvPr/>
          </p:nvGrpSpPr>
          <p:grpSpPr>
            <a:xfrm>
              <a:off x="3604569" y="5229200"/>
              <a:ext cx="895423" cy="936104"/>
              <a:chOff x="3604569" y="5229200"/>
              <a:chExt cx="895423" cy="93610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9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0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2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9" name="Isosceles Triangle 58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76"/>
            <p:cNvGrpSpPr/>
            <p:nvPr/>
          </p:nvGrpSpPr>
          <p:grpSpPr>
            <a:xfrm>
              <a:off x="3604569" y="3429000"/>
              <a:ext cx="895423" cy="936104"/>
              <a:chOff x="3604569" y="5229200"/>
              <a:chExt cx="895423" cy="93610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14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15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1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92" name="Isosceles Triangle 9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94"/>
            <p:cNvGrpSpPr/>
            <p:nvPr/>
          </p:nvGrpSpPr>
          <p:grpSpPr>
            <a:xfrm>
              <a:off x="3604569" y="2420888"/>
              <a:ext cx="895423" cy="936104"/>
              <a:chOff x="3604569" y="5229200"/>
              <a:chExt cx="895423" cy="936104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0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1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3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07" name="Isosceles Triangle 106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09"/>
            <p:cNvGrpSpPr/>
            <p:nvPr/>
          </p:nvGrpSpPr>
          <p:grpSpPr>
            <a:xfrm>
              <a:off x="3604569" y="1412776"/>
              <a:ext cx="895423" cy="936104"/>
              <a:chOff x="3604569" y="5229200"/>
              <a:chExt cx="895423" cy="936104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5896" y="522920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rPr>
                  <a:t>Optimizer</a:t>
                </a:r>
                <a:endParaRPr lang="nl-NL" b="1" baseline="-25000" dirty="0">
                  <a:solidFill>
                    <a:srgbClr val="666666"/>
                  </a:solidFill>
                  <a:latin typeface="Cordia New" pitchFamily="34" charset="-34"/>
                  <a:ea typeface="Microsoft Yi Baiti" pitchFamily="66" charset="0"/>
                  <a:cs typeface="Cordia New" pitchFamily="34" charset="-34"/>
                </a:endParaRPr>
              </a:p>
            </p:txBody>
          </p:sp>
          <p:grpSp>
            <p:nvGrpSpPr>
              <p:cNvPr id="25" name="Group 167"/>
              <p:cNvGrpSpPr/>
              <p:nvPr/>
            </p:nvGrpSpPr>
            <p:grpSpPr>
              <a:xfrm>
                <a:off x="3604569" y="5443387"/>
                <a:ext cx="879555" cy="721917"/>
                <a:chOff x="3833812" y="1601695"/>
                <a:chExt cx="879555" cy="721917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4528636" y="1601695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NL" b="1" baseline="-25000" dirty="0">
                    <a:solidFill>
                      <a:srgbClr val="666666"/>
                    </a:solidFill>
                    <a:latin typeface="Cordia New" pitchFamily="34" charset="-34"/>
                    <a:ea typeface="Microsoft Yi Baiti" pitchFamily="66" charset="0"/>
                    <a:cs typeface="Cordia New" pitchFamily="34" charset="-34"/>
                  </a:endParaRPr>
                </a:p>
              </p:txBody>
            </p:sp>
            <p:grpSp>
              <p:nvGrpSpPr>
                <p:cNvPr id="26" name="Group 83"/>
                <p:cNvGrpSpPr/>
                <p:nvPr/>
              </p:nvGrpSpPr>
              <p:grpSpPr>
                <a:xfrm>
                  <a:off x="3833812" y="1747480"/>
                  <a:ext cx="90000" cy="21431"/>
                  <a:chOff x="3781424" y="1862138"/>
                  <a:chExt cx="90000" cy="21431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3781424" y="1862138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3781424" y="1883569"/>
                    <a:ext cx="90000" cy="0"/>
                  </a:xfrm>
                  <a:prstGeom prst="line">
                    <a:avLst/>
                  </a:prstGeom>
                  <a:ln>
                    <a:solidFill>
                      <a:srgbClr val="666666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19"/>
                <p:cNvGrpSpPr/>
                <p:nvPr/>
              </p:nvGrpSpPr>
              <p:grpSpPr>
                <a:xfrm>
                  <a:off x="3942940" y="1652410"/>
                  <a:ext cx="642279" cy="671202"/>
                  <a:chOff x="3942848" y="2376519"/>
                  <a:chExt cx="642279" cy="671202"/>
                </a:xfrm>
              </p:grpSpPr>
              <p:grpSp>
                <p:nvGrpSpPr>
                  <p:cNvPr id="28" name="Group 14"/>
                  <p:cNvGrpSpPr/>
                  <p:nvPr/>
                </p:nvGrpSpPr>
                <p:grpSpPr>
                  <a:xfrm>
                    <a:off x="3994996" y="2426494"/>
                    <a:ext cx="590131" cy="562891"/>
                    <a:chOff x="3894992" y="2426494"/>
                    <a:chExt cx="590131" cy="562891"/>
                  </a:xfrm>
                </p:grpSpPr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3894992" y="2426677"/>
                      <a:ext cx="571500" cy="562708"/>
                    </a:xfrm>
                    <a:prstGeom prst="rect">
                      <a:avLst/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2" name="Isosceles Triangle 121"/>
                    <p:cNvSpPr/>
                    <p:nvPr/>
                  </p:nvSpPr>
                  <p:spPr>
                    <a:xfrm>
                      <a:off x="3916004" y="2426494"/>
                      <a:ext cx="569119" cy="559594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BCE43C"/>
                    </a:solidFill>
                    <a:ln>
                      <a:solidFill>
                        <a:srgbClr val="6666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942848" y="237651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182453" y="2678389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666666"/>
                        </a:solidFill>
                        <a:latin typeface="Cordia New" pitchFamily="34" charset="-34"/>
                        <a:ea typeface="Microsoft Yi Baiti" pitchFamily="66" charset="0"/>
                        <a:cs typeface="Cordia New" pitchFamily="34" charset="-34"/>
                      </a:rPr>
                      <a:t>DC</a:t>
                    </a:r>
                    <a:endParaRPr lang="nl-NL" dirty="0">
                      <a:solidFill>
                        <a:srgbClr val="666666"/>
                      </a:solidFill>
                      <a:latin typeface="Cordia New" pitchFamily="34" charset="-34"/>
                      <a:ea typeface="Microsoft Yi Baiti" pitchFamily="66" charset="0"/>
                      <a:cs typeface="Cordia New" pitchFamily="34" charset="-34"/>
                    </a:endParaRPr>
                  </a:p>
                </p:txBody>
              </p:sp>
            </p:grpSp>
          </p:grpSp>
          <p:cxnSp>
            <p:nvCxnSpPr>
              <p:cNvPr id="113" name="Straight Connector 112"/>
              <p:cNvCxnSpPr/>
              <p:nvPr/>
            </p:nvCxnSpPr>
            <p:spPr>
              <a:xfrm>
                <a:off x="4409992" y="5610671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409992" y="5589240"/>
                <a:ext cx="90000" cy="0"/>
              </a:xfrm>
              <a:prstGeom prst="line">
                <a:avLst/>
              </a:prstGeom>
              <a:ln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" name="Picture 102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912" y="5220081"/>
            <a:ext cx="754094" cy="754094"/>
          </a:xfrm>
          <a:prstGeom prst="rect">
            <a:avLst/>
          </a:prstGeom>
        </p:spPr>
      </p:pic>
      <p:pic>
        <p:nvPicPr>
          <p:cNvPr id="110" name="Picture 109" descr="kru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9516" y="2798194"/>
            <a:ext cx="754094" cy="75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186" y="694258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Medical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pic>
        <p:nvPicPr>
          <p:cNvPr id="7" name="Picture 6" descr="poster-medical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5398" y="618066"/>
            <a:ext cx="5105401" cy="6239934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V Optimizer System B+60 C-72.png"/>
          <p:cNvPicPr>
            <a:picLocks noChangeAspect="1"/>
          </p:cNvPicPr>
          <p:nvPr/>
        </p:nvPicPr>
        <p:blipFill>
          <a:blip r:embed="rId2" cstate="print">
            <a:lum bright="60000" contrast="-72000"/>
          </a:blip>
          <a:stretch>
            <a:fillRect/>
          </a:stretch>
        </p:blipFill>
        <p:spPr>
          <a:xfrm>
            <a:off x="2699792" y="922039"/>
            <a:ext cx="5217745" cy="53152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3186" y="694258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Optimizer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50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340768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Voordelen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:</a:t>
            </a:r>
          </a:p>
          <a:p>
            <a:pPr>
              <a:buClr>
                <a:srgbClr val="55D537"/>
              </a:buClr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Levert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onder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niet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ideale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omstandigheden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in de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gebouwde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omgeving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een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nl-NL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5% tot 30%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betere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systeem-opbrengst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V Optimizer System B+60 C-72.png"/>
          <p:cNvPicPr>
            <a:picLocks noChangeAspect="1"/>
          </p:cNvPicPr>
          <p:nvPr/>
        </p:nvPicPr>
        <p:blipFill>
          <a:blip r:embed="rId2" cstate="print">
            <a:lum bright="60000" contrast="-72000"/>
          </a:blip>
          <a:stretch>
            <a:fillRect/>
          </a:stretch>
        </p:blipFill>
        <p:spPr>
          <a:xfrm>
            <a:off x="2699792" y="922039"/>
            <a:ext cx="5217745" cy="53152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3186" y="694258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Optimizer PV Solar System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51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340768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Voordelen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:</a:t>
            </a:r>
          </a:p>
          <a:p>
            <a:pPr>
              <a:buClr>
                <a:srgbClr val="55D537"/>
              </a:buClr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Levert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onder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niet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ideale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omstandigheden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in de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gebouwde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omgeving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een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nl-NL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5% tot 30%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betere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systeem-opbrengst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Nadelen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:</a:t>
            </a:r>
          </a:p>
          <a:p>
            <a:pPr>
              <a:buBlip>
                <a:blip r:embed="rId3"/>
              </a:buBlip>
            </a:pP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Optimizer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systeem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heeft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1% tot 2%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lagere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efficiëntie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Blip>
                <a:blip r:embed="rId3"/>
              </a:buBlip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Seriëel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systeem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Blip>
                <a:blip r:embed="rId3"/>
              </a:buBlip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Hoge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DC-spanning &lt; 1000 V</a:t>
            </a:r>
          </a:p>
          <a:p>
            <a:pPr>
              <a:buBlip>
                <a:blip r:embed="rId3"/>
              </a:buBlip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Geen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schaalbaar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systeem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Blip>
                <a:blip r:embed="rId3"/>
              </a:buBlip>
            </a:pPr>
            <a:r>
              <a:rPr lang="nl-NL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‘Single point of failure’</a:t>
            </a:r>
            <a:endParaRPr lang="nl-NL" sz="2800" b="1" dirty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454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PV Solar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Systeem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voor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de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gebouwde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omgeving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203" name="Date Placeholder 2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4" name="Slide Number Placeholder 2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52</a:t>
            </a:fld>
            <a:endParaRPr lang="nl-NL"/>
          </a:p>
        </p:txBody>
      </p:sp>
      <p:sp>
        <p:nvSpPr>
          <p:cNvPr id="205" name="Footer Placehold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828" y="2060848"/>
            <a:ext cx="7197556" cy="280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981300401-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620689"/>
            <a:ext cx="3109311" cy="17281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3186" y="694258"/>
            <a:ext cx="361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HELIOX SMI-300 Solar Micro Inverter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53</a:t>
            </a:fld>
            <a:endParaRPr lang="nl-NL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sp>
        <p:nvSpPr>
          <p:cNvPr id="72" name="TextBox 71"/>
          <p:cNvSpPr txBox="1"/>
          <p:nvPr/>
        </p:nvSpPr>
        <p:spPr>
          <a:xfrm>
            <a:off x="755576" y="2609617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Kan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zeer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goed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omgaan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met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partiële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schaduw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op PV-module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PV-modules tot 300W</a:t>
            </a:r>
            <a:r>
              <a:rPr lang="en-US" sz="2800" b="1" baseline="-25000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p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Zeer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hoge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Euro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efficiëntie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Micro inverter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functioneert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autonoom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Inherent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veilig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: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Galvanische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scheiding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Hoge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betrouwbaarheid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Ontworpen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voor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extreem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lange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levensduur</a:t>
            </a:r>
            <a:endParaRPr lang="en-US" sz="28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186" y="694258"/>
            <a:ext cx="361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HELIOX SMI-300 Solar Micro Inverter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54</a:t>
            </a:fld>
            <a:endParaRPr lang="nl-NL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sp>
        <p:nvSpPr>
          <p:cNvPr id="72" name="TextBox 71"/>
          <p:cNvSpPr txBox="1"/>
          <p:nvPr/>
        </p:nvSpPr>
        <p:spPr>
          <a:xfrm>
            <a:off x="755576" y="134076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AC-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bekabeling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“Trunk cable”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voor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 dirty="0" err="1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aansluiting</a:t>
            </a:r>
            <a:r>
              <a:rPr lang="en-US" sz="2800" b="1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 230V</a:t>
            </a:r>
            <a:r>
              <a:rPr lang="en-US" sz="2800" b="1" baseline="-25000" dirty="0" smtClean="0">
                <a:solidFill>
                  <a:srgbClr val="666666"/>
                </a:solidFill>
                <a:latin typeface="Cordia New" pitchFamily="34" charset="-34"/>
                <a:cs typeface="Cordia New" pitchFamily="34" charset="-34"/>
              </a:rPr>
              <a:t>AC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endParaRPr lang="nl-NL" sz="2000" b="1" dirty="0">
              <a:solidFill>
                <a:srgbClr val="666666"/>
              </a:solidFill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55576" y="2996952"/>
            <a:ext cx="6021021" cy="2160240"/>
            <a:chOff x="755576" y="2708920"/>
            <a:chExt cx="6021021" cy="2160240"/>
          </a:xfrm>
        </p:grpSpPr>
        <p:grpSp>
          <p:nvGrpSpPr>
            <p:cNvPr id="20" name="Group 19"/>
            <p:cNvGrpSpPr/>
            <p:nvPr/>
          </p:nvGrpSpPr>
          <p:grpSpPr>
            <a:xfrm>
              <a:off x="755576" y="2996952"/>
              <a:ext cx="6021021" cy="1872208"/>
              <a:chOff x="1259632" y="3717032"/>
              <a:chExt cx="6021021" cy="1872208"/>
            </a:xfrm>
          </p:grpSpPr>
          <p:pic>
            <p:nvPicPr>
              <p:cNvPr id="13" name="Picture 12" descr="Amphenol LTW - Trunk Cable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59632" y="3717032"/>
                <a:ext cx="6021021" cy="1872208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1259632" y="3933056"/>
                <a:ext cx="1584176" cy="1008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56997" y="3933056"/>
                <a:ext cx="1584176" cy="1008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860031" y="3933056"/>
                <a:ext cx="1587012" cy="1008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982816" y="4157464"/>
                <a:ext cx="533400" cy="2796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22" name="Picture 21" descr="HE981300401-01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9712" y="2708922"/>
              <a:ext cx="864096" cy="720078"/>
            </a:xfrm>
            <a:prstGeom prst="rect">
              <a:avLst/>
            </a:prstGeom>
          </p:spPr>
        </p:pic>
        <p:pic>
          <p:nvPicPr>
            <p:cNvPr id="25" name="Picture 24" descr="HE981300401-01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12" y="2708920"/>
              <a:ext cx="864096" cy="720078"/>
            </a:xfrm>
            <a:prstGeom prst="rect">
              <a:avLst/>
            </a:prstGeom>
          </p:spPr>
        </p:pic>
        <p:pic>
          <p:nvPicPr>
            <p:cNvPr id="26" name="Picture 25" descr="HE981300401-01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120" y="2708920"/>
              <a:ext cx="864096" cy="72007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onnepanelen_Braas_Premium 2_co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0674" y="692696"/>
            <a:ext cx="4991805" cy="396044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ctr">
              <a:buNone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ctr">
              <a:buNone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55</a:t>
            </a:fld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onnepanelen_Braas_Premium 2_co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0674" y="692696"/>
            <a:ext cx="4991805" cy="396044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ctr">
              <a:buNone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ctr">
              <a:buNone/>
            </a:pPr>
            <a:endParaRPr lang="en-US" b="1" dirty="0" smtClean="0">
              <a:solidFill>
                <a:schemeClr val="bg1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Dank u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voor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uw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aandacht</a:t>
            </a:r>
            <a:endParaRPr lang="nl-NL" b="1" dirty="0">
              <a:solidFill>
                <a:schemeClr val="bg1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56</a:t>
            </a:fld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86" y="694258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e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Mobility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pic>
        <p:nvPicPr>
          <p:cNvPr id="9" name="Picture 8" descr="foto-Emobi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6185" y="690022"/>
            <a:ext cx="4964045" cy="345115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86" y="694258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PV Solar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pic>
        <p:nvPicPr>
          <p:cNvPr id="8" name="Picture 7" descr="image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2559" y="689156"/>
            <a:ext cx="4974066" cy="372458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86" y="694258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Gebouwde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omgeving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9" name="Picture 8" descr="Zonnepanelen-schaduw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692696"/>
            <a:ext cx="4968552" cy="317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86" y="694258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Gebouwde</a:t>
            </a:r>
            <a:r>
              <a:rPr lang="en-US" sz="2400" b="1" dirty="0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 </a:t>
            </a:r>
            <a:r>
              <a:rPr lang="en-US" sz="2400" b="1" dirty="0" err="1" smtClean="0">
                <a:solidFill>
                  <a:srgbClr val="666666"/>
                </a:solidFill>
                <a:latin typeface="Cordia New" pitchFamily="34" charset="-34"/>
                <a:ea typeface="Microsoft Yi Baiti" pitchFamily="66" charset="0"/>
                <a:cs typeface="Cordia New" pitchFamily="34" charset="-34"/>
              </a:rPr>
              <a:t>omgeving</a:t>
            </a:r>
            <a:endParaRPr lang="nl-NL" sz="2400" b="1" dirty="0">
              <a:solidFill>
                <a:srgbClr val="666666"/>
              </a:solidFill>
              <a:latin typeface="Cordia New" pitchFamily="34" charset="-34"/>
              <a:ea typeface="Microsoft Yi Baiti" pitchFamily="66" charset="0"/>
              <a:cs typeface="Cordia New" pitchFamily="34" charset="-34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28E-29DC-4448-9886-50F799DA6130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Heliox B.V. - CONFIDENTIAL - All rights reserved</a:t>
            </a:r>
            <a:endParaRPr lang="nl-NL" dirty="0"/>
          </a:p>
        </p:txBody>
      </p:sp>
      <p:pic>
        <p:nvPicPr>
          <p:cNvPr id="10" name="Picture 9" descr="Zonnepanelen-schaduw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7102" y="692696"/>
            <a:ext cx="5775378" cy="2754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6666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627C0F71D594F9537D0253E208AFE" ma:contentTypeVersion="0" ma:contentTypeDescription="Een nieuw document maken." ma:contentTypeScope="" ma:versionID="6430bd78fe846f960346046cd16ac6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0e0a565edc8de6eb8fabc5bc4e821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340125-51B4-4D73-865E-3E8FCCF03534}"/>
</file>

<file path=customXml/itemProps2.xml><?xml version="1.0" encoding="utf-8"?>
<ds:datastoreItem xmlns:ds="http://schemas.openxmlformats.org/officeDocument/2006/customXml" ds:itemID="{CA0CC893-40D1-4262-8266-36302A827379}"/>
</file>

<file path=customXml/itemProps3.xml><?xml version="1.0" encoding="utf-8"?>
<ds:datastoreItem xmlns:ds="http://schemas.openxmlformats.org/officeDocument/2006/customXml" ds:itemID="{40583356-C383-41DD-95B8-120449C8A0F7}"/>
</file>

<file path=docProps/app.xml><?xml version="1.0" encoding="utf-8"?>
<Properties xmlns="http://schemas.openxmlformats.org/officeDocument/2006/extended-properties" xmlns:vt="http://schemas.openxmlformats.org/officeDocument/2006/docPropsVTypes">
  <TotalTime>5251</TotalTime>
  <Words>1529</Words>
  <Application>Microsoft Office PowerPoint</Application>
  <PresentationFormat>On-screen Show (4:3)</PresentationFormat>
  <Paragraphs>550</Paragraphs>
  <Slides>56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Office-thema</vt:lpstr>
      <vt:lpstr>SUNDAY 2014  Micro-omvormers  door Rudi Jonkman  </vt:lpstr>
      <vt:lpstr>  Micro-omvormers  dé oplossing voor de gebouwde omgeving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>Heliox B.V.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Rudi Jonkman</dc:creator>
  <cp:lastModifiedBy>rudi.jonkman</cp:lastModifiedBy>
  <cp:revision>517</cp:revision>
  <dcterms:created xsi:type="dcterms:W3CDTF">2009-05-11T11:38:19Z</dcterms:created>
  <dcterms:modified xsi:type="dcterms:W3CDTF">2014-11-14T13:02:54Z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0x010100716627C0F71D594F9537D0253E208AFE</vt:lpwstr>
  </property>
</Properties>
</file>