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0" r:id="rId4"/>
    <p:sldId id="265" r:id="rId5"/>
    <p:sldId id="259" r:id="rId6"/>
    <p:sldId id="264" r:id="rId7"/>
    <p:sldId id="262" r:id="rId8"/>
    <p:sldId id="266" r:id="rId9"/>
    <p:sldId id="258" r:id="rId10"/>
    <p:sldId id="267" r:id="rId11"/>
    <p:sldId id="269" r:id="rId12"/>
    <p:sldId id="270" r:id="rId13"/>
    <p:sldId id="273" r:id="rId14"/>
    <p:sldId id="275" r:id="rId15"/>
    <p:sldId id="274" r:id="rId16"/>
    <p:sldId id="276" r:id="rId17"/>
    <p:sldId id="277" r:id="rId18"/>
    <p:sldId id="268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93" r:id="rId27"/>
    <p:sldId id="287" r:id="rId28"/>
    <p:sldId id="286" r:id="rId29"/>
    <p:sldId id="288" r:id="rId30"/>
    <p:sldId id="294" r:id="rId31"/>
    <p:sldId id="289" r:id="rId32"/>
    <p:sldId id="291" r:id="rId33"/>
    <p:sldId id="292" r:id="rId34"/>
    <p:sldId id="290" r:id="rId35"/>
    <p:sldId id="295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0FAE8-5A98-4D8B-A955-F53A807DDF3F}" type="datetimeFigureOut">
              <a:rPr lang="nl-NL" smtClean="0"/>
              <a:t>18-11-2014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1B966-D0E7-4DF2-AEAB-8101610B7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706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A4F58-048E-48FE-9443-0C90CABB47DB}" type="datetimeFigureOut">
              <a:rPr lang="nl-NL" smtClean="0"/>
              <a:t>18-11-2014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E866-A46E-475E-AD42-6A05DBD72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85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E866-A46E-475E-AD42-6A05DBD7257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0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13E3-8DD0-4F67-ADE9-581C7DC42751}" type="datetime1">
              <a:rPr lang="nl-NL" smtClean="0"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435F-DC24-444E-95E0-48EB20064DE9}" type="datetime1">
              <a:rPr lang="nl-NL" smtClean="0"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98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A11A-3B86-40F9-B0DD-665494884656}" type="datetime1">
              <a:rPr lang="nl-NL" smtClean="0"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9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CE2-F479-4CA1-A254-765FB420FF71}" type="datetime1">
              <a:rPr lang="nl-NL" smtClean="0"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3F20-A0BC-4221-900A-CFD34783D21C}" type="datetime1">
              <a:rPr lang="nl-NL" smtClean="0"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4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2D28-960D-4783-932A-D48B5219A258}" type="datetime1">
              <a:rPr lang="nl-NL" smtClean="0"/>
              <a:t>18-11-2014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46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9054-AFEA-4E4B-8983-3B52F3B33622}" type="datetime1">
              <a:rPr lang="nl-NL" smtClean="0"/>
              <a:t>18-11-2014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92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CCE5-024A-4B04-BA27-437DED967BFA}" type="datetime1">
              <a:rPr lang="nl-NL" smtClean="0"/>
              <a:t>18-11-2014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80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E9E8-5817-492E-9A20-1C03A73F43D7}" type="datetime1">
              <a:rPr lang="nl-NL" smtClean="0"/>
              <a:t>18-11-2014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23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16-7787-4751-926E-0FD1964BA4F5}" type="datetime1">
              <a:rPr lang="nl-NL" smtClean="0"/>
              <a:t>18-11-2014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09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C35-FD6D-4D93-88E8-AC4B2CEEB73E}" type="datetime1">
              <a:rPr lang="nl-NL" smtClean="0"/>
              <a:t>18-11-2014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60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A862-3BA8-4D6F-98CD-3889BEA37518}" type="datetime1">
              <a:rPr lang="nl-NL" smtClean="0"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A31B-430C-4EBA-B8A0-972E1BEF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215154"/>
            <a:ext cx="7772400" cy="1470025"/>
          </a:xfrm>
        </p:spPr>
        <p:txBody>
          <a:bodyPr/>
          <a:lstStyle/>
          <a:p>
            <a:r>
              <a:rPr lang="nl-NL" dirty="0" smtClean="0"/>
              <a:t>Innovaties zonnewarmte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Robbert van Diemen</a:t>
            </a:r>
          </a:p>
          <a:p>
            <a:r>
              <a:rPr lang="nl-NL" dirty="0" smtClean="0"/>
              <a:t>HRsolar B.V.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469" cy="120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hrsolar.nl/wp-content/uploads/Zwart-indak-rijtjeswoningen-e1412158261708-1555x2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1177"/>
            <a:ext cx="9144000" cy="12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197846" cy="94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73963"/>
            <a:ext cx="2988192" cy="12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Marktontwikkelingen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431540" y="2420888"/>
            <a:ext cx="5076564" cy="38164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15616" y="2636912"/>
            <a:ext cx="37444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b="1" dirty="0" smtClean="0"/>
              <a:t>Energierevolutie / investeringsmarkt</a:t>
            </a:r>
          </a:p>
          <a:p>
            <a:endParaRPr lang="nl-NL" dirty="0"/>
          </a:p>
          <a:p>
            <a:r>
              <a:rPr lang="nl-NL" sz="2000" i="1" dirty="0" smtClean="0"/>
              <a:t>“Van investering voor het milieu”</a:t>
            </a:r>
          </a:p>
          <a:p>
            <a:endParaRPr lang="nl-NL" dirty="0" smtClean="0"/>
          </a:p>
          <a:p>
            <a:r>
              <a:rPr lang="nl-NL" b="1" dirty="0" smtClean="0"/>
              <a:t>Naar …</a:t>
            </a:r>
          </a:p>
          <a:p>
            <a:endParaRPr lang="nl-NL" b="1" i="1" dirty="0" smtClean="0"/>
          </a:p>
          <a:p>
            <a:r>
              <a:rPr lang="nl-NL" sz="2000" i="1" dirty="0" smtClean="0"/>
              <a:t>“Investering voor het rendement …</a:t>
            </a:r>
          </a:p>
          <a:p>
            <a:r>
              <a:rPr lang="nl-NL" i="1" dirty="0" smtClean="0"/>
              <a:t>  Oh ja, en leuk dat het bijdraagt aan  </a:t>
            </a:r>
          </a:p>
          <a:p>
            <a:r>
              <a:rPr lang="nl-NL" i="1" dirty="0"/>
              <a:t> </a:t>
            </a:r>
            <a:r>
              <a:rPr lang="nl-NL" i="1" dirty="0" smtClean="0"/>
              <a:t> een beter milieu”</a:t>
            </a:r>
          </a:p>
        </p:txBody>
      </p:sp>
    </p:spTree>
    <p:extLst>
      <p:ext uri="{BB962C8B-B14F-4D97-AF65-F5344CB8AC3E}">
        <p14:creationId xmlns:p14="http://schemas.microsoft.com/office/powerpoint/2010/main" val="10291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Marktontwikkelingen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431540" y="2420888"/>
            <a:ext cx="5076564" cy="38164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15616" y="263691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b="1" dirty="0" smtClean="0"/>
              <a:t>Energierevolutie / investeringsmarkt</a:t>
            </a:r>
          </a:p>
          <a:p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Kostprijsverlaging systemen (PV)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G</a:t>
            </a:r>
            <a:r>
              <a:rPr lang="nl-NL" dirty="0" err="1" smtClean="0"/>
              <a:t>uerillamarketing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Lage spaarrentes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Afhankelijkheid   energieprijzen/Rusland enz.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85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Marktontwikkelingen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431540" y="2420888"/>
            <a:ext cx="4932548" cy="38164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63588" y="2924944"/>
            <a:ext cx="457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b="1" dirty="0" smtClean="0"/>
              <a:t>Aanscherping bouwbesluit/renovatie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EPC-0,4   2015   -&gt;    EPC-0,0   2020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Wooncorporaties minimaal label B  2020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Meer vraag naar energie neutrale woningen</a:t>
            </a:r>
          </a:p>
          <a:p>
            <a:endParaRPr lang="nl-NL" dirty="0"/>
          </a:p>
          <a:p>
            <a:r>
              <a:rPr lang="nl-NL" dirty="0" smtClean="0"/>
              <a:t>Voorbeeld “project stroomversnelling”</a:t>
            </a:r>
          </a:p>
          <a:p>
            <a:r>
              <a:rPr lang="nl-NL" dirty="0" smtClean="0"/>
              <a:t>110.000 huurwoningen naar ‘0 op de meter’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47460"/>
            <a:ext cx="2778446" cy="20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Marktontwikkelingen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431540" y="2420888"/>
            <a:ext cx="4932548" cy="38164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1600" y="2793019"/>
            <a:ext cx="4968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b="1" dirty="0" smtClean="0"/>
              <a:t>Esthetiek belangrijker</a:t>
            </a:r>
          </a:p>
          <a:p>
            <a:endParaRPr lang="nl-NL" b="1" dirty="0"/>
          </a:p>
          <a:p>
            <a:pPr marL="285750" indent="-285750">
              <a:buFontTx/>
              <a:buChar char="-"/>
            </a:pPr>
            <a:r>
              <a:rPr lang="nl-NL" sz="1600" dirty="0" smtClean="0"/>
              <a:t>Blauwe/paarse PV naar full black of dunne film</a:t>
            </a:r>
          </a:p>
          <a:p>
            <a:pPr marL="285750" indent="-285750">
              <a:buFontTx/>
              <a:buChar char="-"/>
            </a:pPr>
            <a:r>
              <a:rPr lang="nl-NL" sz="1600" dirty="0" smtClean="0"/>
              <a:t>Dak integratie BIPV</a:t>
            </a:r>
          </a:p>
          <a:p>
            <a:pPr marL="285750" indent="-285750">
              <a:buFontTx/>
              <a:buChar char="-"/>
            </a:pPr>
            <a:r>
              <a:rPr lang="nl-NL" sz="1600" dirty="0" smtClean="0"/>
              <a:t>Systemen moeten zo compact mogelijk</a:t>
            </a:r>
          </a:p>
          <a:p>
            <a:endParaRPr lang="nl-NL" sz="1600" dirty="0"/>
          </a:p>
          <a:p>
            <a:r>
              <a:rPr lang="nl-NL" sz="1600" b="1" i="1" dirty="0" smtClean="0"/>
              <a:t>Vergeet niet…</a:t>
            </a:r>
          </a:p>
          <a:p>
            <a:r>
              <a:rPr lang="nl-NL" sz="1600" b="1" i="1" dirty="0"/>
              <a:t>	m</a:t>
            </a:r>
            <a:r>
              <a:rPr lang="nl-NL" sz="1600" b="1" i="1" dirty="0" smtClean="0"/>
              <a:t>oeders de vrouw beslist!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81" y="279301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Marktontwikkelingen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431540" y="2420888"/>
            <a:ext cx="4932548" cy="38164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27584" y="2840737"/>
            <a:ext cx="4968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b="1" dirty="0" smtClean="0"/>
              <a:t>Bewustwording energieverbruik</a:t>
            </a:r>
          </a:p>
          <a:p>
            <a:endParaRPr lang="nl-NL" b="1" dirty="0" smtClean="0"/>
          </a:p>
          <a:p>
            <a:r>
              <a:rPr lang="nl-NL" b="1" dirty="0"/>
              <a:t> </a:t>
            </a:r>
            <a:r>
              <a:rPr lang="nl-NL" b="1" dirty="0" smtClean="0"/>
              <a:t>  </a:t>
            </a:r>
            <a:r>
              <a:rPr lang="nl-NL" dirty="0" smtClean="0"/>
              <a:t>3.500 kWh elektriciteit</a:t>
            </a:r>
          </a:p>
          <a:p>
            <a:r>
              <a:rPr lang="nl-NL" dirty="0"/>
              <a:t> </a:t>
            </a:r>
            <a:r>
              <a:rPr lang="nl-NL" dirty="0" smtClean="0"/>
              <a:t>14.000 kWh warmte (tapwater + warmte)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Gasrekening is veelal hoger dan elektriciteitsrekening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Tapwater vraag stijgt – verwarming daalt</a:t>
            </a:r>
          </a:p>
          <a:p>
            <a:endParaRPr lang="nl-NL" b="1" dirty="0"/>
          </a:p>
          <a:p>
            <a:endParaRPr lang="nl-NL" sz="1600" dirty="0" smtClean="0"/>
          </a:p>
        </p:txBody>
      </p:sp>
      <p:pic>
        <p:nvPicPr>
          <p:cNvPr id="10242" name="Picture 2" descr="F:\2. Marketing &amp; Sales\Marketing\Website\Website 2014\Afbeeldingen website\HRsolar-diagram energielast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1887650" cy="18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met pijl 10"/>
          <p:cNvCxnSpPr/>
          <p:nvPr/>
        </p:nvCxnSpPr>
        <p:spPr>
          <a:xfrm flipV="1">
            <a:off x="5573342" y="4494790"/>
            <a:ext cx="0" cy="160484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5617052" y="6153130"/>
            <a:ext cx="3404290" cy="62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5617052" y="5254320"/>
            <a:ext cx="3103409" cy="3477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5710066" y="4827325"/>
            <a:ext cx="2856266" cy="6328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7933681" y="5465893"/>
            <a:ext cx="102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/>
              <a:t>Tapwater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933793" y="5005225"/>
            <a:ext cx="108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/>
              <a:t>Verwarming</a:t>
            </a:r>
          </a:p>
        </p:txBody>
      </p:sp>
    </p:spTree>
    <p:extLst>
      <p:ext uri="{BB962C8B-B14F-4D97-AF65-F5344CB8AC3E}">
        <p14:creationId xmlns:p14="http://schemas.microsoft.com/office/powerpoint/2010/main" val="15503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Marktontwikkelingen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431540" y="2420888"/>
            <a:ext cx="4932548" cy="38164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1600" y="2793019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b="1" dirty="0" smtClean="0"/>
              <a:t>Optimalisatie van rendement</a:t>
            </a:r>
          </a:p>
          <a:p>
            <a:endParaRPr lang="nl-NL" b="1" dirty="0" smtClean="0"/>
          </a:p>
          <a:p>
            <a:r>
              <a:rPr lang="nl-NL" dirty="0" smtClean="0"/>
              <a:t>Een collector kan tot 2200 kWh per jaar </a:t>
            </a:r>
          </a:p>
          <a:p>
            <a:r>
              <a:rPr lang="nl-NL" dirty="0"/>
              <a:t>g</a:t>
            </a:r>
            <a:r>
              <a:rPr lang="nl-NL" dirty="0" smtClean="0"/>
              <a:t>enereren. We gebruiken echter voor een gemiddeld systeem 1400 kWh per jaar. 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5580112" y="3382150"/>
            <a:ext cx="0" cy="28803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8748464" y="3382150"/>
            <a:ext cx="0" cy="28803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652120" y="3526166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8352420" y="309665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2200 kWh</a:t>
            </a:r>
            <a:endParaRPr lang="nl-NL" sz="1000" dirty="0"/>
          </a:p>
        </p:txBody>
      </p:sp>
      <p:sp>
        <p:nvSpPr>
          <p:cNvPr id="16" name="Tekstvak 15"/>
          <p:cNvSpPr txBox="1"/>
          <p:nvPr/>
        </p:nvSpPr>
        <p:spPr>
          <a:xfrm>
            <a:off x="6840252" y="3110113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1400 kWh</a:t>
            </a:r>
            <a:endParaRPr lang="nl-NL" sz="1000" dirty="0"/>
          </a:p>
        </p:txBody>
      </p:sp>
      <p:cxnSp>
        <p:nvCxnSpPr>
          <p:cNvPr id="14" name="Rechte verbindingslijn 13"/>
          <p:cNvCxnSpPr/>
          <p:nvPr/>
        </p:nvCxnSpPr>
        <p:spPr>
          <a:xfrm flipV="1">
            <a:off x="7236296" y="3355986"/>
            <a:ext cx="0" cy="16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7308304" y="3670182"/>
            <a:ext cx="64807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Marktontwikkelingen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431540" y="2420888"/>
            <a:ext cx="4932548" cy="38164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23288" y="2779885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b="1" dirty="0" smtClean="0"/>
              <a:t>Integratie van systemen</a:t>
            </a:r>
          </a:p>
          <a:p>
            <a:endParaRPr lang="nl-NL" dirty="0" smtClean="0"/>
          </a:p>
          <a:p>
            <a:r>
              <a:rPr lang="nl-NL" dirty="0" smtClean="0"/>
              <a:t>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</a:t>
            </a:r>
            <a:r>
              <a:rPr lang="nl-NL" dirty="0" smtClean="0"/>
              <a:t>erdere verduurzaming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</a:t>
            </a:r>
            <a:r>
              <a:rPr lang="nl-NL" dirty="0" smtClean="0"/>
              <a:t>anscherping regelgeving (EPC, </a:t>
            </a:r>
            <a:r>
              <a:rPr lang="nl-NL" dirty="0" err="1" smtClean="0"/>
              <a:t>labels</a:t>
            </a:r>
            <a:r>
              <a:rPr lang="nl-NL" dirty="0" smtClean="0"/>
              <a:t> enz.)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duurzame technieken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Esthetiek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633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2664296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Agenda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184417" y="2307317"/>
            <a:ext cx="3667503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Wie is HRsolar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568" y="3011276"/>
            <a:ext cx="3882082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Huidige systemen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1259632" y="3789040"/>
            <a:ext cx="4248472" cy="648072"/>
          </a:xfrm>
          <a:prstGeom prst="ellipse">
            <a:avLst/>
          </a:prstGeom>
          <a:noFill/>
          <a:ln w="114300"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Marktontwikkelingen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1979712" y="4611572"/>
            <a:ext cx="4104456" cy="617628"/>
          </a:xfrm>
          <a:prstGeom prst="ellipse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2771800" y="5373216"/>
            <a:ext cx="4104456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Conclusie</a:t>
            </a:r>
            <a:endParaRPr lang="nl-N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1763688" y="3098104"/>
            <a:ext cx="4999506" cy="1944216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63688" y="3573015"/>
            <a:ext cx="53665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sz="2000" b="1" dirty="0" smtClean="0"/>
              <a:t>Hoe spelen we in op de marktontwikkelingen</a:t>
            </a:r>
          </a:p>
        </p:txBody>
      </p:sp>
    </p:spTree>
    <p:extLst>
      <p:ext uri="{BB962C8B-B14F-4D97-AF65-F5344CB8AC3E}">
        <p14:creationId xmlns:p14="http://schemas.microsoft.com/office/powerpoint/2010/main" val="178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35496" y="2649973"/>
            <a:ext cx="4652561" cy="3224326"/>
            <a:chOff x="-180528" y="895276"/>
            <a:chExt cx="9613554" cy="640839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895276"/>
              <a:ext cx="9613554" cy="6408395"/>
            </a:xfrm>
            <a:prstGeom prst="rect">
              <a:avLst/>
            </a:prstGeom>
          </p:spPr>
        </p:pic>
        <p:sp>
          <p:nvSpPr>
            <p:cNvPr id="11" name="Ovaal 10"/>
            <p:cNvSpPr/>
            <p:nvPr/>
          </p:nvSpPr>
          <p:spPr>
            <a:xfrm>
              <a:off x="1754684" y="3861048"/>
              <a:ext cx="1296144" cy="115212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 flipV="1">
              <a:off x="1286632" y="5008860"/>
              <a:ext cx="936104" cy="90424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314523" y="5949279"/>
              <a:ext cx="2736305" cy="61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 smtClean="0"/>
                <a:t>verwarming</a:t>
              </a:r>
              <a:endParaRPr lang="nl-NL" sz="1400" b="1" dirty="0"/>
            </a:p>
          </p:txBody>
        </p:sp>
        <p:sp>
          <p:nvSpPr>
            <p:cNvPr id="14" name="Ovaal 13"/>
            <p:cNvSpPr/>
            <p:nvPr/>
          </p:nvSpPr>
          <p:spPr>
            <a:xfrm>
              <a:off x="2003176" y="5019709"/>
              <a:ext cx="792089" cy="74265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4555112" y="2060848"/>
            <a:ext cx="4434684" cy="1427100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20072" y="2060848"/>
            <a:ext cx="4320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sz="1400" b="1" dirty="0" smtClean="0"/>
              <a:t>Benutting hoge rendement collectoren</a:t>
            </a:r>
          </a:p>
          <a:p>
            <a:endParaRPr lang="nl-NL" sz="1400" b="1" dirty="0"/>
          </a:p>
          <a:p>
            <a:r>
              <a:rPr lang="nl-NL" b="1" dirty="0" smtClean="0"/>
              <a:t>Hybride zonnegascombi optie </a:t>
            </a:r>
          </a:p>
          <a:p>
            <a:endParaRPr lang="nl-NL" sz="1400" dirty="0" smtClean="0"/>
          </a:p>
          <a:p>
            <a:endParaRPr lang="nl-NL" sz="1400" dirty="0" smtClean="0"/>
          </a:p>
          <a:p>
            <a:endParaRPr lang="nl-NL" sz="1400" dirty="0" smtClean="0"/>
          </a:p>
        </p:txBody>
      </p:sp>
      <p:pic>
        <p:nvPicPr>
          <p:cNvPr id="16" name="Afbeelding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61048"/>
            <a:ext cx="20162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2664296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Agenda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184417" y="2307317"/>
            <a:ext cx="3667503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Wie is HRsolar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568" y="3011276"/>
            <a:ext cx="3882082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Huidige systemen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1259632" y="3717032"/>
            <a:ext cx="4248472" cy="648072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Marktontwikkelingen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1979712" y="4467556"/>
            <a:ext cx="4104456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2513422" y="5229200"/>
            <a:ext cx="4104456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Conclusie</a:t>
            </a:r>
            <a:endParaRPr lang="nl-N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261050" cy="4055369"/>
          </a:xfrm>
          <a:prstGeom prst="rect">
            <a:avLst/>
          </a:prstGeom>
        </p:spPr>
      </p:pic>
      <p:sp>
        <p:nvSpPr>
          <p:cNvPr id="17" name="Ovaal 16"/>
          <p:cNvSpPr/>
          <p:nvPr/>
        </p:nvSpPr>
        <p:spPr>
          <a:xfrm>
            <a:off x="6876256" y="2996952"/>
            <a:ext cx="648072" cy="57606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20" name="Ovaal 19"/>
          <p:cNvSpPr/>
          <p:nvPr/>
        </p:nvSpPr>
        <p:spPr>
          <a:xfrm>
            <a:off x="130966" y="2492896"/>
            <a:ext cx="4729066" cy="3191273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867813" y="2691732"/>
            <a:ext cx="43204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sz="1400" b="1" dirty="0" smtClean="0"/>
              <a:t>Benutting hoge rendement collectoren</a:t>
            </a:r>
          </a:p>
          <a:p>
            <a:endParaRPr lang="nl-NL" sz="1400" b="1" dirty="0"/>
          </a:p>
          <a:p>
            <a:r>
              <a:rPr lang="nl-NL" sz="1600" b="1" dirty="0" smtClean="0"/>
              <a:t>Hybride zonnegascombi optie </a:t>
            </a:r>
          </a:p>
          <a:p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Interessant bij </a:t>
            </a:r>
            <a:r>
              <a:rPr lang="nl-NL" sz="1600" b="1" dirty="0" smtClean="0"/>
              <a:t>LT</a:t>
            </a:r>
            <a:r>
              <a:rPr lang="nl-NL" sz="1600" dirty="0" smtClean="0"/>
              <a:t> én </a:t>
            </a:r>
            <a:r>
              <a:rPr lang="nl-NL" sz="1600" b="1" dirty="0" smtClean="0"/>
              <a:t>HT</a:t>
            </a:r>
            <a:r>
              <a:rPr lang="nl-NL" sz="1600" dirty="0" smtClean="0"/>
              <a:t> verwarming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u="sng" dirty="0" smtClean="0"/>
              <a:t>Standalone</a:t>
            </a:r>
            <a:r>
              <a:rPr lang="nl-NL" sz="1600" dirty="0" smtClean="0"/>
              <a:t> of </a:t>
            </a:r>
            <a:r>
              <a:rPr lang="nl-NL" sz="1600" u="sng" dirty="0" smtClean="0"/>
              <a:t>met </a:t>
            </a:r>
            <a:r>
              <a:rPr lang="nl-NL" sz="1600" dirty="0" smtClean="0"/>
              <a:t>een na-verwarmer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Verwarmingssysteem als extra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Onafhankelijker van afname tapwater</a:t>
            </a:r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22328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435144" y="2473328"/>
            <a:ext cx="4729066" cy="23238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228703" y="269173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r>
              <a:rPr lang="nl-NL" sz="1400" b="1" dirty="0" smtClean="0"/>
              <a:t>Aansluiting wasmachine / vaatwasser</a:t>
            </a:r>
          </a:p>
          <a:p>
            <a:endParaRPr lang="nl-NL" sz="1400" b="1" dirty="0"/>
          </a:p>
          <a:p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Wassen op zonne-energie of gas</a:t>
            </a:r>
          </a:p>
          <a:p>
            <a:endParaRPr lang="nl-NL" sz="1600" dirty="0" smtClean="0"/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endParaRPr lang="nl-NL" sz="1400" dirty="0" smtClean="0"/>
          </a:p>
        </p:txBody>
      </p:sp>
      <p:pic>
        <p:nvPicPr>
          <p:cNvPr id="11" name="Picture 2" descr="F:\6. Algemeen\Afbeeldingenbank\Producten\Velting Renders\Sunwash\wasmachine aansluiting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76" y="2263751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435144" y="2473328"/>
            <a:ext cx="4729066" cy="367240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63710" y="2682993"/>
            <a:ext cx="45005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</a:t>
            </a:r>
            <a:r>
              <a:rPr lang="nl-NL" sz="2000" b="1" dirty="0" smtClean="0"/>
              <a:t>Integratie systemen</a:t>
            </a:r>
          </a:p>
          <a:p>
            <a:endParaRPr lang="nl-NL" sz="2000" b="1" dirty="0" smtClean="0"/>
          </a:p>
          <a:p>
            <a:r>
              <a:rPr lang="nl-NL" sz="2000" b="1" dirty="0"/>
              <a:t>	</a:t>
            </a:r>
            <a:r>
              <a:rPr lang="nl-NL" sz="2000" b="1" dirty="0" smtClean="0">
                <a:solidFill>
                  <a:srgbClr val="7030A0"/>
                </a:solidFill>
              </a:rPr>
              <a:t>Stap 1</a:t>
            </a:r>
            <a:r>
              <a:rPr lang="nl-NL" sz="2000" b="1" dirty="0" smtClean="0"/>
              <a:t>) dak integratie</a:t>
            </a:r>
          </a:p>
          <a:p>
            <a:endParaRPr lang="nl-NL" sz="2000" b="1" dirty="0"/>
          </a:p>
          <a:p>
            <a:r>
              <a:rPr lang="nl-NL" sz="1600" b="1" dirty="0"/>
              <a:t> </a:t>
            </a:r>
            <a:r>
              <a:rPr lang="nl-NL" sz="1600" b="1" dirty="0" smtClean="0"/>
              <a:t>   BIPV/TH Building </a:t>
            </a:r>
            <a:r>
              <a:rPr lang="nl-NL" sz="1600" b="1" dirty="0" err="1" smtClean="0"/>
              <a:t>integrated</a:t>
            </a:r>
            <a:r>
              <a:rPr lang="nl-NL" sz="1600" b="1" dirty="0" smtClean="0"/>
              <a:t> PV &amp; Thermisch</a:t>
            </a:r>
          </a:p>
          <a:p>
            <a:endParaRPr lang="nl-NL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/>
              <a:t>Aanpassing collectorformaat naar PV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/>
              <a:t>Ideale combinatie elektra &amp; gas besparing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/>
              <a:t>Esthetisch verantwoord</a:t>
            </a:r>
          </a:p>
          <a:p>
            <a:endParaRPr lang="nl-NL" sz="2000" b="1" dirty="0"/>
          </a:p>
          <a:p>
            <a:r>
              <a:rPr lang="nl-NL" sz="2000" b="1" dirty="0" smtClean="0"/>
              <a:t> </a:t>
            </a:r>
          </a:p>
          <a:p>
            <a:endParaRPr lang="nl-NL" sz="1600" dirty="0" smtClean="0"/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endParaRPr lang="nl-NL" sz="14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55" y="2105781"/>
            <a:ext cx="3326895" cy="11544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55" y="3400668"/>
            <a:ext cx="3320487" cy="24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" y="3501008"/>
            <a:ext cx="7485016" cy="2597279"/>
          </a:xfrm>
          <a:prstGeom prst="rect">
            <a:avLst/>
          </a:prstGeom>
        </p:spPr>
      </p:pic>
      <p:sp>
        <p:nvSpPr>
          <p:cNvPr id="11" name="Ovaal 10"/>
          <p:cNvSpPr/>
          <p:nvPr/>
        </p:nvSpPr>
        <p:spPr>
          <a:xfrm>
            <a:off x="4695845" y="1995227"/>
            <a:ext cx="4352880" cy="929717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852403" y="2074205"/>
            <a:ext cx="419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</a:t>
            </a:r>
            <a:r>
              <a:rPr lang="nl-NL" sz="2000" b="1" dirty="0" smtClean="0"/>
              <a:t>Integratie systemen</a:t>
            </a:r>
          </a:p>
          <a:p>
            <a:r>
              <a:rPr lang="nl-NL" sz="2000" b="1" dirty="0"/>
              <a:t>	</a:t>
            </a:r>
            <a:r>
              <a:rPr lang="nl-NL" sz="2000" b="1" dirty="0" smtClean="0">
                <a:solidFill>
                  <a:srgbClr val="7030A0"/>
                </a:solidFill>
              </a:rPr>
              <a:t>Stap 1) </a:t>
            </a:r>
            <a:r>
              <a:rPr lang="nl-NL" sz="2000" b="1" dirty="0" smtClean="0"/>
              <a:t>dak integratie</a:t>
            </a:r>
            <a:endParaRPr lang="nl-NL" sz="1400" dirty="0" smtClean="0"/>
          </a:p>
          <a:p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22007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8824"/>
            <a:ext cx="3852617" cy="288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45" y="3299913"/>
            <a:ext cx="3869632" cy="2902224"/>
          </a:xfrm>
          <a:prstGeom prst="rect">
            <a:avLst/>
          </a:prstGeom>
        </p:spPr>
      </p:pic>
      <p:sp>
        <p:nvSpPr>
          <p:cNvPr id="12" name="Ovaal 11"/>
          <p:cNvSpPr/>
          <p:nvPr/>
        </p:nvSpPr>
        <p:spPr>
          <a:xfrm>
            <a:off x="4695845" y="1995227"/>
            <a:ext cx="4352880" cy="929717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852403" y="2074205"/>
            <a:ext cx="419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</a:t>
            </a:r>
            <a:r>
              <a:rPr lang="nl-NL" sz="2000" b="1" dirty="0" smtClean="0"/>
              <a:t>Integratie systemen</a:t>
            </a:r>
          </a:p>
          <a:p>
            <a:r>
              <a:rPr lang="nl-NL" sz="2000" b="1" dirty="0"/>
              <a:t>	</a:t>
            </a:r>
            <a:r>
              <a:rPr lang="nl-NL" sz="2000" b="1" dirty="0" smtClean="0">
                <a:solidFill>
                  <a:srgbClr val="7030A0"/>
                </a:solidFill>
              </a:rPr>
              <a:t>Stap 1) </a:t>
            </a:r>
            <a:r>
              <a:rPr lang="nl-NL" sz="2000" b="1" dirty="0" smtClean="0"/>
              <a:t>dak integratie</a:t>
            </a:r>
            <a:endParaRPr lang="nl-NL" sz="1400" dirty="0" smtClean="0"/>
          </a:p>
          <a:p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16758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3131840" y="2209287"/>
            <a:ext cx="4320480" cy="398000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990013" y="2420888"/>
            <a:ext cx="51801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                               </a:t>
            </a:r>
            <a:r>
              <a:rPr lang="nl-NL" sz="1600" b="1" dirty="0" smtClean="0"/>
              <a:t>Integratie systemen</a:t>
            </a:r>
          </a:p>
          <a:p>
            <a:endParaRPr lang="nl-NL" sz="1600" b="1" dirty="0" smtClean="0"/>
          </a:p>
          <a:p>
            <a:r>
              <a:rPr lang="nl-NL" sz="1600" b="1" dirty="0"/>
              <a:t>	</a:t>
            </a:r>
            <a:r>
              <a:rPr lang="nl-NL" sz="1600" b="1" dirty="0" smtClean="0"/>
              <a:t>    </a:t>
            </a:r>
            <a:r>
              <a:rPr lang="nl-NL" sz="1600" b="1" dirty="0" smtClean="0">
                <a:solidFill>
                  <a:srgbClr val="7030A0"/>
                </a:solidFill>
              </a:rPr>
              <a:t>Stap 2</a:t>
            </a:r>
            <a:r>
              <a:rPr lang="nl-NL" sz="1600" b="1" dirty="0" smtClean="0"/>
              <a:t>) Systeem integratie</a:t>
            </a:r>
          </a:p>
          <a:p>
            <a:endParaRPr lang="nl-NL" sz="1600" b="1" dirty="0"/>
          </a:p>
          <a:p>
            <a:r>
              <a:rPr lang="nl-NL" sz="1600" b="1" dirty="0" smtClean="0"/>
              <a:t>	            PV / </a:t>
            </a:r>
            <a:r>
              <a:rPr lang="nl-NL" sz="1600" b="1" dirty="0" err="1" smtClean="0"/>
              <a:t>zonthermisch</a:t>
            </a:r>
            <a:endParaRPr lang="nl-NL" sz="1600" b="1" dirty="0" smtClean="0"/>
          </a:p>
          <a:p>
            <a:endParaRPr lang="nl-NL" sz="1600" b="1" dirty="0"/>
          </a:p>
          <a:p>
            <a:r>
              <a:rPr lang="nl-NL" sz="1600" b="1" dirty="0" smtClean="0"/>
              <a:t>	   </a:t>
            </a:r>
            <a:r>
              <a:rPr lang="nl-NL" b="1" dirty="0" err="1" smtClean="0">
                <a:solidFill>
                  <a:srgbClr val="7030A0"/>
                </a:solidFill>
              </a:rPr>
              <a:t>H</a:t>
            </a:r>
            <a:r>
              <a:rPr lang="nl-NL" b="1" dirty="0" err="1" smtClean="0"/>
              <a:t>ybdrid</a:t>
            </a:r>
            <a:r>
              <a:rPr lang="nl-NL" b="1" dirty="0" smtClean="0"/>
              <a:t> </a:t>
            </a:r>
            <a:r>
              <a:rPr lang="nl-NL" b="1" dirty="0" smtClean="0">
                <a:solidFill>
                  <a:srgbClr val="7030A0"/>
                </a:solidFill>
              </a:rPr>
              <a:t>S</a:t>
            </a:r>
            <a:r>
              <a:rPr lang="nl-NL" b="1" dirty="0" smtClean="0"/>
              <a:t>olar </a:t>
            </a:r>
            <a:r>
              <a:rPr lang="nl-NL" b="1" dirty="0" smtClean="0">
                <a:solidFill>
                  <a:srgbClr val="7030A0"/>
                </a:solidFill>
              </a:rPr>
              <a:t>S</a:t>
            </a:r>
            <a:r>
              <a:rPr lang="nl-NL" b="1" dirty="0" smtClean="0"/>
              <a:t>olution</a:t>
            </a:r>
          </a:p>
          <a:p>
            <a:pPr lvl="1"/>
            <a:endParaRPr lang="nl-NL" b="1" dirty="0"/>
          </a:p>
          <a:p>
            <a:pPr lvl="1"/>
            <a:r>
              <a:rPr lang="nl-NL" b="1" dirty="0" smtClean="0"/>
              <a:t>Anti-salderen -&gt; </a:t>
            </a:r>
          </a:p>
          <a:p>
            <a:pPr lvl="1"/>
            <a:r>
              <a:rPr lang="nl-NL" b="1" dirty="0"/>
              <a:t>	</a:t>
            </a:r>
            <a:r>
              <a:rPr lang="nl-NL" b="1" dirty="0" smtClean="0"/>
              <a:t>  bufferen ‘PV overschot’  in water</a:t>
            </a:r>
          </a:p>
          <a:p>
            <a:endParaRPr lang="nl-NL" sz="1600" dirty="0" smtClean="0"/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r>
              <a:rPr lang="nl-NL" sz="1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98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04864"/>
            <a:ext cx="5662288" cy="40324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112568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4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3923928" y="1969272"/>
            <a:ext cx="5112568" cy="4199552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288347" y="2198505"/>
            <a:ext cx="5000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     </a:t>
            </a:r>
            <a:r>
              <a:rPr lang="nl-NL" sz="2000" b="1" dirty="0" smtClean="0"/>
              <a:t>Integratie systemen</a:t>
            </a:r>
          </a:p>
          <a:p>
            <a:endParaRPr lang="nl-NL" sz="2000" b="1" dirty="0" smtClean="0"/>
          </a:p>
          <a:p>
            <a:r>
              <a:rPr lang="nl-NL" sz="2000" b="1" dirty="0"/>
              <a:t>	</a:t>
            </a:r>
            <a:r>
              <a:rPr lang="nl-NL" sz="2000" b="1" dirty="0" smtClean="0">
                <a:solidFill>
                  <a:srgbClr val="7030A0"/>
                </a:solidFill>
              </a:rPr>
              <a:t>Stap 2</a:t>
            </a:r>
            <a:r>
              <a:rPr lang="nl-NL" sz="2000" b="1" dirty="0" smtClean="0"/>
              <a:t>) Systeem integratie</a:t>
            </a:r>
          </a:p>
          <a:p>
            <a:endParaRPr lang="nl-NL" sz="2000" b="1" dirty="0"/>
          </a:p>
          <a:p>
            <a:r>
              <a:rPr lang="nl-NL" sz="2000" b="1" dirty="0" smtClean="0"/>
              <a:t> </a:t>
            </a:r>
            <a:r>
              <a:rPr lang="nl-NL" b="1" dirty="0" smtClean="0">
                <a:solidFill>
                  <a:srgbClr val="7030A0"/>
                </a:solidFill>
              </a:rPr>
              <a:t>water-</a:t>
            </a:r>
            <a:r>
              <a:rPr lang="nl-NL" b="1" dirty="0" smtClean="0"/>
              <a:t>water warmtepomp / PV / </a:t>
            </a:r>
            <a:r>
              <a:rPr lang="nl-NL" b="1" dirty="0" err="1" smtClean="0"/>
              <a:t>zonthermisch</a:t>
            </a:r>
            <a:endParaRPr lang="nl-NL" b="1" dirty="0" smtClean="0"/>
          </a:p>
          <a:p>
            <a:endParaRPr lang="nl-N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Bodem regeneratie in de zomer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Verhoging temperatuur bronzijde warmtepomp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Maximale benutting energiestromen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Verhoging COP warmtepomp naar ca.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PV = voeding warmtepomp</a:t>
            </a:r>
          </a:p>
          <a:p>
            <a:endParaRPr lang="nl-NL" b="1" dirty="0" smtClean="0"/>
          </a:p>
          <a:p>
            <a:endParaRPr lang="nl-NL" sz="1600" dirty="0" smtClean="0"/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r>
              <a:rPr lang="nl-NL" sz="1400" dirty="0" smtClean="0"/>
              <a:t>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636878" cy="24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1331640" y="2708920"/>
            <a:ext cx="4729066" cy="289988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320569" y="3004702"/>
            <a:ext cx="5000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          </a:t>
            </a:r>
            <a:r>
              <a:rPr lang="nl-NL" sz="2000" b="1" dirty="0" smtClean="0"/>
              <a:t>Integratie systemen</a:t>
            </a:r>
          </a:p>
          <a:p>
            <a:endParaRPr lang="nl-NL" sz="2000" b="1" dirty="0" smtClean="0"/>
          </a:p>
          <a:p>
            <a:r>
              <a:rPr lang="nl-NL" sz="2000" b="1" dirty="0"/>
              <a:t>	</a:t>
            </a:r>
            <a:r>
              <a:rPr lang="nl-NL" sz="2000" b="1" dirty="0" smtClean="0">
                <a:solidFill>
                  <a:srgbClr val="7030A0"/>
                </a:solidFill>
              </a:rPr>
              <a:t>Stap 2</a:t>
            </a:r>
            <a:r>
              <a:rPr lang="nl-NL" sz="2000" b="1" dirty="0" smtClean="0"/>
              <a:t>) Systeem integratie</a:t>
            </a:r>
          </a:p>
          <a:p>
            <a:endParaRPr lang="nl-NL" sz="2000" b="1" dirty="0"/>
          </a:p>
          <a:p>
            <a:r>
              <a:rPr lang="nl-NL" sz="2000" b="1" dirty="0" smtClean="0"/>
              <a:t> </a:t>
            </a:r>
            <a:r>
              <a:rPr lang="nl-NL" b="1" dirty="0" smtClean="0">
                <a:solidFill>
                  <a:srgbClr val="7030A0"/>
                </a:solidFill>
              </a:rPr>
              <a:t>lucht</a:t>
            </a:r>
            <a:r>
              <a:rPr lang="nl-NL" b="1" dirty="0" smtClean="0"/>
              <a:t>-water warmtepomp / PV / </a:t>
            </a:r>
            <a:r>
              <a:rPr lang="nl-NL" b="1" dirty="0" err="1" smtClean="0"/>
              <a:t>zonthermisch</a:t>
            </a:r>
            <a:endParaRPr lang="nl-NL" b="1" dirty="0" smtClean="0"/>
          </a:p>
          <a:p>
            <a:endParaRPr lang="nl-NL" sz="1600" dirty="0" smtClean="0"/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21568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6. Algemeen\Afbeeldingenbank\principeschema warmtewissela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074046" cy="40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4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3888432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Wie is HRsolar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1475656" y="2132856"/>
            <a:ext cx="5076563" cy="4104456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483768" y="2564904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Nederlandse ontwikkelaar en </a:t>
            </a:r>
          </a:p>
          <a:p>
            <a:r>
              <a:rPr lang="nl-NL" dirty="0" smtClean="0"/>
              <a:t>fabrikant van complete zonneboilersystemen</a:t>
            </a:r>
          </a:p>
          <a:p>
            <a:endParaRPr lang="nl-NL" dirty="0"/>
          </a:p>
          <a:p>
            <a:r>
              <a:rPr lang="nl-NL" dirty="0" smtClean="0"/>
              <a:t>Duidelijke focus op: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Maximaal benutting rendement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Esthetica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Plug &amp; Play installatiegemak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Innovatie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28" b="25647"/>
          <a:stretch/>
        </p:blipFill>
        <p:spPr>
          <a:xfrm>
            <a:off x="7381376" y="2876825"/>
            <a:ext cx="1686641" cy="1718636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b="27470"/>
          <a:stretch/>
        </p:blipFill>
        <p:spPr>
          <a:xfrm>
            <a:off x="6300192" y="1226161"/>
            <a:ext cx="1656184" cy="171160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23" y="4595461"/>
            <a:ext cx="1738235" cy="166353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895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1657884" y="2564904"/>
            <a:ext cx="4858332" cy="367240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835696" y="2708920"/>
            <a:ext cx="4680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                                   </a:t>
            </a:r>
            <a:r>
              <a:rPr lang="nl-NL" sz="1400" b="1" dirty="0" smtClean="0"/>
              <a:t>Integratie systemen</a:t>
            </a:r>
          </a:p>
          <a:p>
            <a:endParaRPr lang="nl-NL" sz="1400" b="1" dirty="0" smtClean="0"/>
          </a:p>
          <a:p>
            <a:r>
              <a:rPr lang="nl-NL" sz="1400" b="1" dirty="0"/>
              <a:t>	</a:t>
            </a:r>
            <a:r>
              <a:rPr lang="nl-NL" sz="1400" b="1" dirty="0" smtClean="0"/>
              <a:t>  </a:t>
            </a:r>
            <a:r>
              <a:rPr lang="nl-NL" sz="1400" b="1" dirty="0" smtClean="0">
                <a:solidFill>
                  <a:srgbClr val="7030A0"/>
                </a:solidFill>
              </a:rPr>
              <a:t>Stap 2</a:t>
            </a:r>
            <a:r>
              <a:rPr lang="nl-NL" sz="1400" b="1" dirty="0" smtClean="0"/>
              <a:t>) Systeem integratie</a:t>
            </a:r>
          </a:p>
          <a:p>
            <a:endParaRPr lang="nl-NL" sz="1400" b="1" dirty="0"/>
          </a:p>
          <a:p>
            <a:r>
              <a:rPr lang="nl-NL" sz="1400" b="1" dirty="0" smtClean="0"/>
              <a:t>     </a:t>
            </a:r>
            <a:r>
              <a:rPr lang="nl-NL" sz="1200" b="1" dirty="0" smtClean="0">
                <a:solidFill>
                  <a:srgbClr val="7030A0"/>
                </a:solidFill>
              </a:rPr>
              <a:t>lucht</a:t>
            </a:r>
            <a:r>
              <a:rPr lang="nl-NL" sz="1200" b="1" dirty="0" smtClean="0"/>
              <a:t>-water warmtepomp / PV / </a:t>
            </a:r>
            <a:r>
              <a:rPr lang="nl-NL" sz="1200" b="1" dirty="0" err="1" smtClean="0"/>
              <a:t>zonthermisch</a:t>
            </a:r>
            <a:endParaRPr lang="nl-NL" sz="1200" b="1" dirty="0" smtClean="0"/>
          </a:p>
          <a:p>
            <a:r>
              <a:rPr lang="nl-NL" sz="1200" b="1" dirty="0" smtClean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 Afkoeling collectoren -&gt; verhoging bron temp.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 Restwarmte douche  -&gt; verhoging bron temp.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 Combineren van besturing en pompen = kostprijs reductie</a:t>
            </a:r>
            <a:endParaRPr lang="nl-N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b="1" dirty="0" smtClean="0"/>
          </a:p>
          <a:p>
            <a:endParaRPr lang="nl-NL" sz="1200" dirty="0" smtClean="0"/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11920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smtClean="0"/>
              <a:t>Sunday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647564" y="2557478"/>
            <a:ext cx="4392488" cy="367983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55576" y="2708920"/>
            <a:ext cx="42844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                               </a:t>
            </a:r>
            <a:r>
              <a:rPr lang="nl-NL" sz="1600" b="1" dirty="0" smtClean="0"/>
              <a:t>Integratie systemen</a:t>
            </a:r>
          </a:p>
          <a:p>
            <a:endParaRPr lang="nl-NL" sz="1400" b="1" dirty="0" smtClean="0"/>
          </a:p>
          <a:p>
            <a:r>
              <a:rPr lang="nl-NL" sz="1400" b="1" dirty="0"/>
              <a:t>	</a:t>
            </a:r>
            <a:r>
              <a:rPr lang="nl-NL" sz="1400" b="1" dirty="0" smtClean="0">
                <a:solidFill>
                  <a:srgbClr val="7030A0"/>
                </a:solidFill>
              </a:rPr>
              <a:t>Stap 2</a:t>
            </a:r>
            <a:r>
              <a:rPr lang="nl-NL" sz="1400" b="1" dirty="0" smtClean="0"/>
              <a:t>) Systeem integratie</a:t>
            </a:r>
          </a:p>
          <a:p>
            <a:endParaRPr lang="nl-NL" sz="1400" b="1" dirty="0"/>
          </a:p>
          <a:p>
            <a:r>
              <a:rPr lang="nl-NL" sz="1400" b="1" dirty="0" smtClean="0"/>
              <a:t>     </a:t>
            </a:r>
            <a:r>
              <a:rPr lang="nl-NL" sz="1200" b="1" dirty="0" smtClean="0">
                <a:solidFill>
                  <a:srgbClr val="7030A0"/>
                </a:solidFill>
              </a:rPr>
              <a:t>PVT – panelen (PV met thermisch geïntegreerd)</a:t>
            </a:r>
            <a:endParaRPr lang="nl-NL" sz="1200" b="1" dirty="0" smtClean="0"/>
          </a:p>
          <a:p>
            <a:r>
              <a:rPr lang="nl-NL" sz="1200" b="1" dirty="0" smtClean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Voeden voor bron (bv. warmtepomp)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Toepasbaar voor opwekking lage temperaturen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Dak ruimte besparend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PV performance ca. 10% beter (afkoeling)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Thermische performance ca. 700 </a:t>
            </a:r>
            <a:r>
              <a:rPr lang="nl-NL" sz="1400" dirty="0" err="1" smtClean="0"/>
              <a:t>wattp</a:t>
            </a:r>
            <a:r>
              <a:rPr lang="nl-NL" sz="1400" dirty="0" smtClean="0"/>
              <a:t> (lage Delta T)</a:t>
            </a:r>
          </a:p>
          <a:p>
            <a:endParaRPr lang="nl-NL" sz="1200" b="1" dirty="0" smtClean="0"/>
          </a:p>
          <a:p>
            <a:endParaRPr lang="nl-NL" sz="1200" dirty="0" smtClean="0"/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endParaRPr lang="nl-NL" sz="1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57479"/>
            <a:ext cx="305648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smtClean="0"/>
              <a:t>Sunday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755576" y="2557478"/>
            <a:ext cx="3810074" cy="3463809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327672" y="1788038"/>
            <a:ext cx="372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 smtClean="0"/>
          </a:p>
          <a:p>
            <a:pPr marL="285750" indent="-285750">
              <a:buFontTx/>
              <a:buChar char="-"/>
            </a:pPr>
            <a:endParaRPr lang="nl-NL" sz="1400" dirty="0" smtClean="0"/>
          </a:p>
          <a:p>
            <a:endParaRPr lang="nl-NL" sz="1400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611560" y="2852936"/>
            <a:ext cx="41044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Inzicht opbrengst</a:t>
            </a:r>
          </a:p>
          <a:p>
            <a:pPr algn="ctr"/>
            <a:endParaRPr lang="nl-NL" sz="1400" b="1" dirty="0" smtClean="0"/>
          </a:p>
          <a:p>
            <a:pPr algn="ctr"/>
            <a:endParaRPr lang="nl-NL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Past bij investeringsklimaat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Verplichting wooncorporaties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Stimuleert mond op mond reclame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Voorkomt niet functionerende systemen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b="1" dirty="0" smtClean="0"/>
          </a:p>
          <a:p>
            <a:pPr algn="ctr"/>
            <a:r>
              <a:rPr lang="nl-NL" sz="1400" b="1" dirty="0"/>
              <a:t>	</a:t>
            </a:r>
          </a:p>
          <a:p>
            <a:pPr algn="ctr"/>
            <a:r>
              <a:rPr lang="nl-NL" sz="1200" dirty="0" smtClean="0"/>
              <a:t> </a:t>
            </a:r>
            <a:endParaRPr lang="nl-NL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nl-NL" sz="1200" b="1" dirty="0" smtClean="0"/>
          </a:p>
          <a:p>
            <a:pPr algn="ctr"/>
            <a:endParaRPr lang="nl-NL" sz="1200" dirty="0" smtClean="0"/>
          </a:p>
          <a:p>
            <a:pPr marL="285750" indent="-285750" algn="ctr">
              <a:buFontTx/>
              <a:buChar char="-"/>
            </a:pPr>
            <a:endParaRPr lang="nl-NL" sz="1400" dirty="0" smtClean="0"/>
          </a:p>
          <a:p>
            <a:pPr algn="ctr"/>
            <a:endParaRPr lang="nl-NL" sz="14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557478"/>
            <a:ext cx="3619395" cy="2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2664296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Agenda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184417" y="2307317"/>
            <a:ext cx="3667503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Wie is HRsolar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568" y="3011276"/>
            <a:ext cx="3882082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Huidige systemen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1259632" y="3789040"/>
            <a:ext cx="4248472" cy="648072"/>
          </a:xfrm>
          <a:prstGeom prst="ellipse">
            <a:avLst/>
          </a:prstGeom>
          <a:noFill/>
          <a:ln w="114300"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Marktontwikkelingen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1979712" y="4611572"/>
            <a:ext cx="4104456" cy="617628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2771800" y="5373216"/>
            <a:ext cx="4104456" cy="617628"/>
          </a:xfrm>
          <a:prstGeom prst="ellipse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Conclusie</a:t>
            </a:r>
            <a:endParaRPr lang="nl-N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smtClean="0"/>
              <a:t>Sunday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Conclusie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al 19"/>
          <p:cNvSpPr/>
          <p:nvPr/>
        </p:nvSpPr>
        <p:spPr>
          <a:xfrm>
            <a:off x="755576" y="2420888"/>
            <a:ext cx="6120680" cy="3816424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331640" y="2852936"/>
            <a:ext cx="5760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                                     </a:t>
            </a:r>
            <a:endParaRPr lang="nl-NL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Combineer PV en </a:t>
            </a:r>
            <a:r>
              <a:rPr lang="nl-NL" dirty="0" err="1" smtClean="0"/>
              <a:t>zonthermisch</a:t>
            </a:r>
            <a:endParaRPr lang="nl-NL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Beter benutten rendement collectoren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Niet compenseren maar besparen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Verdere integratie met systemen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Maak opbrengst inzichtelijk</a:t>
            </a:r>
          </a:p>
          <a:p>
            <a:endParaRPr lang="nl-NL" dirty="0" smtClean="0"/>
          </a:p>
          <a:p>
            <a:r>
              <a:rPr lang="nl-NL" dirty="0" smtClean="0"/>
              <a:t>       Maar bekijk ook de opties met bv. Infrarood en  </a:t>
            </a:r>
          </a:p>
          <a:p>
            <a:r>
              <a:rPr lang="nl-NL" dirty="0"/>
              <a:t> </a:t>
            </a:r>
            <a:r>
              <a:rPr lang="nl-NL" dirty="0" smtClean="0"/>
              <a:t>      ventilatiesystemen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683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smtClean="0"/>
              <a:t>Sunday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863588" y="3068960"/>
            <a:ext cx="6948772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Bedankt voor uw aandacht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1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2664296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Agenda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184417" y="2307317"/>
            <a:ext cx="3667503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Wie is HRsolar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568" y="3011276"/>
            <a:ext cx="3882082" cy="617628"/>
          </a:xfrm>
          <a:prstGeom prst="ellipse">
            <a:avLst/>
          </a:prstGeom>
          <a:noFill/>
          <a:ln w="1143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Huidige systemen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1259632" y="3717032"/>
            <a:ext cx="4248472" cy="648072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Marktontwikkelingen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1979712" y="4467556"/>
            <a:ext cx="4104456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2771800" y="5229200"/>
            <a:ext cx="4104456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Conclusie</a:t>
            </a:r>
            <a:endParaRPr lang="nl-N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4608512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Huidige systemen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658901" y="2276872"/>
            <a:ext cx="4129123" cy="2880320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59632" y="270892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</a:t>
            </a:r>
            <a:r>
              <a:rPr lang="nl-NL" b="1" dirty="0" smtClean="0"/>
              <a:t>Grofweg 3 type systemen: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Drukgevuld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Leegloop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Thermosyfon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97" y="1201737"/>
            <a:ext cx="1748050" cy="1448223"/>
          </a:xfrm>
          <a:prstGeom prst="rect">
            <a:avLst/>
          </a:prstGeom>
        </p:spPr>
      </p:pic>
      <p:pic>
        <p:nvPicPr>
          <p:cNvPr id="6146" name="Picture 2" descr="http://www.solarpoweringyourhome.com/wp-content/uploads/2011/12/ThermoSyphon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99" y="4547716"/>
            <a:ext cx="2147138" cy="1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utchsolarsystems.com/zonneboiler/images/colectorboiler_0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99" y="2773311"/>
            <a:ext cx="1530948" cy="14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4608512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Huidige systemen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658901" y="2276872"/>
            <a:ext cx="4752528" cy="2634885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59632" y="270892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r>
              <a:rPr lang="nl-NL" b="1" dirty="0" smtClean="0"/>
              <a:t>Grofweg 2 type collectoren:</a:t>
            </a:r>
          </a:p>
          <a:p>
            <a:endParaRPr lang="nl-NL" dirty="0" smtClean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Vlakke plaat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Vacuümbuis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r="3657"/>
          <a:stretch/>
        </p:blipFill>
        <p:spPr>
          <a:xfrm>
            <a:off x="6192000" y="1412776"/>
            <a:ext cx="2304000" cy="210188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8194" name="Picture 2" descr="zonneboiler vacuumbuize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r="11622"/>
          <a:stretch/>
        </p:blipFill>
        <p:spPr bwMode="auto">
          <a:xfrm>
            <a:off x="6250181" y="3861048"/>
            <a:ext cx="2187637" cy="2101418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4608512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Huidige systemen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658901" y="2276872"/>
            <a:ext cx="4752528" cy="3929996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62957" y="270892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r>
              <a:rPr lang="nl-NL" b="1" dirty="0" smtClean="0"/>
              <a:t>Veelal systemen voor:</a:t>
            </a:r>
          </a:p>
          <a:p>
            <a:endParaRPr lang="nl-NL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Tapwater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Zonnecombi (tapwater + LT verwarming)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Hottop</a:t>
            </a:r>
            <a:r>
              <a:rPr lang="nl-NL" dirty="0" smtClean="0"/>
              <a:t> met CV-toestel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38" y="1260697"/>
            <a:ext cx="1748050" cy="14482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2" y="4653136"/>
            <a:ext cx="2094209" cy="13607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21" y="2857356"/>
            <a:ext cx="2343690" cy="14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2664296" cy="86409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Agenda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184417" y="2307317"/>
            <a:ext cx="3667503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Wie is HRsolar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568" y="3011276"/>
            <a:ext cx="3882082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Huidige systemen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1259632" y="3717032"/>
            <a:ext cx="4248472" cy="648072"/>
          </a:xfrm>
          <a:prstGeom prst="ellipse">
            <a:avLst/>
          </a:prstGeom>
          <a:noFill/>
          <a:ln w="1143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Marktontwikkelingen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2771800" y="5229200"/>
            <a:ext cx="4104456" cy="61762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Conclusie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2009330" y="4509120"/>
            <a:ext cx="4104456" cy="617628"/>
          </a:xfrm>
          <a:prstGeom prst="ellipse">
            <a:avLst/>
          </a:prstGeom>
          <a:noFill/>
          <a:ln w="793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Ontwikkelingen</a:t>
            </a:r>
            <a:endParaRPr lang="nl-N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-108520" y="6309320"/>
            <a:ext cx="9361040" cy="6480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2014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64657"/>
            <a:ext cx="1136974" cy="4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179512" y="1268760"/>
            <a:ext cx="5400600" cy="1038556"/>
          </a:xfrm>
          <a:prstGeom prst="ellipse">
            <a:avLst/>
          </a:prstGeom>
          <a:noFill/>
          <a:ln w="730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</a:rPr>
              <a:t>Marktontwikkelingen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8812"/>
            <a:ext cx="1656184" cy="3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al 9"/>
          <p:cNvSpPr/>
          <p:nvPr/>
        </p:nvSpPr>
        <p:spPr>
          <a:xfrm>
            <a:off x="868638" y="2420888"/>
            <a:ext cx="4999506" cy="3312368"/>
          </a:xfrm>
          <a:prstGeom prst="ellipse">
            <a:avLst/>
          </a:prstGeom>
          <a:noFill/>
          <a:ln w="73025">
            <a:solidFill>
              <a:srgbClr val="FFFF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547664" y="306896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Energierevolutie / investeringsmarkt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Aanscherping bouwbesluit / renovatie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Esthetiek belangrijker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Bewustwording energieverbruik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Optimalisatie van rendementen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Integratie van 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451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627C0F71D594F9537D0253E208AFE" ma:contentTypeVersion="0" ma:contentTypeDescription="Een nieuw document maken." ma:contentTypeScope="" ma:versionID="6430bd78fe846f960346046cd16ac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0e0a565edc8de6eb8fabc5bc4e82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EF8358-2055-4A3D-B6D4-48389395DA26}"/>
</file>

<file path=customXml/itemProps2.xml><?xml version="1.0" encoding="utf-8"?>
<ds:datastoreItem xmlns:ds="http://schemas.openxmlformats.org/officeDocument/2006/customXml" ds:itemID="{DB472C4E-0B90-4818-BF65-CAFFBD89495C}"/>
</file>

<file path=customXml/itemProps3.xml><?xml version="1.0" encoding="utf-8"?>
<ds:datastoreItem xmlns:ds="http://schemas.openxmlformats.org/officeDocument/2006/customXml" ds:itemID="{7E346B58-C629-4A1B-8C9D-0354A80BAB3E}"/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581</Words>
  <Application>Microsoft Office PowerPoint</Application>
  <PresentationFormat>Diavoorstelling (4:3)</PresentationFormat>
  <Paragraphs>341</Paragraphs>
  <Slides>35</Slides>
  <Notes>34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Kantoorthema</vt:lpstr>
      <vt:lpstr>Innovaties zonnewarmte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Innovaties zonthermie</dc:title>
  <dc:creator>HRsolar - Robbert van Diemen</dc:creator>
  <cp:lastModifiedBy>HRsolar - Robbert van Diemen</cp:lastModifiedBy>
  <cp:revision>52</cp:revision>
  <dcterms:created xsi:type="dcterms:W3CDTF">2014-11-17T09:56:59Z</dcterms:created>
  <dcterms:modified xsi:type="dcterms:W3CDTF">2014-11-18T16:38:29Z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0x010100716627C0F71D594F9537D0253E208AFE</vt:lpwstr>
  </property>
</Properties>
</file>