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4" r:id="rId4"/>
  </p:sldMasterIdLst>
  <p:notesMasterIdLst>
    <p:notesMasterId r:id="rId21"/>
  </p:notesMasterIdLst>
  <p:handoutMasterIdLst>
    <p:handoutMasterId r:id="rId22"/>
  </p:handoutMasterIdLst>
  <p:sldIdLst>
    <p:sldId id="401" r:id="rId5"/>
    <p:sldId id="506" r:id="rId6"/>
    <p:sldId id="491" r:id="rId7"/>
    <p:sldId id="494" r:id="rId8"/>
    <p:sldId id="493" r:id="rId9"/>
    <p:sldId id="479" r:id="rId10"/>
    <p:sldId id="496" r:id="rId11"/>
    <p:sldId id="481" r:id="rId12"/>
    <p:sldId id="483" r:id="rId13"/>
    <p:sldId id="507" r:id="rId14"/>
    <p:sldId id="510" r:id="rId15"/>
    <p:sldId id="511" r:id="rId16"/>
    <p:sldId id="504" r:id="rId17"/>
    <p:sldId id="512" r:id="rId18"/>
    <p:sldId id="500" r:id="rId19"/>
    <p:sldId id="490" r:id="rId20"/>
  </p:sldIdLst>
  <p:sldSz cx="5040313" cy="3779838"/>
  <p:notesSz cx="7102475" cy="10234613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800" kern="1200">
        <a:solidFill>
          <a:schemeClr val="accent1"/>
        </a:solidFill>
        <a:latin typeface="Arial" charset="0"/>
        <a:ea typeface="굴림" pitchFamily="34" charset="-127"/>
        <a:cs typeface="+mn-cs"/>
      </a:defRPr>
    </a:lvl1pPr>
    <a:lvl2pPr marL="455559" indent="1588" algn="l" rtl="0" fontAlgn="base">
      <a:spcBef>
        <a:spcPct val="0"/>
      </a:spcBef>
      <a:spcAft>
        <a:spcPct val="0"/>
      </a:spcAft>
      <a:defRPr kumimoji="1" sz="800" kern="1200">
        <a:solidFill>
          <a:schemeClr val="accent1"/>
        </a:solidFill>
        <a:latin typeface="Arial" charset="0"/>
        <a:ea typeface="굴림" pitchFamily="34" charset="-127"/>
        <a:cs typeface="+mn-cs"/>
      </a:defRPr>
    </a:lvl2pPr>
    <a:lvl3pPr marL="912705" indent="1588" algn="l" rtl="0" fontAlgn="base">
      <a:spcBef>
        <a:spcPct val="0"/>
      </a:spcBef>
      <a:spcAft>
        <a:spcPct val="0"/>
      </a:spcAft>
      <a:defRPr kumimoji="1" sz="800" kern="1200">
        <a:solidFill>
          <a:schemeClr val="accent1"/>
        </a:solidFill>
        <a:latin typeface="Arial" charset="0"/>
        <a:ea typeface="굴림" pitchFamily="34" charset="-127"/>
        <a:cs typeface="+mn-cs"/>
      </a:defRPr>
    </a:lvl3pPr>
    <a:lvl4pPr marL="1369850" indent="1588" algn="l" rtl="0" fontAlgn="base">
      <a:spcBef>
        <a:spcPct val="0"/>
      </a:spcBef>
      <a:spcAft>
        <a:spcPct val="0"/>
      </a:spcAft>
      <a:defRPr kumimoji="1" sz="800" kern="1200">
        <a:solidFill>
          <a:schemeClr val="accent1"/>
        </a:solidFill>
        <a:latin typeface="Arial" charset="0"/>
        <a:ea typeface="굴림" pitchFamily="34" charset="-127"/>
        <a:cs typeface="+mn-cs"/>
      </a:defRPr>
    </a:lvl4pPr>
    <a:lvl5pPr marL="1826996" indent="1588" algn="l" rtl="0" fontAlgn="base">
      <a:spcBef>
        <a:spcPct val="0"/>
      </a:spcBef>
      <a:spcAft>
        <a:spcPct val="0"/>
      </a:spcAft>
      <a:defRPr kumimoji="1" sz="800" kern="1200">
        <a:solidFill>
          <a:schemeClr val="accent1"/>
        </a:solidFill>
        <a:latin typeface="Arial" charset="0"/>
        <a:ea typeface="굴림" pitchFamily="34" charset="-127"/>
        <a:cs typeface="+mn-cs"/>
      </a:defRPr>
    </a:lvl5pPr>
    <a:lvl6pPr marL="2285729" algn="l" defTabSz="914291" rtl="0" eaLnBrk="1" latinLnBrk="0" hangingPunct="1">
      <a:defRPr kumimoji="1" sz="800" kern="1200">
        <a:solidFill>
          <a:schemeClr val="accent1"/>
        </a:solidFill>
        <a:latin typeface="Arial" charset="0"/>
        <a:ea typeface="굴림" pitchFamily="34" charset="-127"/>
        <a:cs typeface="+mn-cs"/>
      </a:defRPr>
    </a:lvl6pPr>
    <a:lvl7pPr marL="2742874" algn="l" defTabSz="914291" rtl="0" eaLnBrk="1" latinLnBrk="0" hangingPunct="1">
      <a:defRPr kumimoji="1" sz="800" kern="1200">
        <a:solidFill>
          <a:schemeClr val="accent1"/>
        </a:solidFill>
        <a:latin typeface="Arial" charset="0"/>
        <a:ea typeface="굴림" pitchFamily="34" charset="-127"/>
        <a:cs typeface="+mn-cs"/>
      </a:defRPr>
    </a:lvl7pPr>
    <a:lvl8pPr marL="3200020" algn="l" defTabSz="914291" rtl="0" eaLnBrk="1" latinLnBrk="0" hangingPunct="1">
      <a:defRPr kumimoji="1" sz="800" kern="1200">
        <a:solidFill>
          <a:schemeClr val="accent1"/>
        </a:solidFill>
        <a:latin typeface="Arial" charset="0"/>
        <a:ea typeface="굴림" pitchFamily="34" charset="-127"/>
        <a:cs typeface="+mn-cs"/>
      </a:defRPr>
    </a:lvl8pPr>
    <a:lvl9pPr marL="3657166" algn="l" defTabSz="914291" rtl="0" eaLnBrk="1" latinLnBrk="0" hangingPunct="1">
      <a:defRPr kumimoji="1" sz="800" kern="1200">
        <a:solidFill>
          <a:schemeClr val="accent1"/>
        </a:solidFill>
        <a:latin typeface="Arial" charset="0"/>
        <a:ea typeface="굴림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" userDrawn="1">
          <p15:clr>
            <a:srgbClr val="A4A3A4"/>
          </p15:clr>
        </p15:guide>
        <p15:guide id="2" pos="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66FF"/>
    <a:srgbClr val="3399FF"/>
    <a:srgbClr val="7EC026"/>
    <a:srgbClr val="AFE26C"/>
    <a:srgbClr val="969696"/>
    <a:srgbClr val="33CC33"/>
    <a:srgbClr val="B90101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80" autoAdjust="0"/>
    <p:restoredTop sz="90681" autoAdjust="0"/>
  </p:normalViewPr>
  <p:slideViewPr>
    <p:cSldViewPr>
      <p:cViewPr varScale="1">
        <p:scale>
          <a:sx n="187" d="100"/>
          <a:sy n="187" d="100"/>
        </p:scale>
        <p:origin x="2304" y="144"/>
      </p:cViewPr>
      <p:guideLst>
        <p:guide orient="horz" pos="56"/>
        <p:guide pos="151"/>
      </p:guideLst>
    </p:cSldViewPr>
  </p:slideViewPr>
  <p:outlineViewPr>
    <p:cViewPr>
      <p:scale>
        <a:sx n="33" d="100"/>
        <a:sy n="33" d="100"/>
      </p:scale>
      <p:origin x="0" y="22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658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407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67" tIns="47684" rIns="95367" bIns="47684" numCol="1" anchor="t" anchorCtr="0" compatLnSpc="1">
            <a:prstTxWarp prst="textNoShape">
              <a:avLst/>
            </a:prstTxWarp>
          </a:bodyPr>
          <a:lstStyle>
            <a:lvl1pPr defTabSz="953524" latinLnBrk="1">
              <a:defRPr sz="1300">
                <a:solidFill>
                  <a:schemeClr val="tx1"/>
                </a:solidFill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07" y="0"/>
            <a:ext cx="3077407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67" tIns="47684" rIns="95367" bIns="47684" numCol="1" anchor="t" anchorCtr="0" compatLnSpc="1">
            <a:prstTxWarp prst="textNoShape">
              <a:avLst/>
            </a:prstTxWarp>
          </a:bodyPr>
          <a:lstStyle>
            <a:lvl1pPr algn="r" defTabSz="953524" latinLnBrk="1">
              <a:defRPr sz="1300">
                <a:solidFill>
                  <a:schemeClr val="tx1"/>
                </a:solidFill>
                <a:latin typeface="굴림" pitchFamily="34" charset="-127"/>
              </a:defRPr>
            </a:lvl1pPr>
          </a:lstStyle>
          <a:p>
            <a:fld id="{994BBDA1-D5BD-49FC-8DE9-9F3CA469114F}" type="datetimeFigureOut">
              <a:rPr lang="en-US" altLang="ko-KR"/>
              <a:pPr/>
              <a:t>11/17/2014</a:t>
            </a:fld>
            <a:endParaRPr lang="en-US" altLang="ko-KR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262"/>
            <a:ext cx="3077407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67" tIns="47684" rIns="95367" bIns="47684" numCol="1" anchor="b" anchorCtr="0" compatLnSpc="1">
            <a:prstTxWarp prst="textNoShape">
              <a:avLst/>
            </a:prstTxWarp>
          </a:bodyPr>
          <a:lstStyle>
            <a:lvl1pPr defTabSz="953524" latinLnBrk="1">
              <a:defRPr sz="1300">
                <a:solidFill>
                  <a:schemeClr val="tx1"/>
                </a:solidFill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07" y="9720262"/>
            <a:ext cx="3077407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67" tIns="47684" rIns="95367" bIns="47684" numCol="1" anchor="b" anchorCtr="0" compatLnSpc="1">
            <a:prstTxWarp prst="textNoShape">
              <a:avLst/>
            </a:prstTxWarp>
          </a:bodyPr>
          <a:lstStyle>
            <a:lvl1pPr algn="r" defTabSz="953524" latinLnBrk="1">
              <a:defRPr sz="1300">
                <a:solidFill>
                  <a:schemeClr val="tx1"/>
                </a:solidFill>
                <a:latin typeface="굴림" pitchFamily="34" charset="-127"/>
              </a:defRPr>
            </a:lvl1pPr>
          </a:lstStyle>
          <a:p>
            <a:fld id="{9F44B341-A1BD-4BDA-82D3-F46AEF8B5E15}" type="slidenum">
              <a:rPr lang="en-US" altLang="ko-KR"/>
              <a:pPr/>
              <a:t>‹nr.›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3254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407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399" tIns="49201" rIns="98399" bIns="49201" numCol="1" anchor="t" anchorCtr="0" compatLnSpc="1">
            <a:prstTxWarp prst="textNoShape">
              <a:avLst/>
            </a:prstTxWarp>
          </a:bodyPr>
          <a:lstStyle>
            <a:lvl1pPr defTabSz="983374" latinLnBrk="1">
              <a:defRPr sz="1300">
                <a:solidFill>
                  <a:schemeClr val="tx1"/>
                </a:solidFill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70" y="0"/>
            <a:ext cx="3077406" cy="5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399" tIns="49201" rIns="98399" bIns="49201" numCol="1" anchor="t" anchorCtr="0" compatLnSpc="1">
            <a:prstTxWarp prst="textNoShape">
              <a:avLst/>
            </a:prstTxWarp>
          </a:bodyPr>
          <a:lstStyle>
            <a:lvl1pPr algn="r" defTabSz="983374" latinLnBrk="1">
              <a:defRPr sz="1300">
                <a:solidFill>
                  <a:schemeClr val="tx1"/>
                </a:solidFill>
                <a:latin typeface="굴림" pitchFamily="34" charset="-127"/>
              </a:defRPr>
            </a:lvl1pPr>
          </a:lstStyle>
          <a:p>
            <a:fld id="{A5E5EDC6-D0C4-401E-A46F-D9A5DFF302F3}" type="datetimeFigureOut">
              <a:rPr lang="en-US" altLang="ko-KR"/>
              <a:pPr/>
              <a:t>11/17/2014</a:t>
            </a:fld>
            <a:endParaRPr lang="en-US" altLang="ko-K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662" y="4860131"/>
            <a:ext cx="5207152" cy="460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399" tIns="49201" rIns="98399" bIns="49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901"/>
            <a:ext cx="3077407" cy="5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399" tIns="49201" rIns="98399" bIns="49201" numCol="1" anchor="b" anchorCtr="0" compatLnSpc="1">
            <a:prstTxWarp prst="textNoShape">
              <a:avLst/>
            </a:prstTxWarp>
          </a:bodyPr>
          <a:lstStyle>
            <a:lvl1pPr defTabSz="983374" latinLnBrk="1">
              <a:defRPr sz="1300">
                <a:solidFill>
                  <a:schemeClr val="tx1"/>
                </a:solidFill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70" y="9721901"/>
            <a:ext cx="3077406" cy="5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399" tIns="49201" rIns="98399" bIns="49201" numCol="1" anchor="b" anchorCtr="0" compatLnSpc="1">
            <a:prstTxWarp prst="textNoShape">
              <a:avLst/>
            </a:prstTxWarp>
          </a:bodyPr>
          <a:lstStyle>
            <a:lvl1pPr algn="r" defTabSz="983374" latinLnBrk="1">
              <a:defRPr sz="1300">
                <a:solidFill>
                  <a:schemeClr val="tx1"/>
                </a:solidFill>
                <a:latin typeface="굴림" pitchFamily="34" charset="-127"/>
              </a:defRPr>
            </a:lvl1pPr>
          </a:lstStyle>
          <a:p>
            <a:fld id="{0D7AA5AE-C1A7-4009-8BCF-3D0739761B91}" type="slidenum">
              <a:rPr lang="en-US" altLang="ko-KR"/>
              <a:pPr/>
              <a:t>‹nr.›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8182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굴림"/>
      </a:defRPr>
    </a:lvl1pPr>
    <a:lvl2pPr marL="45555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굴림"/>
      </a:defRPr>
    </a:lvl2pPr>
    <a:lvl3pPr marL="91270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굴림"/>
      </a:defRPr>
    </a:lvl3pPr>
    <a:lvl4pPr marL="13698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굴림"/>
      </a:defRPr>
    </a:lvl4pPr>
    <a:lvl5pPr marL="1826996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굴림"/>
      </a:defRPr>
    </a:lvl5pPr>
    <a:lvl6pPr marL="2285511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2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15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17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54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84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54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949326" y="4860131"/>
            <a:ext cx="5203826" cy="4606231"/>
          </a:xfrm>
          <a:noFill/>
          <a:ln/>
        </p:spPr>
        <p:txBody>
          <a:bodyPr lIns="102775" tIns="51388" rIns="102775" bIns="51388"/>
          <a:lstStyle/>
          <a:p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4026732" y="9721901"/>
            <a:ext cx="3075744" cy="5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75" tIns="51388" rIns="102775" bIns="51388" anchor="b"/>
          <a:lstStyle/>
          <a:p>
            <a:pPr algn="r" defTabSz="1028148" latinLnBrk="1"/>
            <a:fld id="{9D5EC31B-45CA-4A49-BF56-5C293EFC0F6C}" type="slidenum">
              <a:rPr lang="en-US" altLang="ko-KR" sz="1300">
                <a:solidFill>
                  <a:schemeClr val="tx1"/>
                </a:solidFill>
                <a:latin typeface="굴림" pitchFamily="34" charset="-127"/>
              </a:rPr>
              <a:pPr algn="r" defTabSz="1028148" latinLnBrk="1"/>
              <a:t>2</a:t>
            </a:fld>
            <a:endParaRPr lang="en-US" altLang="ko-KR" sz="1300">
              <a:solidFill>
                <a:schemeClr val="tx1"/>
              </a:solidFill>
              <a:latin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653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D90D6-BC5E-48DA-AC5D-A66C31FD5F9B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AA5AE-C1A7-4009-8BCF-3D0739761B91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02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4925" cy="38354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4025070" y="9721901"/>
            <a:ext cx="3077406" cy="5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99" tIns="49201" rIns="98399" bIns="49201" anchor="b"/>
          <a:lstStyle/>
          <a:p>
            <a:pPr algn="r" defTabSz="983374" latinLnBrk="1"/>
            <a:fld id="{F3C251F2-631D-4556-9310-CED90351E388}" type="slidenum">
              <a:rPr lang="en-US" altLang="ko-KR" sz="1300">
                <a:solidFill>
                  <a:schemeClr val="tx1"/>
                </a:solidFill>
                <a:latin typeface="굴림" pitchFamily="34" charset="-127"/>
              </a:rPr>
              <a:pPr algn="r" defTabSz="983374" latinLnBrk="1"/>
              <a:t>15</a:t>
            </a:fld>
            <a:endParaRPr lang="en-US" altLang="ko-KR" sz="1300">
              <a:solidFill>
                <a:schemeClr val="tx1"/>
              </a:solidFill>
              <a:latin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60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st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9834" y="1314452"/>
            <a:ext cx="4283605" cy="809625"/>
          </a:xfrm>
        </p:spPr>
        <p:txBody>
          <a:bodyPr/>
          <a:lstStyle>
            <a:lvl1pPr>
              <a:defRPr sz="1500" smtClean="0">
                <a:ea typeface="맑은 고딕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20459" y="2249490"/>
            <a:ext cx="2028032" cy="1296987"/>
          </a:xfrm>
        </p:spPr>
        <p:txBody>
          <a:bodyPr/>
          <a:lstStyle>
            <a:lvl1pPr marL="0" indent="0" algn="r">
              <a:buFont typeface="Courier New" pitchFamily="49" charset="0"/>
              <a:buNone/>
              <a:defRPr sz="1167" b="1" smtClean="0">
                <a:solidFill>
                  <a:srgbClr val="000066"/>
                </a:solidFill>
                <a:ea typeface="맑은 고딕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53" y="103969"/>
            <a:ext cx="3571900" cy="642942"/>
          </a:xfrm>
        </p:spPr>
        <p:txBody>
          <a:bodyPr/>
          <a:lstStyle>
            <a:lvl1pPr algn="l"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150813"/>
            <a:ext cx="3571875" cy="595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257969" y="1031877"/>
            <a:ext cx="2201334" cy="243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6304" y="1031877"/>
            <a:ext cx="2202656" cy="243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150813"/>
            <a:ext cx="3571875" cy="595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969" y="1031877"/>
            <a:ext cx="2201334" cy="24304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304" y="1031877"/>
            <a:ext cx="2202656" cy="24304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aster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438" y="150813"/>
            <a:ext cx="35718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6142" tIns="28071" rIns="56142" bIns="280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970" y="1031877"/>
            <a:ext cx="453099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588" tIns="28071" rIns="56142" bIns="28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  <p:sldLayoutId id="2147483766" r:id="rId4"/>
    <p:sldLayoutId id="2147483765" r:id="rId5"/>
    <p:sldLayoutId id="2147483764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66916" rtl="0" eaLnBrk="0" fontAlgn="base" hangingPunct="0">
        <a:spcBef>
          <a:spcPct val="0"/>
        </a:spcBef>
        <a:spcAft>
          <a:spcPct val="0"/>
        </a:spcAft>
        <a:defRPr sz="1333" b="1">
          <a:solidFill>
            <a:srgbClr val="002673"/>
          </a:solidFill>
          <a:latin typeface="+mj-lt"/>
          <a:ea typeface="+mj-ea"/>
          <a:cs typeface="맑은 고딕"/>
        </a:defRPr>
      </a:lvl1pPr>
      <a:lvl2pPr algn="l" defTabSz="466916" rtl="0" eaLnBrk="0" fontAlgn="base" hangingPunct="0">
        <a:spcBef>
          <a:spcPct val="0"/>
        </a:spcBef>
        <a:spcAft>
          <a:spcPct val="0"/>
        </a:spcAft>
        <a:defRPr sz="1333" b="1">
          <a:solidFill>
            <a:srgbClr val="002673"/>
          </a:solidFill>
          <a:latin typeface="Calibri" pitchFamily="34" charset="0"/>
          <a:ea typeface="맑은 고딕"/>
          <a:cs typeface="맑은 고딕"/>
        </a:defRPr>
      </a:lvl2pPr>
      <a:lvl3pPr algn="l" defTabSz="466916" rtl="0" eaLnBrk="0" fontAlgn="base" hangingPunct="0">
        <a:spcBef>
          <a:spcPct val="0"/>
        </a:spcBef>
        <a:spcAft>
          <a:spcPct val="0"/>
        </a:spcAft>
        <a:defRPr sz="1333" b="1">
          <a:solidFill>
            <a:srgbClr val="002673"/>
          </a:solidFill>
          <a:latin typeface="Calibri" pitchFamily="34" charset="0"/>
          <a:ea typeface="맑은 고딕"/>
          <a:cs typeface="맑은 고딕"/>
        </a:defRPr>
      </a:lvl3pPr>
      <a:lvl4pPr algn="l" defTabSz="466916" rtl="0" eaLnBrk="0" fontAlgn="base" hangingPunct="0">
        <a:spcBef>
          <a:spcPct val="0"/>
        </a:spcBef>
        <a:spcAft>
          <a:spcPct val="0"/>
        </a:spcAft>
        <a:defRPr sz="1333" b="1">
          <a:solidFill>
            <a:srgbClr val="002673"/>
          </a:solidFill>
          <a:latin typeface="Calibri" pitchFamily="34" charset="0"/>
          <a:ea typeface="맑은 고딕"/>
          <a:cs typeface="맑은 고딕"/>
        </a:defRPr>
      </a:lvl4pPr>
      <a:lvl5pPr algn="l" defTabSz="466916" rtl="0" eaLnBrk="0" fontAlgn="base" hangingPunct="0">
        <a:spcBef>
          <a:spcPct val="0"/>
        </a:spcBef>
        <a:spcAft>
          <a:spcPct val="0"/>
        </a:spcAft>
        <a:defRPr sz="1333" b="1">
          <a:solidFill>
            <a:srgbClr val="002673"/>
          </a:solidFill>
          <a:latin typeface="Calibri" pitchFamily="34" charset="0"/>
          <a:ea typeface="맑은 고딕"/>
          <a:cs typeface="맑은 고딕"/>
        </a:defRPr>
      </a:lvl5pPr>
      <a:lvl6pPr marL="380903" algn="r" defTabSz="468194" rtl="0" eaLnBrk="1" fontAlgn="base" hangingPunct="1">
        <a:spcBef>
          <a:spcPct val="0"/>
        </a:spcBef>
        <a:spcAft>
          <a:spcPct val="0"/>
        </a:spcAft>
        <a:defRPr sz="1333" b="1">
          <a:solidFill>
            <a:schemeClr val="folHlink"/>
          </a:solidFill>
          <a:latin typeface="Lucida Sans" pitchFamily="34" charset="0"/>
        </a:defRPr>
      </a:lvl6pPr>
      <a:lvl7pPr marL="761807" algn="r" defTabSz="468194" rtl="0" eaLnBrk="1" fontAlgn="base" hangingPunct="1">
        <a:spcBef>
          <a:spcPct val="0"/>
        </a:spcBef>
        <a:spcAft>
          <a:spcPct val="0"/>
        </a:spcAft>
        <a:defRPr sz="1333" b="1">
          <a:solidFill>
            <a:schemeClr val="folHlink"/>
          </a:solidFill>
          <a:latin typeface="Lucida Sans" pitchFamily="34" charset="0"/>
        </a:defRPr>
      </a:lvl7pPr>
      <a:lvl8pPr marL="1142709" algn="r" defTabSz="468194" rtl="0" eaLnBrk="1" fontAlgn="base" hangingPunct="1">
        <a:spcBef>
          <a:spcPct val="0"/>
        </a:spcBef>
        <a:spcAft>
          <a:spcPct val="0"/>
        </a:spcAft>
        <a:defRPr sz="1333" b="1">
          <a:solidFill>
            <a:schemeClr val="folHlink"/>
          </a:solidFill>
          <a:latin typeface="Lucida Sans" pitchFamily="34" charset="0"/>
        </a:defRPr>
      </a:lvl8pPr>
      <a:lvl9pPr marL="1523612" algn="r" defTabSz="468194" rtl="0" eaLnBrk="1" fontAlgn="base" hangingPunct="1">
        <a:spcBef>
          <a:spcPct val="0"/>
        </a:spcBef>
        <a:spcAft>
          <a:spcPct val="0"/>
        </a:spcAft>
        <a:defRPr sz="1333" b="1">
          <a:solidFill>
            <a:schemeClr val="folHlink"/>
          </a:solidFill>
          <a:latin typeface="Lucida Sans" pitchFamily="34" charset="0"/>
        </a:defRPr>
      </a:lvl9pPr>
    </p:titleStyle>
    <p:bodyStyle>
      <a:lvl1pPr marL="148143" indent="-148143" algn="l" defTabSz="466916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Courier New" pitchFamily="49" charset="0"/>
        <a:buBlip>
          <a:blip r:embed="rId9"/>
        </a:buBlip>
        <a:defRPr sz="1333">
          <a:solidFill>
            <a:schemeClr val="tx1"/>
          </a:solidFill>
          <a:latin typeface="+mn-lt"/>
          <a:ea typeface="+mn-ea"/>
          <a:cs typeface="맑은 고딕"/>
        </a:defRPr>
      </a:lvl1pPr>
      <a:lvl2pPr marL="445752" indent="-148143" algn="l" defTabSz="466916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Font typeface="Courier New" pitchFamily="49" charset="0"/>
        <a:buBlip>
          <a:blip r:embed="rId9"/>
        </a:buBlip>
        <a:defRPr sz="1167">
          <a:solidFill>
            <a:schemeClr val="tx1"/>
          </a:solidFill>
          <a:latin typeface="+mn-lt"/>
          <a:ea typeface="맑은 고딕"/>
          <a:cs typeface="맑은 고딕"/>
        </a:defRPr>
      </a:lvl2pPr>
      <a:lvl3pPr marL="744684" indent="-149467" algn="l" defTabSz="466916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Font typeface="Courier New" pitchFamily="49" charset="0"/>
        <a:buBlip>
          <a:blip r:embed="rId9"/>
        </a:buBlip>
        <a:defRPr sz="1000">
          <a:solidFill>
            <a:schemeClr val="tx1"/>
          </a:solidFill>
          <a:latin typeface="+mn-lt"/>
          <a:ea typeface="맑은 고딕"/>
          <a:cs typeface="맑은 고딕"/>
        </a:defRPr>
      </a:lvl3pPr>
      <a:lvl4pPr marL="1046261" indent="-152112" algn="l" defTabSz="466916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Font typeface="Courier New" pitchFamily="49" charset="0"/>
        <a:buBlip>
          <a:blip r:embed="rId9"/>
        </a:buBlip>
        <a:defRPr sz="833">
          <a:solidFill>
            <a:schemeClr val="tx1"/>
          </a:solidFill>
          <a:latin typeface="+mn-lt"/>
          <a:ea typeface="맑은 고딕"/>
          <a:cs typeface="맑은 고딕"/>
        </a:defRPr>
      </a:lvl4pPr>
      <a:lvl5pPr marL="1346515" indent="-150788" algn="l" defTabSz="466916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Font typeface="Courier New" pitchFamily="49" charset="0"/>
        <a:buBlip>
          <a:blip r:embed="rId9"/>
        </a:buBlip>
        <a:defRPr sz="667">
          <a:solidFill>
            <a:schemeClr val="tx1"/>
          </a:solidFill>
          <a:latin typeface="+mn-lt"/>
          <a:ea typeface="맑은 고딕"/>
          <a:cs typeface="맑은 고딕"/>
        </a:defRPr>
      </a:lvl5pPr>
      <a:lvl6pPr marL="2323775" indent="-223517" algn="l" defTabSz="468194" rtl="0" eaLnBrk="1" fontAlgn="t" hangingPunct="1">
        <a:spcBef>
          <a:spcPct val="20000"/>
        </a:spcBef>
        <a:spcAft>
          <a:spcPct val="0"/>
        </a:spcAft>
        <a:buBlip>
          <a:blip r:embed="rId10"/>
        </a:buBlip>
        <a:defRPr sz="667">
          <a:solidFill>
            <a:schemeClr val="bg2"/>
          </a:solidFill>
          <a:latin typeface="+mn-lt"/>
        </a:defRPr>
      </a:lvl6pPr>
      <a:lvl7pPr marL="2704678" indent="-223517" algn="l" defTabSz="468194" rtl="0" eaLnBrk="1" fontAlgn="t" hangingPunct="1">
        <a:spcBef>
          <a:spcPct val="20000"/>
        </a:spcBef>
        <a:spcAft>
          <a:spcPct val="0"/>
        </a:spcAft>
        <a:buBlip>
          <a:blip r:embed="rId10"/>
        </a:buBlip>
        <a:defRPr sz="667">
          <a:solidFill>
            <a:schemeClr val="bg2"/>
          </a:solidFill>
          <a:latin typeface="+mn-lt"/>
        </a:defRPr>
      </a:lvl7pPr>
      <a:lvl8pPr marL="3085581" indent="-223517" algn="l" defTabSz="468194" rtl="0" eaLnBrk="1" fontAlgn="t" hangingPunct="1">
        <a:spcBef>
          <a:spcPct val="20000"/>
        </a:spcBef>
        <a:spcAft>
          <a:spcPct val="0"/>
        </a:spcAft>
        <a:buBlip>
          <a:blip r:embed="rId10"/>
        </a:buBlip>
        <a:defRPr sz="667">
          <a:solidFill>
            <a:schemeClr val="bg2"/>
          </a:solidFill>
          <a:latin typeface="+mn-lt"/>
        </a:defRPr>
      </a:lvl8pPr>
      <a:lvl9pPr marL="3466484" indent="-223517" algn="l" defTabSz="468194" rtl="0" eaLnBrk="1" fontAlgn="t" hangingPunct="1">
        <a:spcBef>
          <a:spcPct val="20000"/>
        </a:spcBef>
        <a:spcAft>
          <a:spcPct val="0"/>
        </a:spcAft>
        <a:buBlip>
          <a:blip r:embed="rId10"/>
        </a:buBlip>
        <a:defRPr sz="667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76180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03" algn="l" defTabSz="76180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07" algn="l" defTabSz="76180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09" algn="l" defTabSz="76180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612" algn="l" defTabSz="76180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516" algn="l" defTabSz="76180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419" algn="l" defTabSz="76180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323" algn="l" defTabSz="76180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226" algn="l" defTabSz="76180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hyperlink" Target="https://www.google.nl/imgres?imgurl=http://www.greentechmedia.com/images/sized/content/images/articles/Bipv-altpower_1-310x224.jpg&amp;imgrefurl=http://www.dailyenmoveme.com/en/more/china-helps-bipv&amp;docid=w20LU8ndnPucGM&amp;tbnid=OnWa0ciZ2_eyyM&amp;w=310&amp;h=224&amp;ei=2cNOU4b9Nqn20gXShYGwCQ&amp;ved=0CAkQxiAwBw&amp;iact=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nl-NL" smtClean="0"/>
              <a:t>EFFIC</a:t>
            </a:r>
            <a:br>
              <a:rPr lang="nl-NL" smtClean="0"/>
            </a:br>
            <a:r>
              <a:rPr lang="nl-NL" sz="1167" i="1"/>
              <a:t>(Equipment </a:t>
            </a:r>
            <a:r>
              <a:rPr lang="nl-NL" sz="1167" i="1" err="1"/>
              <a:t>for</a:t>
            </a:r>
            <a:r>
              <a:rPr lang="nl-NL" sz="1167" i="1"/>
              <a:t> Free Form </a:t>
            </a:r>
            <a:r>
              <a:rPr lang="nl-NL" sz="1167" i="1" err="1"/>
              <a:t>Interconnection</a:t>
            </a:r>
            <a:r>
              <a:rPr lang="nl-NL" sz="1167" i="1"/>
              <a:t> of CIGS)</a:t>
            </a:r>
            <a:endParaRPr lang="en-US" i="1">
              <a:ea typeface="맑은 고딕" pitchFamily="34" charset="-127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20458" y="2249960"/>
            <a:ext cx="2099964" cy="10204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>
                <a:ea typeface="맑은 고딕" pitchFamily="34" charset="-127"/>
              </a:rPr>
              <a:t>Jan </a:t>
            </a:r>
            <a:r>
              <a:rPr lang="en-US" sz="1000" err="1">
                <a:ea typeface="맑은 고딕" pitchFamily="34" charset="-127"/>
              </a:rPr>
              <a:t>Wemmenhove</a:t>
            </a:r>
            <a:r>
              <a:rPr lang="en-US" sz="1000">
                <a:ea typeface="맑은 고딕" pitchFamily="34" charset="-127"/>
              </a:rPr>
              <a:t>, PM </a:t>
            </a:r>
            <a:r>
              <a:rPr lang="en-US" sz="1000" err="1">
                <a:ea typeface="맑은 고딕" pitchFamily="34" charset="-127"/>
              </a:rPr>
              <a:t>Smit</a:t>
            </a:r>
            <a:r>
              <a:rPr lang="en-US" sz="1000">
                <a:ea typeface="맑은 고딕" pitchFamily="34" charset="-127"/>
              </a:rPr>
              <a:t> Ovens</a:t>
            </a:r>
          </a:p>
          <a:p>
            <a:pPr>
              <a:lnSpc>
                <a:spcPct val="80000"/>
              </a:lnSpc>
            </a:pPr>
            <a:endParaRPr lang="en-US" sz="1000">
              <a:ea typeface="맑은 고딕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1000"/>
              <a:t>Sunday 2014 event</a:t>
            </a:r>
            <a:endParaRPr lang="en-US" sz="1000">
              <a:ea typeface="맑은 고딕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1000">
                <a:ea typeface="맑은 고딕" pitchFamily="34" charset="-127"/>
              </a:rPr>
              <a:t>Nov. 19</a:t>
            </a:r>
            <a:r>
              <a:rPr lang="en-US" sz="1000" baseline="30000">
                <a:ea typeface="맑은 고딕" pitchFamily="34" charset="-127"/>
              </a:rPr>
              <a:t>th</a:t>
            </a:r>
            <a:r>
              <a:rPr lang="en-US" sz="1000">
                <a:ea typeface="맑은 고딕" pitchFamily="34" charset="-127"/>
              </a:rPr>
              <a:t>, 2014</a:t>
            </a:r>
          </a:p>
          <a:p>
            <a:pPr>
              <a:lnSpc>
                <a:spcPct val="80000"/>
              </a:lnSpc>
            </a:pPr>
            <a:endParaRPr lang="en-US" sz="1000">
              <a:ea typeface="맑은 고딕" pitchFamily="34" charset="-127"/>
            </a:endParaRPr>
          </a:p>
          <a:p>
            <a:pPr>
              <a:lnSpc>
                <a:spcPct val="80000"/>
              </a:lnSpc>
            </a:pPr>
            <a:endParaRPr lang="en-US" sz="1000">
              <a:ea typeface="맑은 고딕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Different interconnection technology required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3" y="1174884"/>
            <a:ext cx="4729077" cy="2025386"/>
          </a:xfrm>
        </p:spPr>
        <p:txBody>
          <a:bodyPr/>
          <a:lstStyle/>
          <a:p>
            <a:r>
              <a:rPr lang="nl-NL" sz="1167"/>
              <a:t>Besides material removal by lasers it is also required to add materials: isolators &amp; conductors</a:t>
            </a:r>
          </a:p>
          <a:p>
            <a:r>
              <a:rPr lang="nl-NL" sz="1167"/>
              <a:t>To maintain flexibility </a:t>
            </a:r>
            <a:br>
              <a:rPr lang="nl-NL" sz="1167"/>
            </a:br>
            <a:r>
              <a:rPr lang="nl-NL" sz="1167"/>
              <a:t>and large area precision </a:t>
            </a:r>
            <a:br>
              <a:rPr lang="nl-NL" sz="1167"/>
            </a:br>
            <a:r>
              <a:rPr lang="nl-NL" sz="1167"/>
              <a:t>Inktjet printing is the </a:t>
            </a:r>
            <a:br>
              <a:rPr lang="nl-NL" sz="1167"/>
            </a:br>
            <a:r>
              <a:rPr lang="nl-NL" sz="1167"/>
              <a:t>preferred deposition </a:t>
            </a:r>
            <a:br>
              <a:rPr lang="nl-NL" sz="1167"/>
            </a:br>
            <a:r>
              <a:rPr lang="nl-NL" sz="1167"/>
              <a:t>method</a:t>
            </a:r>
          </a:p>
          <a:p>
            <a:r>
              <a:rPr lang="nl-NL" sz="1167"/>
              <a:t>P</a:t>
            </a:r>
            <a:r>
              <a:rPr lang="nl-NL" sz="1167"/>
              <a:t>rocess development </a:t>
            </a:r>
            <a:br>
              <a:rPr lang="nl-NL" sz="1167"/>
            </a:br>
            <a:r>
              <a:rPr lang="nl-NL" sz="1167"/>
              <a:t>ongoing.</a:t>
            </a:r>
          </a:p>
          <a:p>
            <a:endParaRPr lang="en-US" sz="1167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09" y="1409866"/>
            <a:ext cx="2880320" cy="198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1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Produzo tool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7" y="1069735"/>
            <a:ext cx="3480768" cy="2320352"/>
          </a:xfrm>
        </p:spPr>
      </p:pic>
    </p:spTree>
    <p:extLst>
      <p:ext uri="{BB962C8B-B14F-4D97-AF65-F5344CB8AC3E}">
        <p14:creationId xmlns:p14="http://schemas.microsoft.com/office/powerpoint/2010/main" val="15839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Main advantage of a front/back-end approach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167"/>
              <a:t>Flexibility in size &amp; shape is possible</a:t>
            </a:r>
          </a:p>
          <a:p>
            <a:pPr lvl="1"/>
            <a:r>
              <a:rPr lang="nl-NL" sz="1000"/>
              <a:t>Relatively large front end substrates (e.g. 1200 x 1200 mm) </a:t>
            </a:r>
          </a:p>
          <a:p>
            <a:pPr lvl="1"/>
            <a:r>
              <a:rPr lang="nl-NL" sz="1000"/>
              <a:t>Store these coated mother plates in N2 conditions</a:t>
            </a:r>
          </a:p>
          <a:p>
            <a:pPr lvl="1"/>
            <a:r>
              <a:rPr lang="nl-NL" sz="1000"/>
              <a:t>Mechanical sizing of these plates to a specific demand</a:t>
            </a:r>
          </a:p>
          <a:p>
            <a:pPr lvl="1"/>
            <a:r>
              <a:rPr lang="nl-NL" sz="1000"/>
              <a:t>Fast response to a market request, e.g. delivery &lt; 7 days on site</a:t>
            </a:r>
          </a:p>
          <a:p>
            <a:pPr lvl="1"/>
            <a:r>
              <a:rPr lang="nl-NL" sz="1000"/>
              <a:t>Full shape freedom including triangles, rounded, circles, etc</a:t>
            </a:r>
          </a:p>
          <a:p>
            <a:pPr lvl="1"/>
            <a:r>
              <a:rPr lang="nl-NL" sz="1000"/>
              <a:t>Nesting programs to optimize material usage &amp; cost</a:t>
            </a:r>
          </a:p>
          <a:p>
            <a:pPr lvl="1"/>
            <a:r>
              <a:rPr lang="nl-NL" sz="1000"/>
              <a:t>Cell structuring &amp; interconnection scheme optimized by software for each different module </a:t>
            </a:r>
          </a:p>
          <a:p>
            <a:r>
              <a:rPr lang="nl-NL" sz="1167"/>
              <a:t>Except for flexible cell structuring &amp; interconnection no new technologies required to implement this approach</a:t>
            </a:r>
          </a:p>
        </p:txBody>
      </p:sp>
    </p:spTree>
    <p:extLst>
      <p:ext uri="{BB962C8B-B14F-4D97-AF65-F5344CB8AC3E}">
        <p14:creationId xmlns:p14="http://schemas.microsoft.com/office/powerpoint/2010/main" val="42404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53" y="401627"/>
            <a:ext cx="3702363" cy="535785"/>
          </a:xfrm>
        </p:spPr>
        <p:txBody>
          <a:bodyPr/>
          <a:lstStyle/>
          <a:p>
            <a:r>
              <a:rPr lang="nl-NL" smtClean="0"/>
              <a:t>Customer analysis</a:t>
            </a:r>
            <a:br>
              <a:rPr lang="nl-NL" smtClean="0"/>
            </a:br>
            <a:r>
              <a:rPr lang="nl-NL" sz="917"/>
              <a:t>Potential customers/segments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3" y="1124674"/>
            <a:ext cx="4920546" cy="2325419"/>
          </a:xfrm>
        </p:spPr>
        <p:txBody>
          <a:bodyPr/>
          <a:lstStyle/>
          <a:p>
            <a:pPr marL="0" indent="0">
              <a:buNone/>
            </a:pPr>
            <a:r>
              <a:rPr lang="nl-NL" sz="1167"/>
              <a:t>Potential customers:</a:t>
            </a:r>
          </a:p>
          <a:p>
            <a:r>
              <a:rPr lang="nl-NL" sz="1167"/>
              <a:t>TF PV manufacturers (CIGS as well as Si, CdTe and on the longer term OPV).</a:t>
            </a:r>
          </a:p>
          <a:p>
            <a:r>
              <a:rPr lang="nl-NL" sz="1167"/>
              <a:t>PV development labs.</a:t>
            </a:r>
          </a:p>
          <a:p>
            <a:r>
              <a:rPr lang="nl-NL" sz="1167"/>
              <a:t>Suppliers of functionalized steel and glass, building and construction materials (through their suppliers).</a:t>
            </a:r>
          </a:p>
          <a:p>
            <a:r>
              <a:rPr lang="nl-NL" sz="1167"/>
              <a:t>Potential future development: foundries taking producing customer/project specific modules based on standard cell materials.</a:t>
            </a:r>
          </a:p>
          <a:p>
            <a:endParaRPr lang="nl-NL" sz="1167"/>
          </a:p>
          <a:p>
            <a:pPr marL="0" indent="0">
              <a:buNone/>
            </a:pPr>
            <a:r>
              <a:rPr lang="nl-NL" sz="1167"/>
              <a:t>Segments:</a:t>
            </a:r>
          </a:p>
          <a:p>
            <a:r>
              <a:rPr lang="nl-NL" sz="1167"/>
              <a:t>BIPV (Building Integrated PV): PV systems incorporated in building elements.</a:t>
            </a:r>
          </a:p>
          <a:p>
            <a:r>
              <a:rPr lang="nl-NL" sz="1167"/>
              <a:t>BAPV (Building Added PV): PV systems added to existing buildings.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91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Supporting local PV panel manufacturing </a:t>
            </a:r>
            <a:endParaRPr lang="en-US"/>
          </a:p>
        </p:txBody>
      </p:sp>
      <p:pic>
        <p:nvPicPr>
          <p:cNvPr id="4098" name="Picture 2" descr="https://encrypted-tbn2.gstatic.com/images?q=tbn:ANd9GcRwKM3R3wNwUFmLTYYllF6tRSJZQq-gRm_gvY60jYj8UMxybpbiP_IoF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97" y="2709837"/>
            <a:ext cx="881063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56" y="1289853"/>
            <a:ext cx="2166523" cy="14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63" y="2189952"/>
            <a:ext cx="1539847" cy="115488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7970" y="1169839"/>
            <a:ext cx="2502213" cy="20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90" tIns="23393" rIns="46785" bIns="23393" numCol="1" anchor="t" anchorCtr="0" compatLnSpc="1">
            <a:prstTxWarp prst="textNoShape">
              <a:avLst/>
            </a:prstTxWarp>
          </a:bodyPr>
          <a:lstStyle>
            <a:lvl1pPr marL="177779" indent="-177779" algn="l" defTabSz="560322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6"/>
              </a:buBlip>
              <a:defRPr sz="1600" baseline="0">
                <a:solidFill>
                  <a:schemeClr val="tx1"/>
                </a:solidFill>
                <a:latin typeface="+mn-lt"/>
                <a:ea typeface="+mn-ea"/>
                <a:cs typeface="맑은 고딕"/>
              </a:defRPr>
            </a:lvl1pPr>
            <a:lvl2pPr marL="534924" indent="-177779" algn="l" defTabSz="560322" rtl="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6"/>
              </a:buBlip>
              <a:defRPr sz="1400" baseline="0">
                <a:solidFill>
                  <a:schemeClr val="tx1"/>
                </a:solidFill>
                <a:latin typeface="+mn-lt"/>
                <a:ea typeface="맑은 고딕"/>
                <a:cs typeface="맑은 고딕"/>
              </a:defRPr>
            </a:lvl2pPr>
            <a:lvl3pPr marL="893657" indent="-179367" algn="l" defTabSz="560322" rtl="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6"/>
              </a:buBlip>
              <a:defRPr sz="1200" baseline="0">
                <a:solidFill>
                  <a:schemeClr val="tx1"/>
                </a:solidFill>
                <a:latin typeface="+mn-lt"/>
                <a:ea typeface="맑은 고딕"/>
                <a:cs typeface="맑은 고딕"/>
              </a:defRPr>
            </a:lvl3pPr>
            <a:lvl4pPr marL="1255564" indent="-182542" algn="l" defTabSz="560322" rtl="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6"/>
              </a:buBlip>
              <a:defRPr sz="1000" baseline="0">
                <a:solidFill>
                  <a:schemeClr val="tx1"/>
                </a:solidFill>
                <a:latin typeface="+mn-lt"/>
                <a:ea typeface="맑은 고딕"/>
                <a:cs typeface="맑은 고딕"/>
              </a:defRPr>
            </a:lvl4pPr>
            <a:lvl5pPr marL="1615883" indent="-180953" algn="l" defTabSz="560322" rtl="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6"/>
              </a:buBlip>
              <a:defRPr sz="800" baseline="0">
                <a:solidFill>
                  <a:schemeClr val="tx1"/>
                </a:solidFill>
                <a:latin typeface="+mn-lt"/>
                <a:ea typeface="맑은 고딕"/>
                <a:cs typeface="맑은 고딕"/>
              </a:defRPr>
            </a:lvl5pPr>
            <a:lvl6pPr marL="2788641" indent="-268231" algn="l" defTabSz="561855" rtl="0" eaLnBrk="1" fontAlgn="t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800">
                <a:solidFill>
                  <a:schemeClr val="bg2"/>
                </a:solidFill>
                <a:latin typeface="+mn-lt"/>
              </a:defRPr>
            </a:lvl6pPr>
            <a:lvl7pPr marL="3245743" indent="-268231" algn="l" defTabSz="561855" rtl="0" eaLnBrk="1" fontAlgn="t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800">
                <a:solidFill>
                  <a:schemeClr val="bg2"/>
                </a:solidFill>
                <a:latin typeface="+mn-lt"/>
              </a:defRPr>
            </a:lvl7pPr>
            <a:lvl8pPr marL="3702845" indent="-268231" algn="l" defTabSz="561855" rtl="0" eaLnBrk="1" fontAlgn="t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800">
                <a:solidFill>
                  <a:schemeClr val="bg2"/>
                </a:solidFill>
                <a:latin typeface="+mn-lt"/>
              </a:defRPr>
            </a:lvl8pPr>
            <a:lvl9pPr marL="4159947" indent="-268231" algn="l" defTabSz="561855" rtl="0" eaLnBrk="1" fontAlgn="t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8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kumimoji="0" lang="nl-NL" sz="1167" kern="0"/>
              <a:t>The market approach</a:t>
            </a:r>
            <a:br>
              <a:rPr kumimoji="0" lang="nl-NL" sz="1167" kern="0"/>
            </a:br>
            <a:r>
              <a:rPr kumimoji="0" lang="nl-NL" sz="1167" kern="0"/>
              <a:t>is different</a:t>
            </a:r>
            <a:r>
              <a:rPr kumimoji="0" lang="nl-NL" sz="1167" kern="0"/>
              <a:t> </a:t>
            </a:r>
            <a:r>
              <a:rPr kumimoji="0" lang="nl-NL" sz="1167" kern="0"/>
              <a:t>and supports</a:t>
            </a:r>
            <a:br>
              <a:rPr kumimoji="0" lang="nl-NL" sz="1167" kern="0"/>
            </a:br>
            <a:r>
              <a:rPr kumimoji="0" lang="nl-NL" sz="1167" kern="0"/>
              <a:t>a local for local approach</a:t>
            </a:r>
          </a:p>
          <a:p>
            <a:r>
              <a:rPr kumimoji="0" lang="nl-NL" sz="1167" kern="0"/>
              <a:t>Much more comparable to </a:t>
            </a:r>
            <a:br>
              <a:rPr kumimoji="0" lang="nl-NL" sz="1167" kern="0"/>
            </a:br>
            <a:r>
              <a:rPr kumimoji="0" lang="nl-NL" sz="1167" kern="0"/>
              <a:t>e.g. double glazing</a:t>
            </a:r>
          </a:p>
          <a:p>
            <a:r>
              <a:rPr kumimoji="0" lang="nl-NL" sz="1167" kern="0"/>
              <a:t>Good possibility to </a:t>
            </a:r>
            <a:br>
              <a:rPr kumimoji="0" lang="nl-NL" sz="1167" kern="0"/>
            </a:br>
            <a:r>
              <a:rPr kumimoji="0" lang="nl-NL" sz="1167" kern="0"/>
              <a:t>allow for EU </a:t>
            </a:r>
            <a:br>
              <a:rPr kumimoji="0" lang="nl-NL" sz="1167" kern="0"/>
            </a:br>
            <a:r>
              <a:rPr kumimoji="0" lang="nl-NL" sz="1167" kern="0"/>
              <a:t>manufacturing on</a:t>
            </a:r>
            <a:br>
              <a:rPr kumimoji="0" lang="nl-NL" sz="1167" kern="0"/>
            </a:br>
            <a:r>
              <a:rPr kumimoji="0" lang="nl-NL" sz="1167" kern="0"/>
              <a:t>highly automated </a:t>
            </a:r>
            <a:br>
              <a:rPr kumimoji="0" lang="nl-NL" sz="1167" kern="0"/>
            </a:br>
            <a:r>
              <a:rPr kumimoji="0" lang="nl-NL" sz="1167" kern="0"/>
              <a:t>production lines</a:t>
            </a:r>
          </a:p>
        </p:txBody>
      </p:sp>
    </p:spTree>
    <p:extLst>
      <p:ext uri="{BB962C8B-B14F-4D97-AF65-F5344CB8AC3E}">
        <p14:creationId xmlns:p14="http://schemas.microsoft.com/office/powerpoint/2010/main" val="33204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State of development</a:t>
            </a:r>
            <a:br>
              <a:rPr lang="nl-NL" smtClean="0"/>
            </a:br>
            <a:r>
              <a:rPr lang="nl-NL" sz="917"/>
              <a:t>of the product at the end of the project</a:t>
            </a:r>
            <a:endParaRPr lang="en-US" sz="917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536" y="1064667"/>
            <a:ext cx="3225707" cy="2385426"/>
          </a:xfrm>
        </p:spPr>
        <p:txBody>
          <a:bodyPr/>
          <a:lstStyle/>
          <a:p>
            <a:r>
              <a:rPr lang="nl-NL" sz="1167"/>
              <a:t>Start of project:</a:t>
            </a:r>
          </a:p>
          <a:p>
            <a:pPr lvl="1"/>
            <a:r>
              <a:rPr lang="nl-NL" sz="1000"/>
              <a:t>TRL3: concept of back-end interconnecting lab-scale TF Si and CIGS cells has been proven.</a:t>
            </a:r>
          </a:p>
          <a:p>
            <a:pPr lvl="1"/>
            <a:r>
              <a:rPr lang="nl-NL" sz="1000"/>
              <a:t>Lab scale validation is still needed (TRL4).</a:t>
            </a:r>
          </a:p>
          <a:p>
            <a:pPr lvl="1"/>
            <a:endParaRPr lang="nl-NL"/>
          </a:p>
          <a:p>
            <a:r>
              <a:rPr lang="nl-NL" sz="1167"/>
              <a:t>End of project</a:t>
            </a:r>
            <a:r>
              <a:rPr lang="nl-NL" sz="1167"/>
              <a:t>:</a:t>
            </a:r>
          </a:p>
          <a:p>
            <a:pPr lvl="1"/>
            <a:r>
              <a:rPr lang="nl-NL" sz="1000"/>
              <a:t>TRL6: Product demonstrated with extensive testing on relevant PV modules of industrial CIGGS manufacturer Nexcis (60x30 cm).</a:t>
            </a:r>
          </a:p>
          <a:p>
            <a:pPr lvl="1"/>
            <a:endParaRPr lang="nl-NL" sz="1000"/>
          </a:p>
          <a:p>
            <a:r>
              <a:rPr lang="nl-NL" sz="1167"/>
              <a:t>At project closure, the design will have been upscaled to cover full market potential (60x120 cm).</a:t>
            </a:r>
            <a:endParaRPr lang="nl-NL" sz="1167"/>
          </a:p>
        </p:txBody>
      </p:sp>
      <p:pic>
        <p:nvPicPr>
          <p:cNvPr id="5" name="Picture 4" descr="http://www.ttopstart.com/images/made/uploads/TRLs_image_631_47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7"/>
          <a:stretch/>
        </p:blipFill>
        <p:spPr bwMode="auto">
          <a:xfrm>
            <a:off x="3347521" y="1130892"/>
            <a:ext cx="1632909" cy="233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64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333">
                <a:ea typeface="맑은 고딕" pitchFamily="34" charset="-127"/>
              </a:rPr>
              <a:t>Thank You</a:t>
            </a:r>
            <a:endParaRPr lang="en-US" sz="1333">
              <a:solidFill>
                <a:srgbClr val="000066"/>
              </a:solidFill>
              <a:ea typeface="맑은 고딕" pitchFamily="34" charset="-127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vert="horz" wrap="square" lIns="46790" tIns="28071" rIns="56142" bIns="2807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1000" b="0">
                <a:ea typeface="맑은 고딕" pitchFamily="34" charset="-127"/>
              </a:rPr>
              <a:t>SMIT Ovens BV</a:t>
            </a:r>
            <a:br>
              <a:rPr lang="en-US" sz="1000" b="0">
                <a:ea typeface="맑은 고딕" pitchFamily="34" charset="-127"/>
              </a:rPr>
            </a:br>
            <a:r>
              <a:rPr lang="en-US" sz="1000" b="0">
                <a:ea typeface="맑은 고딕" pitchFamily="34" charset="-127"/>
              </a:rPr>
              <a:t>Ekkersrijt 4302</a:t>
            </a:r>
            <a:br>
              <a:rPr lang="en-US" sz="1000" b="0">
                <a:ea typeface="맑은 고딕" pitchFamily="34" charset="-127"/>
              </a:rPr>
            </a:br>
            <a:r>
              <a:rPr lang="en-US" sz="1000" b="0">
                <a:ea typeface="맑은 고딕" pitchFamily="34" charset="-127"/>
              </a:rPr>
              <a:t> 5692 DH SON</a:t>
            </a:r>
            <a:br>
              <a:rPr lang="en-US" sz="1000" b="0">
                <a:ea typeface="맑은 고딕" pitchFamily="34" charset="-127"/>
              </a:rPr>
            </a:br>
            <a:r>
              <a:rPr lang="en-US" sz="1000" b="0">
                <a:ea typeface="맑은 고딕" pitchFamily="34" charset="-127"/>
              </a:rPr>
              <a:t>The Netherlands</a:t>
            </a:r>
            <a:r>
              <a:rPr lang="en-US" noProof="0">
                <a:solidFill>
                  <a:srgbClr val="002673"/>
                </a:solidFill>
                <a:ea typeface="맑은 고딕" pitchFamily="34" charset="-127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noProof="0">
                <a:solidFill>
                  <a:srgbClr val="002673"/>
                </a:solidFill>
                <a:ea typeface="맑은 고딕" pitchFamily="34" charset="-127"/>
              </a:rPr>
              <a:t>Visit us at www.smitovens.com</a:t>
            </a:r>
          </a:p>
        </p:txBody>
      </p:sp>
    </p:spTree>
    <p:extLst>
      <p:ext uri="{BB962C8B-B14F-4D97-AF65-F5344CB8AC3E}">
        <p14:creationId xmlns:p14="http://schemas.microsoft.com/office/powerpoint/2010/main" val="24630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19890" y="1289852"/>
            <a:ext cx="4800533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90" tIns="23393" rIns="46785" bIns="23393" numCol="1" anchor="t" anchorCtr="0" compatLnSpc="1">
            <a:prstTxWarp prst="textNoShape">
              <a:avLst/>
            </a:prstTxWarp>
            <a:noAutofit/>
          </a:bodyPr>
          <a:lstStyle>
            <a:lvl1pPr marL="177779" indent="-177779" algn="l" defTabSz="560322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맑은 고딕"/>
              </a:defRPr>
            </a:lvl1pPr>
            <a:lvl2pPr marL="534924" indent="-177779" algn="l" defTabSz="560322" rtl="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  <a:ea typeface="맑은 고딕"/>
                <a:cs typeface="맑은 고딕"/>
              </a:defRPr>
            </a:lvl2pPr>
            <a:lvl3pPr marL="893657" indent="-179367" algn="l" defTabSz="560322" rtl="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2"/>
              </a:buBlip>
              <a:defRPr sz="1200">
                <a:solidFill>
                  <a:schemeClr val="tx1"/>
                </a:solidFill>
                <a:latin typeface="+mn-lt"/>
                <a:ea typeface="맑은 고딕"/>
                <a:cs typeface="맑은 고딕"/>
              </a:defRPr>
            </a:lvl3pPr>
            <a:lvl4pPr marL="1255564" indent="-182542" algn="l" defTabSz="560322" rtl="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2"/>
              </a:buBlip>
              <a:defRPr sz="1000">
                <a:solidFill>
                  <a:schemeClr val="tx1"/>
                </a:solidFill>
                <a:latin typeface="+mn-lt"/>
                <a:ea typeface="맑은 고딕"/>
                <a:cs typeface="맑은 고딕"/>
              </a:defRPr>
            </a:lvl4pPr>
            <a:lvl5pPr marL="1615883" indent="-180953" algn="l" defTabSz="560322" rtl="0" eaLnBrk="0" fontAlgn="t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Courier New" pitchFamily="49" charset="0"/>
              <a:buBlip>
                <a:blip r:embed="rId2"/>
              </a:buBlip>
              <a:defRPr sz="800">
                <a:solidFill>
                  <a:schemeClr val="tx1"/>
                </a:solidFill>
                <a:latin typeface="+mn-lt"/>
                <a:ea typeface="맑은 고딕"/>
                <a:cs typeface="맑은 고딕"/>
              </a:defRPr>
            </a:lvl5pPr>
            <a:lvl6pPr marL="2788641" indent="-268231" algn="l" defTabSz="561855" rtl="0" eaLnBrk="1" fontAlgn="t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800">
                <a:solidFill>
                  <a:schemeClr val="bg2"/>
                </a:solidFill>
                <a:latin typeface="+mn-lt"/>
              </a:defRPr>
            </a:lvl6pPr>
            <a:lvl7pPr marL="3245743" indent="-268231" algn="l" defTabSz="561855" rtl="0" eaLnBrk="1" fontAlgn="t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800">
                <a:solidFill>
                  <a:schemeClr val="bg2"/>
                </a:solidFill>
                <a:latin typeface="+mn-lt"/>
              </a:defRPr>
            </a:lvl7pPr>
            <a:lvl8pPr marL="3702845" indent="-268231" algn="l" defTabSz="561855" rtl="0" eaLnBrk="1" fontAlgn="t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800">
                <a:solidFill>
                  <a:schemeClr val="bg2"/>
                </a:solidFill>
                <a:latin typeface="+mn-lt"/>
              </a:defRPr>
            </a:lvl8pPr>
            <a:lvl9pPr marL="4159947" indent="-268231" algn="l" defTabSz="561855" rtl="0" eaLnBrk="1" fontAlgn="t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800">
                <a:solidFill>
                  <a:schemeClr val="bg2"/>
                </a:solidFill>
                <a:latin typeface="+mn-lt"/>
              </a:defRPr>
            </a:lvl9pPr>
          </a:lstStyle>
          <a:p>
            <a:pPr marL="190492" indent="-190492">
              <a:buClr>
                <a:schemeClr val="tx1"/>
              </a:buClr>
              <a:buFont typeface="+mj-lt"/>
              <a:buAutoNum type="arabicPeriod"/>
              <a:defRPr/>
            </a:pPr>
            <a:r>
              <a:rPr kumimoji="0" lang="en-US" sz="1000" kern="0"/>
              <a:t>Brief company introduction</a:t>
            </a:r>
          </a:p>
          <a:p>
            <a:pPr marL="190492" indent="-190492">
              <a:buClr>
                <a:schemeClr val="tx1"/>
              </a:buClr>
              <a:buFont typeface="+mj-lt"/>
              <a:buAutoNum type="arabicPeriod"/>
              <a:defRPr/>
            </a:pPr>
            <a:r>
              <a:rPr kumimoji="0" lang="en-US" sz="1000" kern="0">
                <a:ea typeface="맑은 고딕"/>
              </a:rPr>
              <a:t>B</a:t>
            </a:r>
            <a:r>
              <a:rPr kumimoji="0" lang="en-US" sz="1000" kern="0">
                <a:ea typeface="맑은 고딕"/>
              </a:rPr>
              <a:t>rief introduction into CIGS panel production</a:t>
            </a:r>
          </a:p>
          <a:p>
            <a:pPr marL="190492" indent="-190492">
              <a:buClr>
                <a:schemeClr val="tx1"/>
              </a:buClr>
              <a:buFont typeface="+mj-lt"/>
              <a:buAutoNum type="arabicPeriod"/>
              <a:defRPr/>
            </a:pPr>
            <a:r>
              <a:rPr kumimoji="0" lang="en-US" sz="1000" kern="0">
                <a:ea typeface="맑은 고딕"/>
              </a:rPr>
              <a:t>Back-end interconnection process</a:t>
            </a:r>
          </a:p>
          <a:p>
            <a:pPr marL="190492" indent="-190492">
              <a:buClr>
                <a:schemeClr val="tx1"/>
              </a:buClr>
              <a:buFont typeface="+mj-lt"/>
              <a:buAutoNum type="arabicPeriod"/>
              <a:defRPr/>
            </a:pPr>
            <a:r>
              <a:rPr kumimoji="0" lang="en-US" sz="1000" kern="0">
                <a:ea typeface="맑은 고딕"/>
              </a:rPr>
              <a:t>D</a:t>
            </a:r>
            <a:r>
              <a:rPr kumimoji="0" lang="en-US" sz="1000" kern="0">
                <a:ea typeface="맑은 고딕"/>
              </a:rPr>
              <a:t>evelopment status</a:t>
            </a:r>
          </a:p>
          <a:p>
            <a:pPr marL="190492" indent="-190492">
              <a:buClr>
                <a:schemeClr val="tx1"/>
              </a:buClr>
              <a:buFont typeface="+mj-lt"/>
              <a:buAutoNum type="arabicPeriod"/>
              <a:defRPr/>
            </a:pPr>
            <a:endParaRPr kumimoji="0" lang="en-US" sz="1000" kern="0">
              <a:ea typeface="맑은 고딕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57969" y="400977"/>
            <a:ext cx="357187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785" tIns="23393" rIns="46785" bIns="23393" numCol="1" anchor="ctr" anchorCtr="0" compatLnSpc="1">
            <a:prstTxWarp prst="textNoShape">
              <a:avLst/>
            </a:prstTxWarp>
          </a:bodyPr>
          <a:lstStyle>
            <a:lvl1pPr algn="l" defTabSz="560322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73"/>
                </a:solidFill>
                <a:latin typeface="+mj-lt"/>
                <a:ea typeface="+mj-ea"/>
                <a:cs typeface="맑은 고딕"/>
              </a:defRPr>
            </a:lvl1pPr>
            <a:lvl2pPr algn="l" defTabSz="560322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73"/>
                </a:solidFill>
                <a:latin typeface="Calibri" pitchFamily="34" charset="0"/>
                <a:ea typeface="맑은 고딕"/>
                <a:cs typeface="맑은 고딕"/>
              </a:defRPr>
            </a:lvl2pPr>
            <a:lvl3pPr algn="l" defTabSz="560322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73"/>
                </a:solidFill>
                <a:latin typeface="Calibri" pitchFamily="34" charset="0"/>
                <a:ea typeface="맑은 고딕"/>
                <a:cs typeface="맑은 고딕"/>
              </a:defRPr>
            </a:lvl3pPr>
            <a:lvl4pPr algn="l" defTabSz="560322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73"/>
                </a:solidFill>
                <a:latin typeface="Calibri" pitchFamily="34" charset="0"/>
                <a:ea typeface="맑은 고딕"/>
                <a:cs typeface="맑은 고딕"/>
              </a:defRPr>
            </a:lvl4pPr>
            <a:lvl5pPr algn="l" defTabSz="560322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73"/>
                </a:solidFill>
                <a:latin typeface="Calibri" pitchFamily="34" charset="0"/>
                <a:ea typeface="맑은 고딕"/>
                <a:cs typeface="맑은 고딕"/>
              </a:defRPr>
            </a:lvl5pPr>
            <a:lvl6pPr marL="457102" algn="r" defTabSz="561855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folHlink"/>
                </a:solidFill>
                <a:latin typeface="Lucida Sans" pitchFamily="34" charset="0"/>
              </a:defRPr>
            </a:lvl6pPr>
            <a:lvl7pPr marL="914205" algn="r" defTabSz="561855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folHlink"/>
                </a:solidFill>
                <a:latin typeface="Lucida Sans" pitchFamily="34" charset="0"/>
              </a:defRPr>
            </a:lvl7pPr>
            <a:lvl8pPr marL="1371306" algn="r" defTabSz="561855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folHlink"/>
                </a:solidFill>
                <a:latin typeface="Lucida Sans" pitchFamily="34" charset="0"/>
              </a:defRPr>
            </a:lvl8pPr>
            <a:lvl9pPr marL="1828408" algn="r" defTabSz="561855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folHlink"/>
                </a:solidFill>
                <a:latin typeface="Lucida Sans" pitchFamily="34" charset="0"/>
              </a:defRPr>
            </a:lvl9pPr>
          </a:lstStyle>
          <a:p>
            <a:r>
              <a:rPr kumimoji="0" lang="en-US" sz="1333" kern="0">
                <a:ea typeface="맑은 고딕" pitchFamily="34" charset="-127"/>
              </a:rPr>
              <a:t>Content</a:t>
            </a:r>
            <a:br>
              <a:rPr kumimoji="0" lang="en-US" sz="1333" kern="0">
                <a:ea typeface="맑은 고딕" pitchFamily="34" charset="-127"/>
              </a:rPr>
            </a:br>
            <a:endParaRPr kumimoji="0" lang="en-US" sz="1333" kern="0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94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257969" y="400977"/>
            <a:ext cx="3571875" cy="535781"/>
          </a:xfrm>
        </p:spPr>
        <p:txBody>
          <a:bodyPr vert="horz" wrap="square" lIns="46785" tIns="23393" rIns="46785" bIns="23393" numCol="1" anchor="ctr" anchorCtr="0" compatLnSpc="1">
            <a:prstTxWarp prst="textNoShape">
              <a:avLst/>
            </a:prstTxWarp>
          </a:bodyPr>
          <a:lstStyle/>
          <a:p>
            <a:r>
              <a:rPr lang="en-US" noProof="0" smtClean="0">
                <a:ea typeface="맑은 고딕" pitchFamily="34" charset="-127"/>
              </a:rPr>
              <a:t>Company introduction</a:t>
            </a:r>
            <a:br>
              <a:rPr lang="en-US" noProof="0" smtClean="0">
                <a:ea typeface="맑은 고딕" pitchFamily="34" charset="-127"/>
              </a:rPr>
            </a:br>
            <a:r>
              <a:rPr lang="en-US" sz="917">
                <a:ea typeface="맑은 고딕" pitchFamily="34" charset="-127"/>
              </a:rPr>
              <a:t>General</a:t>
            </a:r>
            <a:endParaRPr lang="en-US" noProof="0" smtClean="0">
              <a:ea typeface="맑은 고딕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889" y="1169839"/>
            <a:ext cx="2940327" cy="2160240"/>
          </a:xfrm>
        </p:spPr>
        <p:txBody>
          <a:bodyPr vert="horz" wrap="square" lIns="47990" tIns="23393" rIns="46785" bIns="2339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000"/>
              <a:t>Founded in 1936 in Nijmegen, the Netherlands. Today, our headquarters are in Eindhoven </a:t>
            </a:r>
          </a:p>
          <a:p>
            <a:pPr>
              <a:defRPr/>
            </a:pPr>
            <a:r>
              <a:rPr lang="en-US" sz="1000">
                <a:ea typeface="맑은 고딕"/>
              </a:rPr>
              <a:t>Background in display and glass</a:t>
            </a:r>
          </a:p>
          <a:p>
            <a:pPr lvl="1">
              <a:defRPr/>
            </a:pPr>
            <a:r>
              <a:rPr lang="en-US" sz="917"/>
              <a:t>Including large area glass treatment</a:t>
            </a:r>
          </a:p>
          <a:p>
            <a:pPr lvl="1">
              <a:defRPr/>
            </a:pPr>
            <a:r>
              <a:rPr lang="en-US" sz="917"/>
              <a:t>High temperature glass treatment (T&gt;</a:t>
            </a:r>
            <a:r>
              <a:rPr lang="en-US" sz="917" err="1"/>
              <a:t>T</a:t>
            </a:r>
            <a:r>
              <a:rPr lang="en-US" sz="917" baseline="-46000" err="1"/>
              <a:t>g</a:t>
            </a:r>
            <a:r>
              <a:rPr lang="en-US" sz="917"/>
              <a:t>)</a:t>
            </a:r>
          </a:p>
          <a:p>
            <a:pPr lvl="1">
              <a:defRPr/>
            </a:pPr>
            <a:r>
              <a:rPr lang="en-US" sz="917"/>
              <a:t>Residual stress / deformation</a:t>
            </a:r>
          </a:p>
          <a:p>
            <a:pPr lvl="1">
              <a:defRPr/>
            </a:pPr>
            <a:r>
              <a:rPr lang="en-US" sz="917"/>
              <a:t>Cost effective mass production</a:t>
            </a:r>
          </a:p>
          <a:p>
            <a:pPr>
              <a:defRPr/>
            </a:pPr>
            <a:r>
              <a:rPr lang="en-US" sz="1000"/>
              <a:t>Continuous innovation with focus on</a:t>
            </a:r>
          </a:p>
          <a:p>
            <a:pPr lvl="1">
              <a:defRPr/>
            </a:pPr>
            <a:r>
              <a:rPr lang="en-US" sz="917"/>
              <a:t>Yield improvement</a:t>
            </a:r>
          </a:p>
          <a:p>
            <a:pPr lvl="1">
              <a:defRPr/>
            </a:pPr>
            <a:r>
              <a:rPr lang="en-US" sz="917"/>
              <a:t>Cost reduction</a:t>
            </a:r>
          </a:p>
          <a:p>
            <a:pPr marL="0" indent="0">
              <a:buNone/>
              <a:defRPr/>
            </a:pPr>
            <a:endParaRPr lang="en-US" sz="100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910" t="6773" r="1273" b="11008"/>
          <a:stretch>
            <a:fillRect/>
          </a:stretch>
        </p:blipFill>
        <p:spPr bwMode="auto">
          <a:xfrm>
            <a:off x="3207685" y="1156856"/>
            <a:ext cx="1636701" cy="97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120308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0232" y="2249959"/>
            <a:ext cx="1650184" cy="11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46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ea typeface="맑은 고딕" pitchFamily="34" charset="-127"/>
              </a:rPr>
              <a:t>Company introduction</a:t>
            </a:r>
            <a:br>
              <a:rPr lang="en-US" noProof="0" smtClean="0">
                <a:ea typeface="맑은 고딕" pitchFamily="34" charset="-127"/>
              </a:rPr>
            </a:br>
            <a:r>
              <a:rPr lang="en-US" sz="917">
                <a:ea typeface="맑은 고딕" pitchFamily="34" charset="-127"/>
              </a:rPr>
              <a:t>Solar market position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3" y="1174882"/>
            <a:ext cx="2700299" cy="2199634"/>
          </a:xfrm>
        </p:spPr>
        <p:txBody>
          <a:bodyPr/>
          <a:lstStyle/>
          <a:p>
            <a:pPr>
              <a:defRPr/>
            </a:pPr>
            <a:r>
              <a:rPr lang="en-US" sz="1167"/>
              <a:t>Leading position in thermal equipment for TF solar panel production</a:t>
            </a:r>
          </a:p>
          <a:p>
            <a:pPr lvl="1">
              <a:defRPr/>
            </a:pPr>
            <a:r>
              <a:rPr lang="en-US" sz="1000"/>
              <a:t>Installed base of 110 systems in total solar market</a:t>
            </a:r>
          </a:p>
          <a:p>
            <a:pPr lvl="1">
              <a:defRPr/>
            </a:pPr>
            <a:r>
              <a:rPr lang="en-US" sz="1000"/>
              <a:t>Supplied for &gt; 4,3 </a:t>
            </a:r>
            <a:r>
              <a:rPr lang="en-US" sz="1000" err="1"/>
              <a:t>GWp</a:t>
            </a:r>
            <a:r>
              <a:rPr lang="en-US" sz="1000"/>
              <a:t> annual production capacity</a:t>
            </a:r>
            <a:endParaRPr lang="en-US" sz="1000"/>
          </a:p>
          <a:p>
            <a:pPr>
              <a:defRPr/>
            </a:pPr>
            <a:r>
              <a:rPr lang="en-US" sz="1167"/>
              <a:t>Development partner &amp; reliable supplier to all major TFPV manufacturers</a:t>
            </a:r>
            <a:endParaRPr lang="en-US" sz="1167"/>
          </a:p>
        </p:txBody>
      </p:sp>
      <p:pic>
        <p:nvPicPr>
          <p:cNvPr id="9" name="Picture 7" descr="20090601-0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820190" y="1229846"/>
            <a:ext cx="2024063" cy="104907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10" name="Picture 7" descr="090908-01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0189" y="2350707"/>
            <a:ext cx="2040227" cy="10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Crystalline and thin film solar panel technologies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4294967295"/>
          </p:nvPr>
        </p:nvSpPr>
        <p:spPr>
          <a:xfrm>
            <a:off x="-124" y="2252674"/>
            <a:ext cx="2459819" cy="1137412"/>
          </a:xfrm>
        </p:spPr>
        <p:txBody>
          <a:bodyPr vert="horz" wrap="square" lIns="47990" tIns="23393" rIns="46785" bIns="2339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000"/>
              <a:t>Fixed panel</a:t>
            </a:r>
          </a:p>
          <a:p>
            <a:pPr>
              <a:defRPr/>
            </a:pPr>
            <a:r>
              <a:rPr lang="en-US" sz="1000"/>
              <a:t>Composed of multiple solar-cells, made from silicon wafers (similar to microchips)</a:t>
            </a:r>
          </a:p>
          <a:p>
            <a:pPr>
              <a:defRPr/>
            </a:pPr>
            <a:r>
              <a:rPr lang="en-US" sz="1000"/>
              <a:t>Used in most PV-systems</a:t>
            </a:r>
          </a:p>
          <a:p>
            <a:pPr>
              <a:defRPr/>
            </a:pPr>
            <a:r>
              <a:rPr lang="en-US" sz="1000"/>
              <a:t>Based on Silicon (c-Si) or Gallium Arsenide (</a:t>
            </a:r>
            <a:r>
              <a:rPr lang="en-US" sz="1000" err="1"/>
              <a:t>GaAs</a:t>
            </a:r>
            <a:r>
              <a:rPr lang="en-US" sz="1000"/>
              <a:t>)</a:t>
            </a:r>
          </a:p>
        </p:txBody>
      </p:sp>
      <p:pic>
        <p:nvPicPr>
          <p:cNvPr id="59396" name="Picture 4" descr="http://www.solartotal.nl/files/MonoP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987" y="1349859"/>
            <a:ext cx="1485096" cy="904982"/>
          </a:xfrm>
          <a:prstGeom prst="rect">
            <a:avLst/>
          </a:prstGeom>
          <a:noFill/>
        </p:spPr>
      </p:pic>
      <p:sp>
        <p:nvSpPr>
          <p:cNvPr id="22" name="Content Placeholder 2"/>
          <p:cNvSpPr>
            <a:spLocks noGrp="1"/>
          </p:cNvSpPr>
          <p:nvPr>
            <p:ph idx="4294967295"/>
          </p:nvPr>
        </p:nvSpPr>
        <p:spPr>
          <a:xfrm>
            <a:off x="2465549" y="2252673"/>
            <a:ext cx="2520033" cy="1212178"/>
          </a:xfrm>
        </p:spPr>
        <p:txBody>
          <a:bodyPr vert="horz" wrap="square" lIns="47990" tIns="23393" rIns="46785" bIns="2339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000"/>
              <a:t>Fixed  (glass) or flexible thin sheet </a:t>
            </a:r>
          </a:p>
          <a:p>
            <a:pPr>
              <a:defRPr/>
            </a:pPr>
            <a:r>
              <a:rPr lang="en-US" sz="1000"/>
              <a:t>Several thin layers which act as one big solar-cell</a:t>
            </a:r>
          </a:p>
          <a:p>
            <a:pPr>
              <a:defRPr/>
            </a:pPr>
            <a:r>
              <a:rPr lang="en-US" sz="1000"/>
              <a:t>Used in special applications and large plants</a:t>
            </a:r>
          </a:p>
          <a:p>
            <a:pPr>
              <a:defRPr/>
            </a:pPr>
            <a:r>
              <a:rPr lang="en-US" sz="1000"/>
              <a:t>Based on Silicon (a-Si), Cadmium Telluride (</a:t>
            </a:r>
            <a:r>
              <a:rPr lang="en-US" sz="1000" err="1"/>
              <a:t>CdTe</a:t>
            </a:r>
            <a:r>
              <a:rPr lang="en-US" sz="1000"/>
              <a:t>), Copper indium gallium</a:t>
            </a:r>
            <a:br>
              <a:rPr lang="en-US" sz="1000"/>
            </a:br>
            <a:r>
              <a:rPr lang="en-US" sz="1000"/>
              <a:t> </a:t>
            </a:r>
            <a:r>
              <a:rPr lang="en-US" sz="1000" err="1"/>
              <a:t>selenide</a:t>
            </a:r>
            <a:r>
              <a:rPr lang="en-US" sz="1000"/>
              <a:t> (CIGS) or Organic materials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endParaRPr lang="en-US" sz="1000"/>
          </a:p>
        </p:txBody>
      </p:sp>
      <p:pic>
        <p:nvPicPr>
          <p:cNvPr id="59400" name="Picture 8" descr="http://gotpowered.com/wp-content/uploads/2011/04/flexible-solar-pane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872" y="1289852"/>
            <a:ext cx="1370491" cy="1016122"/>
          </a:xfrm>
          <a:prstGeom prst="rect">
            <a:avLst/>
          </a:prstGeom>
          <a:noFill/>
        </p:spPr>
      </p:pic>
      <p:sp>
        <p:nvSpPr>
          <p:cNvPr id="25" name="Content Placeholder 2"/>
          <p:cNvSpPr>
            <a:spLocks noGrp="1"/>
          </p:cNvSpPr>
          <p:nvPr>
            <p:ph idx="4294967295"/>
          </p:nvPr>
        </p:nvSpPr>
        <p:spPr>
          <a:xfrm>
            <a:off x="54154" y="1109832"/>
            <a:ext cx="2160694" cy="357325"/>
          </a:xfrm>
        </p:spPr>
        <p:txBody>
          <a:bodyPr vert="horz" wrap="square" lIns="47990" tIns="23393" rIns="46785" bIns="2339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  <a:defRPr/>
            </a:pPr>
            <a:r>
              <a:rPr lang="en-US" sz="1000" u="sng"/>
              <a:t>Crystalline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4294967295"/>
          </p:nvPr>
        </p:nvSpPr>
        <p:spPr>
          <a:xfrm>
            <a:off x="2520279" y="1109832"/>
            <a:ext cx="2340137" cy="357325"/>
          </a:xfrm>
        </p:spPr>
        <p:txBody>
          <a:bodyPr vert="horz" wrap="square" lIns="47990" tIns="23393" rIns="46785" bIns="2339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  <a:defRPr/>
            </a:pPr>
            <a:r>
              <a:rPr lang="en-US" sz="1000" u="sng"/>
              <a:t>Thin-film</a:t>
            </a:r>
          </a:p>
        </p:txBody>
      </p:sp>
    </p:spTree>
    <p:extLst>
      <p:ext uri="{BB962C8B-B14F-4D97-AF65-F5344CB8AC3E}">
        <p14:creationId xmlns:p14="http://schemas.microsoft.com/office/powerpoint/2010/main" val="418311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2" grpId="0" build="allAtOnce"/>
      <p:bldP spid="25" grpId="0" build="p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State of the art manufacturing of TFPV panels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3" y="1177716"/>
            <a:ext cx="3360373" cy="2092357"/>
          </a:xfrm>
        </p:spPr>
        <p:txBody>
          <a:bodyPr/>
          <a:lstStyle/>
          <a:p>
            <a:r>
              <a:rPr lang="nl-NL" sz="1167"/>
              <a:t>Each manufacturer has a single standard, one size only panel.</a:t>
            </a:r>
          </a:p>
          <a:p>
            <a:r>
              <a:rPr lang="nl-NL" sz="1167"/>
              <a:t>Standardized manufacturing lines are optimized for lowest cost of this specific module ($/Wp).</a:t>
            </a:r>
          </a:p>
          <a:p>
            <a:r>
              <a:rPr lang="nl-NL" sz="1167"/>
              <a:t>For optimal panel performance cells (± 700 mV) are formed &amp; electrically interconnected in the manufacturing line using lasers (in case of CIGS, a mechanical scribe of P2 and P3 is very common) .</a:t>
            </a:r>
          </a:p>
          <a:p>
            <a:r>
              <a:rPr lang="nl-NL" sz="1167"/>
              <a:t>This one size/fits all approach is </a:t>
            </a:r>
          </a:p>
          <a:p>
            <a:pPr lvl="1"/>
            <a:r>
              <a:rPr lang="nl-NL" sz="1000"/>
              <a:t>OK for power plant / free field applications</a:t>
            </a:r>
          </a:p>
          <a:p>
            <a:pPr lvl="1"/>
            <a:r>
              <a:rPr lang="nl-NL" sz="1000"/>
              <a:t>Not ideal for building integrated (BIPV) applications</a:t>
            </a:r>
            <a:endParaRPr lang="nl-NL" sz="1000"/>
          </a:p>
          <a:p>
            <a:pPr marL="0" indent="0">
              <a:buNone/>
            </a:pPr>
            <a:endParaRPr lang="en-US"/>
          </a:p>
        </p:txBody>
      </p:sp>
      <p:pic>
        <p:nvPicPr>
          <p:cNvPr id="1030" name="Picture 6" descr="http://www.firstsolar.com/~/media/logos/logo.ashx?mh=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05" y="2665593"/>
            <a:ext cx="302998" cy="3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256" y="1229847"/>
            <a:ext cx="1560173" cy="2100233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1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Disadvantages current production process.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3" y="1177716"/>
            <a:ext cx="3360373" cy="2092357"/>
          </a:xfrm>
        </p:spPr>
        <p:txBody>
          <a:bodyPr/>
          <a:lstStyle/>
          <a:p>
            <a:r>
              <a:rPr lang="nl-NL" sz="1167"/>
              <a:t>Module output loss: IC zone does not contribute to module output.</a:t>
            </a:r>
          </a:p>
          <a:p>
            <a:r>
              <a:rPr lang="nl-NL" sz="1167"/>
              <a:t>Production yield loss: material removal is source of contamination for the subsequent TF deposition processes.</a:t>
            </a:r>
          </a:p>
          <a:p>
            <a:r>
              <a:rPr lang="nl-NL" sz="1167"/>
              <a:t>Limited module customization.</a:t>
            </a:r>
          </a:p>
          <a:p>
            <a:endParaRPr lang="en-US"/>
          </a:p>
        </p:txBody>
      </p:sp>
      <p:pic>
        <p:nvPicPr>
          <p:cNvPr id="10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256" y="1351154"/>
            <a:ext cx="1560173" cy="2100233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2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53" y="401627"/>
            <a:ext cx="3702363" cy="535785"/>
          </a:xfrm>
        </p:spPr>
        <p:txBody>
          <a:bodyPr/>
          <a:lstStyle/>
          <a:p>
            <a:r>
              <a:rPr lang="nl-NL" smtClean="0"/>
              <a:t>EFFIC solution</a:t>
            </a:r>
            <a:br>
              <a:rPr lang="nl-NL" smtClean="0"/>
            </a:br>
            <a:r>
              <a:rPr lang="nl-NL" sz="917"/>
              <a:t>Alternative approach structuring/interconnection</a:t>
            </a:r>
            <a:endParaRPr lang="en-US" sz="917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167"/>
              <a:t>Instead of doing the interconnections as integral steps in the line it is also possible to take a font end / back end approach</a:t>
            </a:r>
          </a:p>
          <a:p>
            <a:pPr lvl="1"/>
            <a:r>
              <a:rPr lang="nl-NL" sz="1000"/>
              <a:t>Front end would be the monolithic deposition of all funtional layers </a:t>
            </a:r>
          </a:p>
          <a:p>
            <a:pPr lvl="1"/>
            <a:r>
              <a:rPr lang="nl-NL" sz="1000"/>
              <a:t>Back end would be shaping, cell structuring, interconnection &amp; lamination</a:t>
            </a:r>
            <a:endParaRPr lang="en-US" sz="1000"/>
          </a:p>
        </p:txBody>
      </p:sp>
      <p:grpSp>
        <p:nvGrpSpPr>
          <p:cNvPr id="5" name="Group 4"/>
          <p:cNvGrpSpPr/>
          <p:nvPr/>
        </p:nvGrpSpPr>
        <p:grpSpPr>
          <a:xfrm>
            <a:off x="359916" y="2019816"/>
            <a:ext cx="3720413" cy="1445036"/>
            <a:chOff x="431899" y="2045795"/>
            <a:chExt cx="4464496" cy="173404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99" y="2045795"/>
              <a:ext cx="4464496" cy="1734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1440011" y="3186063"/>
              <a:ext cx="360040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68294" latinLnBrk="1"/>
              <a:endParaRPr lang="nl-NL" sz="125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088083" y="3194447"/>
              <a:ext cx="360040" cy="1440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68294" latinLnBrk="1"/>
              <a:endParaRPr lang="nl-NL" sz="12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0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Advantages back-end interconnection process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3" y="1174884"/>
            <a:ext cx="4729077" cy="2025386"/>
          </a:xfrm>
        </p:spPr>
        <p:txBody>
          <a:bodyPr/>
          <a:lstStyle/>
          <a:p>
            <a:r>
              <a:rPr lang="nl-NL" sz="1167"/>
              <a:t>Higher conversion efficiency of TF PV modules due to lower output losses in cell interconnection.</a:t>
            </a:r>
          </a:p>
          <a:p>
            <a:r>
              <a:rPr lang="nl-NL" sz="1167"/>
              <a:t>Lower CoO for module manufacturing , because back-end interconnection reduces defect formation and increases the production yield.</a:t>
            </a:r>
          </a:p>
          <a:p>
            <a:r>
              <a:rPr lang="nl-NL" sz="1167"/>
              <a:t>More flexibility of the interconnection layout at the end of the production process of PV modules.</a:t>
            </a:r>
          </a:p>
          <a:p>
            <a:endParaRPr lang="en-US" sz="1167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29" y="2154064"/>
            <a:ext cx="1800200" cy="124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3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mit Ovens 20080619 Introductie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56197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56197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34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627C0F71D594F9537D0253E208AFE" ma:contentTypeVersion="0" ma:contentTypeDescription="Een nieuw document maken." ma:contentTypeScope="" ma:versionID="6430bd78fe846f960346046cd16ac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0e0a565edc8de6eb8fabc5bc4e82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1F2A61-A90D-41EF-A853-E2C5AECEC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780075-7708-46B4-9AE0-D92289F139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72E0FC-71CC-4FE7-9B01-73C94F0D64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Office PowerPoint</Application>
  <PresentationFormat>Aangepast</PresentationFormat>
  <Paragraphs>100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굴림</vt:lpstr>
      <vt:lpstr>맑은 고딕</vt:lpstr>
      <vt:lpstr>Arial</vt:lpstr>
      <vt:lpstr>Calibri</vt:lpstr>
      <vt:lpstr>Courier New</vt:lpstr>
      <vt:lpstr>Lucida Sans</vt:lpstr>
      <vt:lpstr>Smit Ovens 20080619 Introductie</vt:lpstr>
      <vt:lpstr>EFFIC (Equipment for Free Form Interconnection of CIGS)</vt:lpstr>
      <vt:lpstr>PowerPoint-presentatie</vt:lpstr>
      <vt:lpstr>Company introduction General</vt:lpstr>
      <vt:lpstr>Company introduction Solar market position</vt:lpstr>
      <vt:lpstr>Crystalline and thin film solar panel technologies</vt:lpstr>
      <vt:lpstr>State of the art manufacturing of TFPV panels</vt:lpstr>
      <vt:lpstr>Disadvantages current production process.</vt:lpstr>
      <vt:lpstr>EFFIC solution Alternative approach structuring/interconnection</vt:lpstr>
      <vt:lpstr>Advantages back-end interconnection process</vt:lpstr>
      <vt:lpstr>Different interconnection technology required</vt:lpstr>
      <vt:lpstr>Produzo tool</vt:lpstr>
      <vt:lpstr>Main advantage of a front/back-end approach</vt:lpstr>
      <vt:lpstr>Customer analysis Potential customers/segments</vt:lpstr>
      <vt:lpstr>Supporting local PV panel manufacturing </vt:lpstr>
      <vt:lpstr>State of development of the product at the end of the project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 Introduction</dc:title>
  <dc:creator/>
  <cp:lastModifiedBy/>
  <cp:revision>82</cp:revision>
  <dcterms:created xsi:type="dcterms:W3CDTF">2008-06-24T07:36:42Z</dcterms:created>
  <dcterms:modified xsi:type="dcterms:W3CDTF">2014-11-17T09:45:32Z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0x010100716627C0F71D594F9537D0253E208AFE</vt:lpwstr>
  </property>
  <property fmtid="{D5CDD505-2E9C-101B-9397-08002B2CF9AE}" pid="3" name="IsMyDocuments">
    <vt:bool>true</vt:bool>
  </property>
</Properties>
</file>