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Lst>
  <p:notesMasterIdLst>
    <p:notesMasterId r:id="rId23"/>
  </p:notesMasterIdLst>
  <p:handoutMasterIdLst>
    <p:handoutMasterId r:id="rId24"/>
  </p:handoutMasterIdLst>
  <p:sldIdLst>
    <p:sldId id="415" r:id="rId3"/>
    <p:sldId id="504" r:id="rId4"/>
    <p:sldId id="641" r:id="rId5"/>
    <p:sldId id="637" r:id="rId6"/>
    <p:sldId id="638" r:id="rId7"/>
    <p:sldId id="640" r:id="rId8"/>
    <p:sldId id="592" r:id="rId9"/>
    <p:sldId id="652" r:id="rId10"/>
    <p:sldId id="653" r:id="rId11"/>
    <p:sldId id="651" r:id="rId12"/>
    <p:sldId id="648" r:id="rId13"/>
    <p:sldId id="646" r:id="rId14"/>
    <p:sldId id="645" r:id="rId15"/>
    <p:sldId id="649" r:id="rId16"/>
    <p:sldId id="650" r:id="rId17"/>
    <p:sldId id="654" r:id="rId18"/>
    <p:sldId id="642" r:id="rId19"/>
    <p:sldId id="655" r:id="rId20"/>
    <p:sldId id="647" r:id="rId21"/>
    <p:sldId id="60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Venema" initials="P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147"/>
    <a:srgbClr val="7629FC"/>
    <a:srgbClr val="7BB320"/>
    <a:srgbClr val="4B6EA7"/>
    <a:srgbClr val="D9DF49"/>
    <a:srgbClr val="14A093"/>
    <a:srgbClr val="57EFB5"/>
    <a:srgbClr val="FFFFFF"/>
    <a:srgbClr val="060132"/>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267" autoAdjust="0"/>
    <p:restoredTop sz="87434" autoAdjust="0"/>
  </p:normalViewPr>
  <p:slideViewPr>
    <p:cSldViewPr snapToGrid="0" snapToObjects="1">
      <p:cViewPr varScale="1">
        <p:scale>
          <a:sx n="79" d="100"/>
          <a:sy n="79" d="100"/>
        </p:scale>
        <p:origin x="-826"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8" d="100"/>
          <a:sy n="78" d="100"/>
        </p:scale>
        <p:origin x="-325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299970111541"/>
          <c:y val="0.21920872323251001"/>
          <c:w val="0.27531758442799997"/>
          <c:h val="0.85342884880005598"/>
        </c:manualLayout>
      </c:layout>
      <c:pieChart>
        <c:varyColors val="1"/>
        <c:ser>
          <c:idx val="0"/>
          <c:order val="0"/>
          <c:tx>
            <c:strRef>
              <c:f>Sheet1!$B$1</c:f>
              <c:strCache>
                <c:ptCount val="1"/>
                <c:pt idx="0">
                  <c:v>Kolom1</c:v>
                </c:pt>
              </c:strCache>
            </c:strRef>
          </c:tx>
          <c:spPr>
            <a:solidFill>
              <a:srgbClr val="060147"/>
            </a:solidFill>
            <a:ln>
              <a:solidFill>
                <a:schemeClr val="bg1"/>
              </a:solidFill>
            </a:ln>
            <a:effectLst/>
            <a:scene3d>
              <a:camera prst="orthographicFront"/>
              <a:lightRig rig="threePt" dir="t"/>
            </a:scene3d>
            <a:sp3d>
              <a:bevelT/>
            </a:sp3d>
          </c:spPr>
          <c:dPt>
            <c:idx val="0"/>
            <c:bubble3D val="0"/>
            <c:explosion val="13"/>
          </c:dPt>
          <c:dPt>
            <c:idx val="1"/>
            <c:bubble3D val="0"/>
            <c:spPr>
              <a:solidFill>
                <a:schemeClr val="bg1">
                  <a:lumMod val="90000"/>
                </a:schemeClr>
              </a:solidFill>
              <a:ln>
                <a:solidFill>
                  <a:schemeClr val="bg1"/>
                </a:solidFill>
              </a:ln>
              <a:effectLst/>
              <a:scene3d>
                <a:camera prst="orthographicFront"/>
                <a:lightRig rig="threePt" dir="t"/>
              </a:scene3d>
              <a:sp3d>
                <a:bevelT/>
              </a:sp3d>
            </c:spPr>
          </c:dPt>
          <c:dLbls>
            <c:dLbl>
              <c:idx val="0"/>
              <c:layout>
                <c:manualLayout>
                  <c:x val="-0.115651225383297"/>
                  <c:y val="5.56981222328822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3289355790722601"/>
                  <c:y val="-8.8896740474592201E-2"/>
                </c:manualLayout>
              </c:layout>
              <c:spPr>
                <a:noFill/>
                <a:ln>
                  <a:noFill/>
                </a:ln>
                <a:effectLst/>
              </c:spPr>
              <c:txPr>
                <a:bodyPr/>
                <a:lstStyle/>
                <a:p>
                  <a:pPr>
                    <a:defRPr sz="1200" b="0">
                      <a:solidFill>
                        <a:srgbClr val="060147"/>
                      </a:solidFill>
                    </a:defRPr>
                  </a:pPr>
                  <a:endParaRPr lang="nl-N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0">
                    <a:solidFill>
                      <a:schemeClr val="bg1"/>
                    </a:solidFill>
                  </a:defRPr>
                </a:pPr>
                <a:endParaRPr lang="nl-NL"/>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Tempress</c:v>
                </c:pt>
                <c:pt idx="1">
                  <c:v>Rest </c:v>
                </c:pt>
              </c:strCache>
            </c:strRef>
          </c:cat>
          <c:val>
            <c:numRef>
              <c:f>Sheet1!$B$2:$B$3</c:f>
              <c:numCache>
                <c:formatCode>0%</c:formatCode>
                <c:ptCount val="2"/>
                <c:pt idx="0">
                  <c:v>0.38</c:v>
                </c:pt>
                <c:pt idx="1">
                  <c:v>0.62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2385942522476003"/>
          <c:y val="0.27535311751740099"/>
          <c:w val="0.31088934455426998"/>
          <c:h val="0.47963214543928001"/>
        </c:manualLayout>
      </c:layout>
      <c:overlay val="0"/>
      <c:txPr>
        <a:bodyPr/>
        <a:lstStyle/>
        <a:p>
          <a:pPr>
            <a:defRPr sz="1400" b="0"/>
          </a:pPr>
          <a:endParaRPr lang="nl-NL"/>
        </a:p>
      </c:txPr>
    </c:legend>
    <c:plotVisOnly val="1"/>
    <c:dispBlanksAs val="zero"/>
    <c:showDLblsOverMax val="0"/>
  </c:chart>
  <c:txPr>
    <a:bodyPr/>
    <a:lstStyle/>
    <a:p>
      <a:pPr>
        <a:defRPr sz="18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0" dirty="0" smtClean="0"/>
              <a:t>Cumulative</a:t>
            </a:r>
            <a:r>
              <a:rPr lang="en-US" sz="1200" b="0" baseline="0" dirty="0" smtClean="0"/>
              <a:t> i</a:t>
            </a:r>
            <a:r>
              <a:rPr lang="en-US" sz="1200" b="0" dirty="0" smtClean="0"/>
              <a:t>nstalled capacity</a:t>
            </a:r>
            <a:endParaRPr lang="en-US" sz="1200" b="0" dirty="0"/>
          </a:p>
        </c:rich>
      </c:tx>
      <c:layout>
        <c:manualLayout>
          <c:xMode val="edge"/>
          <c:yMode val="edge"/>
          <c:x val="0.17834592040364999"/>
          <c:y val="2.9826173097110002E-2"/>
        </c:manualLayout>
      </c:layout>
      <c:overlay val="0"/>
    </c:title>
    <c:autoTitleDeleted val="0"/>
    <c:plotArea>
      <c:layout>
        <c:manualLayout>
          <c:layoutTarget val="inner"/>
          <c:xMode val="edge"/>
          <c:yMode val="edge"/>
          <c:x val="0.137925139771363"/>
          <c:y val="9.3042940859793699E-2"/>
          <c:w val="0.81179855649066401"/>
          <c:h val="0.81834169982641702"/>
        </c:manualLayout>
      </c:layout>
      <c:barChart>
        <c:barDir val="col"/>
        <c:grouping val="clustered"/>
        <c:varyColors val="0"/>
        <c:ser>
          <c:idx val="0"/>
          <c:order val="0"/>
          <c:tx>
            <c:strRef>
              <c:f>Sheet1!$B$1</c:f>
              <c:strCache>
                <c:ptCount val="1"/>
                <c:pt idx="0">
                  <c:v>Series 1</c:v>
                </c:pt>
              </c:strCache>
            </c:strRef>
          </c:tx>
          <c:spPr>
            <a:solidFill>
              <a:schemeClr val="bg1">
                <a:lumMod val="75000"/>
              </a:schemeClr>
            </a:solidFill>
            <a:scene3d>
              <a:camera prst="orthographicFront"/>
              <a:lightRig rig="threePt" dir="t"/>
            </a:scene3d>
            <a:sp3d>
              <a:bevelT/>
            </a:sp3d>
          </c:spPr>
          <c:invertIfNegative val="0"/>
          <c:cat>
            <c:numRef>
              <c:f>Sheet1!$A$2:$A$5</c:f>
              <c:numCache>
                <c:formatCode>General</c:formatCode>
                <c:ptCount val="4"/>
                <c:pt idx="0">
                  <c:v>2009</c:v>
                </c:pt>
                <c:pt idx="1">
                  <c:v>2010</c:v>
                </c:pt>
                <c:pt idx="2">
                  <c:v>2011</c:v>
                </c:pt>
                <c:pt idx="3">
                  <c:v>2012</c:v>
                </c:pt>
              </c:numCache>
            </c:numRef>
          </c:cat>
          <c:val>
            <c:numRef>
              <c:f>Sheet1!$B$2:$B$5</c:f>
              <c:numCache>
                <c:formatCode>General</c:formatCode>
                <c:ptCount val="4"/>
                <c:pt idx="0">
                  <c:v>5.7</c:v>
                </c:pt>
                <c:pt idx="1">
                  <c:v>12.55</c:v>
                </c:pt>
                <c:pt idx="2">
                  <c:v>20.25</c:v>
                </c:pt>
                <c:pt idx="3">
                  <c:v>21.25</c:v>
                </c:pt>
              </c:numCache>
            </c:numRef>
          </c:val>
        </c:ser>
        <c:dLbls>
          <c:showLegendKey val="0"/>
          <c:showVal val="0"/>
          <c:showCatName val="0"/>
          <c:showSerName val="0"/>
          <c:showPercent val="0"/>
          <c:showBubbleSize val="0"/>
        </c:dLbls>
        <c:gapWidth val="150"/>
        <c:axId val="56227712"/>
        <c:axId val="56229248"/>
      </c:barChart>
      <c:catAx>
        <c:axId val="56227712"/>
        <c:scaling>
          <c:orientation val="minMax"/>
        </c:scaling>
        <c:delete val="0"/>
        <c:axPos val="b"/>
        <c:numFmt formatCode="General" sourceLinked="1"/>
        <c:majorTickMark val="out"/>
        <c:minorTickMark val="none"/>
        <c:tickLblPos val="nextTo"/>
        <c:txPr>
          <a:bodyPr/>
          <a:lstStyle/>
          <a:p>
            <a:pPr>
              <a:defRPr sz="1200"/>
            </a:pPr>
            <a:endParaRPr lang="nl-NL"/>
          </a:p>
        </c:txPr>
        <c:crossAx val="56229248"/>
        <c:crosses val="autoZero"/>
        <c:auto val="1"/>
        <c:lblAlgn val="ctr"/>
        <c:lblOffset val="100"/>
        <c:noMultiLvlLbl val="0"/>
      </c:catAx>
      <c:valAx>
        <c:axId val="56229248"/>
        <c:scaling>
          <c:orientation val="minMax"/>
        </c:scaling>
        <c:delete val="0"/>
        <c:axPos val="l"/>
        <c:majorGridlines/>
        <c:numFmt formatCode="General" sourceLinked="1"/>
        <c:majorTickMark val="out"/>
        <c:minorTickMark val="none"/>
        <c:tickLblPos val="nextTo"/>
        <c:txPr>
          <a:bodyPr/>
          <a:lstStyle/>
          <a:p>
            <a:pPr>
              <a:defRPr sz="1200"/>
            </a:pPr>
            <a:endParaRPr lang="nl-NL"/>
          </a:p>
        </c:txPr>
        <c:crossAx val="56227712"/>
        <c:crosses val="autoZero"/>
        <c:crossBetween val="between"/>
      </c:valAx>
    </c:plotArea>
    <c:plotVisOnly val="1"/>
    <c:dispBlanksAs val="gap"/>
    <c:showDLblsOverMax val="0"/>
  </c:chart>
  <c:txPr>
    <a:bodyPr/>
    <a:lstStyle/>
    <a:p>
      <a:pPr>
        <a:defRPr sz="1800"/>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200">
                <a:solidFill>
                  <a:srgbClr val="060147"/>
                </a:solidFill>
                <a:latin typeface="Arial" panose="020B0604020202020204" pitchFamily="34" charset="0"/>
                <a:cs typeface="Arial" panose="020B0604020202020204" pitchFamily="34" charset="0"/>
              </a:defRPr>
            </a:pPr>
            <a:r>
              <a:rPr lang="en-US" sz="1200" dirty="0" smtClean="0">
                <a:solidFill>
                  <a:srgbClr val="060147"/>
                </a:solidFill>
                <a:latin typeface="Arial" panose="020B0604020202020204" pitchFamily="34" charset="0"/>
                <a:cs typeface="Arial" panose="020B0604020202020204" pitchFamily="34" charset="0"/>
              </a:rPr>
              <a:t>Efficiency for standard / PID free recipes</a:t>
            </a:r>
            <a:endParaRPr lang="en-US" sz="1200" dirty="0">
              <a:solidFill>
                <a:srgbClr val="060147"/>
              </a:solidFill>
              <a:latin typeface="Arial" panose="020B0604020202020204" pitchFamily="34" charset="0"/>
              <a:cs typeface="Arial" panose="020B0604020202020204" pitchFamily="34" charset="0"/>
            </a:endParaRPr>
          </a:p>
        </c:rich>
      </c:tx>
      <c:layout>
        <c:manualLayout>
          <c:xMode val="edge"/>
          <c:yMode val="edge"/>
          <c:x val="0.16036391169643099"/>
          <c:y val="7.0395473024437202E-2"/>
        </c:manualLayout>
      </c:layout>
      <c:overlay val="0"/>
    </c:title>
    <c:autoTitleDeleted val="0"/>
    <c:plotArea>
      <c:layout/>
      <c:barChart>
        <c:barDir val="col"/>
        <c:grouping val="stacked"/>
        <c:varyColors val="0"/>
        <c:ser>
          <c:idx val="0"/>
          <c:order val="0"/>
          <c:tx>
            <c:strRef>
              <c:f>Sheet1!$B$1</c:f>
              <c:strCache>
                <c:ptCount val="1"/>
                <c:pt idx="0">
                  <c:v>Series 1</c:v>
                </c:pt>
              </c:strCache>
            </c:strRef>
          </c:tx>
          <c:invertIfNegative val="0"/>
          <c:dPt>
            <c:idx val="0"/>
            <c:invertIfNegative val="0"/>
            <c:bubble3D val="0"/>
            <c:spPr>
              <a:solidFill>
                <a:srgbClr val="060147"/>
              </a:solidFill>
            </c:spPr>
          </c:dPt>
          <c:dPt>
            <c:idx val="1"/>
            <c:invertIfNegative val="0"/>
            <c:bubble3D val="0"/>
            <c:spPr>
              <a:solidFill>
                <a:srgbClr val="060147"/>
              </a:solidFill>
            </c:spPr>
          </c:dPt>
          <c:dPt>
            <c:idx val="2"/>
            <c:invertIfNegative val="0"/>
            <c:bubble3D val="0"/>
            <c:spPr>
              <a:solidFill>
                <a:schemeClr val="bg1">
                  <a:lumMod val="65000"/>
                </a:schemeClr>
              </a:solidFill>
            </c:spPr>
          </c:dPt>
          <c:dPt>
            <c:idx val="3"/>
            <c:invertIfNegative val="0"/>
            <c:bubble3D val="0"/>
            <c:spPr>
              <a:solidFill>
                <a:schemeClr val="bg1">
                  <a:lumMod val="65000"/>
                </a:schemeClr>
              </a:solidFill>
            </c:spPr>
          </c:dPt>
          <c:dPt>
            <c:idx val="4"/>
            <c:invertIfNegative val="0"/>
            <c:bubble3D val="0"/>
            <c:spPr>
              <a:solidFill>
                <a:srgbClr val="F2F2F2">
                  <a:lumMod val="50000"/>
                </a:srgbClr>
              </a:solidFill>
            </c:spPr>
          </c:dPt>
          <c:cat>
            <c:strRef>
              <c:f>Sheet1!$A$2:$A$6</c:f>
              <c:strCache>
                <c:ptCount val="5"/>
                <c:pt idx="0">
                  <c:v>Standard</c:v>
                </c:pt>
                <c:pt idx="1">
                  <c:v>PID free</c:v>
                </c:pt>
                <c:pt idx="2">
                  <c:v>Standard</c:v>
                </c:pt>
                <c:pt idx="3">
                  <c:v>PID free</c:v>
                </c:pt>
                <c:pt idx="4">
                  <c:v>PID free</c:v>
                </c:pt>
              </c:strCache>
            </c:strRef>
          </c:cat>
          <c:val>
            <c:numRef>
              <c:f>Sheet1!$B$2:$B$6</c:f>
              <c:numCache>
                <c:formatCode>General</c:formatCode>
                <c:ptCount val="5"/>
                <c:pt idx="0">
                  <c:v>17.559999999999999</c:v>
                </c:pt>
                <c:pt idx="1">
                  <c:v>17.579999999999991</c:v>
                </c:pt>
                <c:pt idx="2">
                  <c:v>17.48</c:v>
                </c:pt>
                <c:pt idx="3">
                  <c:v>17.260000000000002</c:v>
                </c:pt>
                <c:pt idx="4">
                  <c:v>17.23</c:v>
                </c:pt>
              </c:numCache>
            </c:numRef>
          </c:val>
        </c:ser>
        <c:dLbls>
          <c:showLegendKey val="0"/>
          <c:showVal val="0"/>
          <c:showCatName val="0"/>
          <c:showSerName val="0"/>
          <c:showPercent val="0"/>
          <c:showBubbleSize val="0"/>
        </c:dLbls>
        <c:gapWidth val="150"/>
        <c:overlap val="100"/>
        <c:axId val="63117952"/>
        <c:axId val="63119744"/>
      </c:barChart>
      <c:catAx>
        <c:axId val="63117952"/>
        <c:scaling>
          <c:orientation val="minMax"/>
        </c:scaling>
        <c:delete val="0"/>
        <c:axPos val="b"/>
        <c:majorTickMark val="out"/>
        <c:minorTickMark val="none"/>
        <c:tickLblPos val="nextTo"/>
        <c:txPr>
          <a:bodyPr/>
          <a:lstStyle/>
          <a:p>
            <a:pPr>
              <a:defRPr sz="1100">
                <a:solidFill>
                  <a:srgbClr val="060147"/>
                </a:solidFill>
                <a:latin typeface="Arial" panose="020B0604020202020204" pitchFamily="34" charset="0"/>
                <a:cs typeface="Arial" panose="020B0604020202020204" pitchFamily="34" charset="0"/>
              </a:defRPr>
            </a:pPr>
            <a:endParaRPr lang="nl-NL"/>
          </a:p>
        </c:txPr>
        <c:crossAx val="63119744"/>
        <c:crosses val="autoZero"/>
        <c:auto val="1"/>
        <c:lblAlgn val="ctr"/>
        <c:lblOffset val="100"/>
        <c:noMultiLvlLbl val="0"/>
      </c:catAx>
      <c:valAx>
        <c:axId val="63119744"/>
        <c:scaling>
          <c:orientation val="minMax"/>
        </c:scaling>
        <c:delete val="0"/>
        <c:axPos val="l"/>
        <c:majorGridlines>
          <c:spPr>
            <a:ln>
              <a:prstDash val="dash"/>
            </a:ln>
          </c:spPr>
        </c:majorGridlines>
        <c:numFmt formatCode="#,##0.00" sourceLinked="0"/>
        <c:majorTickMark val="out"/>
        <c:minorTickMark val="none"/>
        <c:tickLblPos val="nextTo"/>
        <c:txPr>
          <a:bodyPr/>
          <a:lstStyle/>
          <a:p>
            <a:pPr>
              <a:defRPr sz="1100">
                <a:solidFill>
                  <a:srgbClr val="060147"/>
                </a:solidFill>
                <a:latin typeface="Arial" panose="020B0604020202020204" pitchFamily="34" charset="0"/>
                <a:cs typeface="Arial" panose="020B0604020202020204" pitchFamily="34" charset="0"/>
              </a:defRPr>
            </a:pPr>
            <a:endParaRPr lang="nl-NL"/>
          </a:p>
        </c:txPr>
        <c:crossAx val="63117952"/>
        <c:crosses val="autoZero"/>
        <c:crossBetween val="between"/>
        <c:majorUnit val="0.2"/>
      </c:valAx>
    </c:plotArea>
    <c:plotVisOnly val="1"/>
    <c:dispBlanksAs val="gap"/>
    <c:showDLblsOverMax val="0"/>
  </c:chart>
  <c:txPr>
    <a:bodyPr/>
    <a:lstStyle/>
    <a:p>
      <a:pPr>
        <a:defRPr sz="1800"/>
      </a:pPr>
      <a:endParaRPr lang="nl-NL"/>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02B057-DC61-F741-ACDC-90B45A777A3A}" type="datetimeFigureOut">
              <a:rPr lang="en-US" smtClean="0"/>
              <a:t>11/18/2014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596DBA-2838-F943-974D-835E70A7B265}" type="slidenum">
              <a:rPr lang="en-US" smtClean="0"/>
              <a:t>‹#›</a:t>
            </a:fld>
            <a:endParaRPr lang="en-US"/>
          </a:p>
        </p:txBody>
      </p:sp>
    </p:spTree>
    <p:extLst>
      <p:ext uri="{BB962C8B-B14F-4D97-AF65-F5344CB8AC3E}">
        <p14:creationId xmlns:p14="http://schemas.microsoft.com/office/powerpoint/2010/main" val="3274781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BA4C3-6099-4FC4-9543-BEC1F03D9107}" type="datetimeFigureOut">
              <a:rPr lang="en-US" smtClean="0"/>
              <a:t>11/18/2014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C9408-CFFF-4761-AD64-84BF80B06398}" type="slidenum">
              <a:rPr lang="en-US" smtClean="0"/>
              <a:t>‹#›</a:t>
            </a:fld>
            <a:endParaRPr lang="en-US"/>
          </a:p>
        </p:txBody>
      </p:sp>
    </p:spTree>
    <p:extLst>
      <p:ext uri="{BB962C8B-B14F-4D97-AF65-F5344CB8AC3E}">
        <p14:creationId xmlns:p14="http://schemas.microsoft.com/office/powerpoint/2010/main" val="25802131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926F5C6F-EC9A-48A1-A875-4BF9D873A31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5798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EC9408-CFFF-4761-AD64-84BF80B06398}" type="slidenum">
              <a:rPr lang="en-US" smtClean="0"/>
              <a:t>2</a:t>
            </a:fld>
            <a:endParaRPr lang="en-US"/>
          </a:p>
        </p:txBody>
      </p:sp>
    </p:spTree>
    <p:extLst>
      <p:ext uri="{BB962C8B-B14F-4D97-AF65-F5344CB8AC3E}">
        <p14:creationId xmlns:p14="http://schemas.microsoft.com/office/powerpoint/2010/main" val="247854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3567A-BC56-43CE-9B03-1672A942958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545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Laagste van alle alternatieve energie vormen (ook beter dan wind)</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3 – 10 jaar terug verdientijd afhankelijk van elektriciteitskosten en systeem prijs</a:t>
            </a:r>
          </a:p>
          <a:p>
            <a:r>
              <a:rPr lang="nl-NL" dirty="0" smtClean="0"/>
              <a:t>elektriciteitsprijs Eur2.5ct/kWh (US, </a:t>
            </a:r>
            <a:r>
              <a:rPr lang="nl-NL" dirty="0" err="1" smtClean="0"/>
              <a:t>Az</a:t>
            </a:r>
            <a:r>
              <a:rPr lang="nl-NL" dirty="0" smtClean="0"/>
              <a:t>); vergelijkbaar met kolen-stroom (zonder CO2 belasting)</a:t>
            </a:r>
            <a:endParaRPr lang="en-US" dirty="0"/>
          </a:p>
        </p:txBody>
      </p:sp>
      <p:sp>
        <p:nvSpPr>
          <p:cNvPr id="4" name="Slide Number Placeholder 3"/>
          <p:cNvSpPr>
            <a:spLocks noGrp="1"/>
          </p:cNvSpPr>
          <p:nvPr>
            <p:ph type="sldNum" sz="quarter" idx="10"/>
          </p:nvPr>
        </p:nvSpPr>
        <p:spPr/>
        <p:txBody>
          <a:bodyPr/>
          <a:lstStyle/>
          <a:p>
            <a:fld id="{1FEC9408-CFFF-4761-AD64-84BF80B06398}" type="slidenum">
              <a:rPr lang="en-US" smtClean="0"/>
              <a:t>8</a:t>
            </a:fld>
            <a:endParaRPr lang="en-US"/>
          </a:p>
        </p:txBody>
      </p:sp>
    </p:spTree>
    <p:extLst>
      <p:ext uri="{BB962C8B-B14F-4D97-AF65-F5344CB8AC3E}">
        <p14:creationId xmlns:p14="http://schemas.microsoft.com/office/powerpoint/2010/main" val="323066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Voorspellingen</a:t>
            </a:r>
            <a:r>
              <a:rPr lang="en-US" dirty="0" smtClean="0"/>
              <a:t> van </a:t>
            </a:r>
            <a:r>
              <a:rPr lang="en-US" dirty="0" err="1" smtClean="0"/>
              <a:t>markt</a:t>
            </a:r>
            <a:r>
              <a:rPr lang="en-US" dirty="0" smtClean="0"/>
              <a:t> </a:t>
            </a:r>
            <a:r>
              <a:rPr lang="en-US" dirty="0" err="1" smtClean="0"/>
              <a:t>analysten</a:t>
            </a:r>
            <a:r>
              <a:rPr lang="en-US" baseline="0" dirty="0" smtClean="0"/>
              <a:t> </a:t>
            </a:r>
            <a:r>
              <a:rPr lang="en-US" baseline="0" dirty="0" err="1" smtClean="0"/>
              <a:t>geven</a:t>
            </a:r>
            <a:r>
              <a:rPr lang="en-US" baseline="0" dirty="0" smtClean="0"/>
              <a:t> </a:t>
            </a:r>
            <a:r>
              <a:rPr lang="en-US" baseline="0" dirty="0" err="1" smtClean="0"/>
              <a:t>aan</a:t>
            </a:r>
            <a:r>
              <a:rPr lang="en-US" baseline="0" dirty="0" smtClean="0"/>
              <a:t> </a:t>
            </a:r>
            <a:r>
              <a:rPr lang="en-US" baseline="0" dirty="0" err="1" smtClean="0"/>
              <a:t>dat</a:t>
            </a:r>
            <a:r>
              <a:rPr lang="en-US" baseline="0" dirty="0" smtClean="0"/>
              <a:t> </a:t>
            </a:r>
            <a:r>
              <a:rPr lang="en-US" baseline="0" dirty="0" err="1" smtClean="0"/>
              <a:t>er</a:t>
            </a:r>
            <a:r>
              <a:rPr lang="en-US" baseline="0" dirty="0" smtClean="0"/>
              <a:t> over 10 </a:t>
            </a:r>
            <a:r>
              <a:rPr lang="en-US" baseline="0" dirty="0" err="1" smtClean="0"/>
              <a:t>jaar</a:t>
            </a:r>
            <a:r>
              <a:rPr lang="en-US" baseline="0" dirty="0" smtClean="0"/>
              <a:t> </a:t>
            </a:r>
            <a:r>
              <a:rPr lang="en-US" baseline="0" dirty="0" err="1" smtClean="0"/>
              <a:t>een</a:t>
            </a:r>
            <a:r>
              <a:rPr lang="en-US" baseline="0" dirty="0" smtClean="0"/>
              <a:t> </a:t>
            </a:r>
            <a:r>
              <a:rPr lang="en-US" baseline="0" dirty="0" err="1" smtClean="0"/>
              <a:t>grote</a:t>
            </a:r>
            <a:r>
              <a:rPr lang="en-US" baseline="0" dirty="0" smtClean="0"/>
              <a:t> </a:t>
            </a:r>
            <a:r>
              <a:rPr lang="en-US" baseline="0" dirty="0" err="1" smtClean="0"/>
              <a:t>verschuiving</a:t>
            </a:r>
            <a:r>
              <a:rPr lang="en-US" baseline="0" dirty="0" smtClean="0"/>
              <a:t> </a:t>
            </a:r>
            <a:r>
              <a:rPr lang="en-US" baseline="0" dirty="0" err="1" smtClean="0"/>
              <a:t>plaatsvindt</a:t>
            </a:r>
            <a:r>
              <a:rPr lang="en-US" baseline="0" dirty="0" smtClean="0"/>
              <a:t> van de </a:t>
            </a:r>
            <a:r>
              <a:rPr lang="en-US" baseline="0" dirty="0" err="1" smtClean="0"/>
              <a:t>huidige</a:t>
            </a:r>
            <a:r>
              <a:rPr lang="en-US" baseline="0" dirty="0" smtClean="0"/>
              <a:t> </a:t>
            </a:r>
            <a:r>
              <a:rPr lang="en-US" baseline="0" dirty="0" err="1" smtClean="0"/>
              <a:t>technologien</a:t>
            </a:r>
            <a:r>
              <a:rPr lang="en-US" baseline="0" dirty="0" smtClean="0"/>
              <a:t> </a:t>
            </a:r>
            <a:r>
              <a:rPr lang="en-US" baseline="0" dirty="0" err="1" smtClean="0"/>
              <a:t>naar</a:t>
            </a:r>
            <a:r>
              <a:rPr lang="en-US" baseline="0" dirty="0" smtClean="0"/>
              <a:t> </a:t>
            </a:r>
            <a:r>
              <a:rPr lang="en-US" baseline="0" dirty="0" err="1" smtClean="0"/>
              <a:t>hogere</a:t>
            </a:r>
            <a:r>
              <a:rPr lang="en-US" baseline="0" dirty="0" smtClean="0"/>
              <a:t> </a:t>
            </a:r>
            <a:r>
              <a:rPr lang="en-US" baseline="0" dirty="0" err="1" smtClean="0"/>
              <a:t>efficientie</a:t>
            </a:r>
            <a:r>
              <a:rPr lang="en-US" baseline="0" dirty="0" smtClean="0"/>
              <a:t> </a:t>
            </a:r>
            <a:r>
              <a:rPr lang="en-US" baseline="0" dirty="0" err="1" smtClean="0"/>
              <a:t>technologien</a:t>
            </a:r>
            <a:r>
              <a:rPr lang="en-US" baseline="0" dirty="0" smtClean="0"/>
              <a:t> </a:t>
            </a:r>
            <a:r>
              <a:rPr lang="en-US" baseline="0" dirty="0" err="1" smtClean="0"/>
              <a:t>voor</a:t>
            </a:r>
            <a:r>
              <a:rPr lang="en-US" baseline="0" dirty="0" smtClean="0"/>
              <a:t> </a:t>
            </a:r>
            <a:r>
              <a:rPr lang="en-US" baseline="0" dirty="0" err="1" smtClean="0"/>
              <a:t>zowel</a:t>
            </a:r>
            <a:r>
              <a:rPr lang="en-US" baseline="0" dirty="0" smtClean="0"/>
              <a:t> wafers </a:t>
            </a:r>
            <a:r>
              <a:rPr lang="en-US" baseline="0" dirty="0" err="1" smtClean="0"/>
              <a:t>als</a:t>
            </a:r>
            <a:r>
              <a:rPr lang="en-US" baseline="0" dirty="0" smtClean="0"/>
              <a:t> </a:t>
            </a:r>
            <a:r>
              <a:rPr lang="en-US" baseline="0" dirty="0" err="1" smtClean="0"/>
              <a:t>cellen</a:t>
            </a:r>
            <a:r>
              <a:rPr lang="en-US" baseline="0" dirty="0" smtClean="0"/>
              <a:t>. De </a:t>
            </a:r>
            <a:r>
              <a:rPr lang="en-US" baseline="0" dirty="0" err="1" smtClean="0"/>
              <a:t>reden</a:t>
            </a:r>
            <a:r>
              <a:rPr lang="en-US" baseline="0" dirty="0" smtClean="0"/>
              <a:t> is </a:t>
            </a:r>
            <a:r>
              <a:rPr lang="en-US" baseline="0" dirty="0" err="1" smtClean="0"/>
              <a:t>dat</a:t>
            </a:r>
            <a:r>
              <a:rPr lang="en-US" baseline="0" dirty="0" smtClean="0"/>
              <a:t> de </a:t>
            </a:r>
            <a:r>
              <a:rPr lang="en-US" baseline="0" dirty="0" err="1" smtClean="0"/>
              <a:t>kosten</a:t>
            </a:r>
            <a:r>
              <a:rPr lang="en-US" baseline="0" dirty="0" smtClean="0"/>
              <a:t> van wafers en </a:t>
            </a:r>
            <a:r>
              <a:rPr lang="en-US" baseline="0" dirty="0" err="1" smtClean="0"/>
              <a:t>cellen</a:t>
            </a:r>
            <a:r>
              <a:rPr lang="en-US" baseline="0" dirty="0" smtClean="0"/>
              <a:t> </a:t>
            </a:r>
            <a:r>
              <a:rPr lang="en-US" baseline="0" dirty="0" err="1" smtClean="0"/>
              <a:t>moeilijk</a:t>
            </a:r>
            <a:r>
              <a:rPr lang="en-US" baseline="0" dirty="0" smtClean="0"/>
              <a:t> </a:t>
            </a:r>
            <a:r>
              <a:rPr lang="en-US" baseline="0" dirty="0" err="1" smtClean="0"/>
              <a:t>nog</a:t>
            </a:r>
            <a:r>
              <a:rPr lang="en-US" baseline="0" dirty="0" smtClean="0"/>
              <a:t> </a:t>
            </a:r>
            <a:r>
              <a:rPr lang="en-US" baseline="0" dirty="0" err="1" smtClean="0"/>
              <a:t>verder</a:t>
            </a:r>
            <a:r>
              <a:rPr lang="en-US" baseline="0" dirty="0" smtClean="0"/>
              <a:t> </a:t>
            </a:r>
            <a:r>
              <a:rPr lang="en-US" baseline="0" dirty="0" err="1" smtClean="0"/>
              <a:t>omlaag</a:t>
            </a:r>
            <a:r>
              <a:rPr lang="en-US" baseline="0" dirty="0" smtClean="0"/>
              <a:t> </a:t>
            </a:r>
            <a:r>
              <a:rPr lang="en-US" baseline="0" dirty="0" err="1" smtClean="0"/>
              <a:t>te</a:t>
            </a:r>
            <a:r>
              <a:rPr lang="en-US" baseline="0" dirty="0" smtClean="0"/>
              <a:t> </a:t>
            </a:r>
            <a:r>
              <a:rPr lang="en-US" baseline="0" dirty="0" err="1" smtClean="0"/>
              <a:t>brengen</a:t>
            </a:r>
            <a:r>
              <a:rPr lang="en-US" baseline="0" dirty="0" smtClean="0"/>
              <a:t> </a:t>
            </a:r>
            <a:r>
              <a:rPr lang="en-US" baseline="0" dirty="0" err="1" smtClean="0"/>
              <a:t>zijn</a:t>
            </a:r>
            <a:r>
              <a:rPr lang="en-US" baseline="0" dirty="0" smtClean="0"/>
              <a:t>, en de </a:t>
            </a:r>
            <a:r>
              <a:rPr lang="en-US" baseline="0" dirty="0" err="1" smtClean="0"/>
              <a:t>winst</a:t>
            </a:r>
            <a:r>
              <a:rPr lang="en-US" baseline="0" dirty="0" smtClean="0"/>
              <a:t> nu in </a:t>
            </a:r>
            <a:r>
              <a:rPr lang="en-US" baseline="0" dirty="0" err="1" smtClean="0"/>
              <a:t>betere</a:t>
            </a:r>
            <a:r>
              <a:rPr lang="en-US" baseline="0" dirty="0" smtClean="0"/>
              <a:t> </a:t>
            </a:r>
            <a:r>
              <a:rPr lang="en-US" baseline="0" dirty="0" err="1" smtClean="0"/>
              <a:t>technologie</a:t>
            </a:r>
            <a:r>
              <a:rPr lang="en-US" baseline="0" dirty="0" smtClean="0"/>
              <a:t> zit.</a:t>
            </a:r>
            <a:endParaRPr lang="en-US" dirty="0"/>
          </a:p>
        </p:txBody>
      </p:sp>
      <p:sp>
        <p:nvSpPr>
          <p:cNvPr id="4" name="Slide Number Placeholder 3"/>
          <p:cNvSpPr>
            <a:spLocks noGrp="1"/>
          </p:cNvSpPr>
          <p:nvPr>
            <p:ph type="sldNum" sz="quarter" idx="10"/>
          </p:nvPr>
        </p:nvSpPr>
        <p:spPr/>
        <p:txBody>
          <a:bodyPr/>
          <a:lstStyle/>
          <a:p>
            <a:fld id="{1FEC9408-CFFF-4761-AD64-84BF80B06398}" type="slidenum">
              <a:rPr lang="en-US" smtClean="0"/>
              <a:t>9</a:t>
            </a:fld>
            <a:endParaRPr lang="en-US"/>
          </a:p>
        </p:txBody>
      </p:sp>
    </p:spTree>
    <p:extLst>
      <p:ext uri="{BB962C8B-B14F-4D97-AF65-F5344CB8AC3E}">
        <p14:creationId xmlns:p14="http://schemas.microsoft.com/office/powerpoint/2010/main" val="301624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EC9408-CFFF-4761-AD64-84BF80B06398}" type="slidenum">
              <a:rPr lang="en-US" smtClean="0"/>
              <a:t>11</a:t>
            </a:fld>
            <a:endParaRPr lang="en-US"/>
          </a:p>
        </p:txBody>
      </p:sp>
    </p:spTree>
    <p:extLst>
      <p:ext uri="{BB962C8B-B14F-4D97-AF65-F5344CB8AC3E}">
        <p14:creationId xmlns:p14="http://schemas.microsoft.com/office/powerpoint/2010/main" val="247854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a:t>
            </a:r>
            <a:r>
              <a:rPr lang="en-US" baseline="0" dirty="0" smtClean="0"/>
              <a:t> standard p-type line, our presence is limited to the Emitter formation on the front side, and the anti reflective coating, also on the front side. So normally it doesn’t make real sense for us to offer this as turn key supplier because our share is about 30% of the total line.</a:t>
            </a:r>
            <a:endParaRPr lang="en-US" dirty="0"/>
          </a:p>
        </p:txBody>
      </p:sp>
      <p:sp>
        <p:nvSpPr>
          <p:cNvPr id="4" name="Slide Number Placeholder 3"/>
          <p:cNvSpPr>
            <a:spLocks noGrp="1"/>
          </p:cNvSpPr>
          <p:nvPr>
            <p:ph type="sldNum" sz="quarter" idx="10"/>
          </p:nvPr>
        </p:nvSpPr>
        <p:spPr/>
        <p:txBody>
          <a:bodyPr/>
          <a:lstStyle/>
          <a:p>
            <a:fld id="{1FEC9408-CFFF-4761-AD64-84BF80B06398}" type="slidenum">
              <a:rPr lang="en-US" smtClean="0"/>
              <a:t>14</a:t>
            </a:fld>
            <a:endParaRPr lang="en-US"/>
          </a:p>
        </p:txBody>
      </p:sp>
    </p:spTree>
    <p:extLst>
      <p:ext uri="{BB962C8B-B14F-4D97-AF65-F5344CB8AC3E}">
        <p14:creationId xmlns:p14="http://schemas.microsoft.com/office/powerpoint/2010/main" val="84355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more advanced cell structure like</a:t>
            </a:r>
            <a:r>
              <a:rPr lang="en-US" baseline="0" dirty="0" smtClean="0"/>
              <a:t> n-type or PERC structures, the line needs additional production tools from Tempress, for processing on the backside of the Solar cell. In this advanced lines the amount of Tempress equipment almost doubles, so our involvement is much more important</a:t>
            </a:r>
            <a:endParaRPr lang="en-US" dirty="0"/>
          </a:p>
        </p:txBody>
      </p:sp>
      <p:sp>
        <p:nvSpPr>
          <p:cNvPr id="4" name="Slide Number Placeholder 3"/>
          <p:cNvSpPr>
            <a:spLocks noGrp="1"/>
          </p:cNvSpPr>
          <p:nvPr>
            <p:ph type="sldNum" sz="quarter" idx="10"/>
          </p:nvPr>
        </p:nvSpPr>
        <p:spPr/>
        <p:txBody>
          <a:bodyPr/>
          <a:lstStyle/>
          <a:p>
            <a:fld id="{1FEC9408-CFFF-4761-AD64-84BF80B06398}" type="slidenum">
              <a:rPr lang="en-US" smtClean="0"/>
              <a:t>15</a:t>
            </a:fld>
            <a:endParaRPr lang="en-US"/>
          </a:p>
        </p:txBody>
      </p:sp>
    </p:spTree>
    <p:extLst>
      <p:ext uri="{BB962C8B-B14F-4D97-AF65-F5344CB8AC3E}">
        <p14:creationId xmlns:p14="http://schemas.microsoft.com/office/powerpoint/2010/main" val="18535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C9408-CFFF-4761-AD64-84BF80B0639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8860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AGE">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00204"/>
            <a:ext cx="8229600" cy="4295772"/>
          </a:xfrm>
          <a:prstGeom prst="rect">
            <a:avLst/>
          </a:prstGeom>
        </p:spPr>
        <p:txBody>
          <a:bodyPr vert="horz" lIns="91440" tIns="45720" rIns="91440" bIns="45720" rtlCol="0">
            <a:normAutofit/>
          </a:bodyPr>
          <a:lstStyle>
            <a:lvl1pPr marL="285750" indent="-285750">
              <a:buClr>
                <a:srgbClr val="FF0000"/>
              </a:buClr>
              <a:buFont typeface="Wingdings" pitchFamily="2" charset="2"/>
              <a:buChar char="§"/>
              <a:defRPr sz="1600">
                <a:solidFill>
                  <a:srgbClr val="060147"/>
                </a:solidFill>
              </a:defRPr>
            </a:lvl1pPr>
            <a:lvl2pPr marL="742950" indent="-285750">
              <a:buClr>
                <a:srgbClr val="060132"/>
              </a:buClr>
              <a:buSzPct val="70000"/>
              <a:buFont typeface="Wingdings" pitchFamily="2" charset="2"/>
              <a:buChar char="§"/>
              <a:defRPr sz="1400">
                <a:solidFill>
                  <a:srgbClr val="060147"/>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hasCustomPrompt="1"/>
          </p:nvPr>
        </p:nvSpPr>
        <p:spPr>
          <a:xfrm>
            <a:off x="457197" y="549276"/>
            <a:ext cx="4978407" cy="435388"/>
          </a:xfrm>
          <a:prstGeom prst="rect">
            <a:avLst/>
          </a:prstGeom>
        </p:spPr>
        <p:txBody>
          <a:bodyPr anchor="ctr"/>
          <a:lstStyle/>
          <a:p>
            <a:r>
              <a:rPr lang="nl-NL" dirty="0" smtClean="0"/>
              <a:t>CLICK TO EDIT MASTER TITLE STYLE</a:t>
            </a:r>
            <a:endParaRPr lang="en-US" dirty="0"/>
          </a:p>
        </p:txBody>
      </p:sp>
      <p:sp>
        <p:nvSpPr>
          <p:cNvPr id="4" name="Tijdelijke aanduiding voor dianummer 5"/>
          <p:cNvSpPr>
            <a:spLocks noGrp="1"/>
          </p:cNvSpPr>
          <p:nvPr>
            <p:ph type="sldNum" sz="quarter" idx="12"/>
          </p:nvPr>
        </p:nvSpPr>
        <p:spPr>
          <a:xfrm>
            <a:off x="6870700" y="6546850"/>
            <a:ext cx="2133600" cy="365125"/>
          </a:xfrm>
          <a:prstGeom prst="rect">
            <a:avLst/>
          </a:prstGeom>
        </p:spPr>
        <p:txBody>
          <a:bodyPr/>
          <a:lstStyle>
            <a:lvl1pPr algn="r">
              <a:defRPr sz="1050"/>
            </a:lvl1pPr>
          </a:lstStyle>
          <a:p>
            <a:fld id="{75EDB3E9-34A2-46EB-A7AB-429A8EE27433}" type="slidenum">
              <a:rPr lang="en-US" noProof="0" smtClean="0"/>
              <a:pPr/>
              <a:t>‹#›</a:t>
            </a:fld>
            <a:endParaRPr lang="en-US" noProof="0"/>
          </a:p>
        </p:txBody>
      </p:sp>
      <p:sp>
        <p:nvSpPr>
          <p:cNvPr id="5" name="Tijdelijke aanduiding voor voettekst 4"/>
          <p:cNvSpPr>
            <a:spLocks noGrp="1"/>
          </p:cNvSpPr>
          <p:nvPr>
            <p:ph type="ftr" sz="quarter" idx="11"/>
          </p:nvPr>
        </p:nvSpPr>
        <p:spPr>
          <a:xfrm>
            <a:off x="2400300" y="6546850"/>
            <a:ext cx="4000500" cy="365125"/>
          </a:xfrm>
          <a:prstGeom prst="rect">
            <a:avLst/>
          </a:prstGeom>
        </p:spPr>
        <p:txBody>
          <a:bodyPr/>
          <a:lstStyle>
            <a:lvl1pPr algn="ctr">
              <a:defRPr sz="1050"/>
            </a:lvl1pPr>
          </a:lstStyle>
          <a:p>
            <a:r>
              <a:rPr lang="en-US" dirty="0" smtClean="0"/>
              <a:t>Sunday 2014 19-11-2014</a:t>
            </a:r>
            <a:endParaRPr lang="en-US" dirty="0"/>
          </a:p>
        </p:txBody>
      </p:sp>
    </p:spTree>
    <p:extLst>
      <p:ext uri="{BB962C8B-B14F-4D97-AF65-F5344CB8AC3E}">
        <p14:creationId xmlns:p14="http://schemas.microsoft.com/office/powerpoint/2010/main" val="172321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ING/ENDING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6676" y="0"/>
            <a:ext cx="7290653" cy="6858000"/>
          </a:xfrm>
          <a:prstGeom prst="rect">
            <a:avLst/>
          </a:prstGeom>
        </p:spPr>
      </p:pic>
    </p:spTree>
    <p:extLst>
      <p:ext uri="{BB962C8B-B14F-4D97-AF65-F5344CB8AC3E}">
        <p14:creationId xmlns:p14="http://schemas.microsoft.com/office/powerpoint/2010/main" val="729207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AGE with sub-title">
    <p:spTree>
      <p:nvGrpSpPr>
        <p:cNvPr id="1" name=""/>
        <p:cNvGrpSpPr/>
        <p:nvPr/>
      </p:nvGrpSpPr>
      <p:grpSpPr>
        <a:xfrm>
          <a:off x="0" y="0"/>
          <a:ext cx="0" cy="0"/>
          <a:chOff x="0" y="0"/>
          <a:chExt cx="0" cy="0"/>
        </a:xfrm>
      </p:grpSpPr>
      <p:sp>
        <p:nvSpPr>
          <p:cNvPr id="12" name="Subtitle 2"/>
          <p:cNvSpPr>
            <a:spLocks noGrp="1"/>
          </p:cNvSpPr>
          <p:nvPr>
            <p:ph type="subTitle" idx="10" hasCustomPrompt="1"/>
          </p:nvPr>
        </p:nvSpPr>
        <p:spPr>
          <a:xfrm>
            <a:off x="473271" y="761968"/>
            <a:ext cx="4978407" cy="293948"/>
          </a:xfrm>
          <a:prstGeom prst="rect">
            <a:avLst/>
          </a:prstGeom>
        </p:spPr>
        <p:txBody>
          <a:bodyPr>
            <a:normAutofit/>
          </a:bodyPr>
          <a:lstStyle>
            <a:lvl1pPr marL="0" indent="0" algn="l">
              <a:buNone/>
              <a:defRPr sz="1200" b="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TO EDIT MASTER SUBTITLE STYLE</a:t>
            </a:r>
            <a:endParaRPr lang="en-US" dirty="0"/>
          </a:p>
        </p:txBody>
      </p:sp>
      <p:sp>
        <p:nvSpPr>
          <p:cNvPr id="13" name="Title 1"/>
          <p:cNvSpPr>
            <a:spLocks noGrp="1"/>
          </p:cNvSpPr>
          <p:nvPr>
            <p:ph type="title" hasCustomPrompt="1"/>
          </p:nvPr>
        </p:nvSpPr>
        <p:spPr>
          <a:xfrm>
            <a:off x="457197" y="463551"/>
            <a:ext cx="4978407" cy="435388"/>
          </a:xfrm>
          <a:prstGeom prst="rect">
            <a:avLst/>
          </a:prstGeom>
        </p:spPr>
        <p:txBody>
          <a:bodyPr anchor="ctr"/>
          <a:lstStyle/>
          <a:p>
            <a:r>
              <a:rPr lang="nl-NL" dirty="0" smtClean="0"/>
              <a:t>CLICK TO EDIT MASTER TITLE STYLE</a:t>
            </a:r>
            <a:endParaRPr lang="en-US" dirty="0"/>
          </a:p>
        </p:txBody>
      </p:sp>
      <p:sp>
        <p:nvSpPr>
          <p:cNvPr id="6" name="Text Placeholder 2"/>
          <p:cNvSpPr>
            <a:spLocks noGrp="1"/>
          </p:cNvSpPr>
          <p:nvPr>
            <p:ph idx="1"/>
          </p:nvPr>
        </p:nvSpPr>
        <p:spPr>
          <a:xfrm>
            <a:off x="457200" y="1600204"/>
            <a:ext cx="8229600" cy="4295772"/>
          </a:xfrm>
          <a:prstGeom prst="rect">
            <a:avLst/>
          </a:prstGeom>
        </p:spPr>
        <p:txBody>
          <a:bodyPr vert="horz" lIns="91440" tIns="45720" rIns="91440" bIns="45720" rtlCol="0">
            <a:normAutofit/>
          </a:bodyPr>
          <a:lstStyle>
            <a:lvl1pPr marL="285750" indent="-285750">
              <a:buClr>
                <a:srgbClr val="FF0000"/>
              </a:buClr>
              <a:buFont typeface="Wingdings" pitchFamily="2" charset="2"/>
              <a:buChar char="§"/>
              <a:defRPr sz="1600">
                <a:solidFill>
                  <a:srgbClr val="060147"/>
                </a:solidFill>
              </a:defRPr>
            </a:lvl1pPr>
            <a:lvl2pPr marL="742950" indent="-285750">
              <a:buClr>
                <a:srgbClr val="060132"/>
              </a:buClr>
              <a:buSzPct val="70000"/>
              <a:buFont typeface="Wingdings" pitchFamily="2" charset="2"/>
              <a:buChar char="§"/>
              <a:defRPr sz="1400">
                <a:solidFill>
                  <a:srgbClr val="060147"/>
                </a:solidFill>
              </a:defRPr>
            </a:lvl2pPr>
          </a:lstStyle>
          <a:p>
            <a:pPr lvl="0"/>
            <a:r>
              <a:rPr lang="en-US" smtClean="0"/>
              <a:t>Click to edit Master text styles</a:t>
            </a:r>
          </a:p>
          <a:p>
            <a:pPr lvl="1"/>
            <a:r>
              <a:rPr lang="en-US" smtClean="0"/>
              <a:t>Second level</a:t>
            </a:r>
          </a:p>
        </p:txBody>
      </p:sp>
      <p:sp>
        <p:nvSpPr>
          <p:cNvPr id="5" name="Tijdelijke aanduiding voor dianummer 5"/>
          <p:cNvSpPr>
            <a:spLocks noGrp="1"/>
          </p:cNvSpPr>
          <p:nvPr>
            <p:ph type="sldNum" sz="quarter" idx="12"/>
          </p:nvPr>
        </p:nvSpPr>
        <p:spPr>
          <a:xfrm>
            <a:off x="6870700" y="6546850"/>
            <a:ext cx="2133600" cy="365125"/>
          </a:xfrm>
          <a:prstGeom prst="rect">
            <a:avLst/>
          </a:prstGeom>
        </p:spPr>
        <p:txBody>
          <a:bodyPr/>
          <a:lstStyle>
            <a:lvl1pPr algn="r">
              <a:defRPr sz="1050"/>
            </a:lvl1pPr>
          </a:lstStyle>
          <a:p>
            <a:fld id="{75EDB3E9-34A2-46EB-A7AB-429A8EE27433}" type="slidenum">
              <a:rPr lang="en-US" noProof="0" smtClean="0"/>
              <a:pPr/>
              <a:t>‹#›</a:t>
            </a:fld>
            <a:endParaRPr lang="en-US" noProof="0"/>
          </a:p>
        </p:txBody>
      </p:sp>
      <p:sp>
        <p:nvSpPr>
          <p:cNvPr id="7" name="Tijdelijke aanduiding voor voettekst 4"/>
          <p:cNvSpPr>
            <a:spLocks noGrp="1"/>
          </p:cNvSpPr>
          <p:nvPr>
            <p:ph type="ftr" sz="quarter" idx="11"/>
          </p:nvPr>
        </p:nvSpPr>
        <p:spPr>
          <a:xfrm>
            <a:off x="2400300" y="6546850"/>
            <a:ext cx="4000500" cy="365125"/>
          </a:xfrm>
          <a:prstGeom prst="rect">
            <a:avLst/>
          </a:prstGeom>
        </p:spPr>
        <p:txBody>
          <a:bodyPr/>
          <a:lstStyle>
            <a:lvl1pPr algn="ctr">
              <a:defRPr sz="1050"/>
            </a:lvl1pPr>
          </a:lstStyle>
          <a:p>
            <a:r>
              <a:rPr lang="en-US" smtClean="0"/>
              <a:t>Sunday 2014 19-11-2014</a:t>
            </a:r>
            <a:endParaRPr lang="en-US" dirty="0"/>
          </a:p>
        </p:txBody>
      </p:sp>
    </p:spTree>
    <p:extLst>
      <p:ext uri="{BB962C8B-B14F-4D97-AF65-F5344CB8AC3E}">
        <p14:creationId xmlns:p14="http://schemas.microsoft.com/office/powerpoint/2010/main" val="203480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AME+OBJECT">
    <p:spTree>
      <p:nvGrpSpPr>
        <p:cNvPr id="1" name=""/>
        <p:cNvGrpSpPr/>
        <p:nvPr/>
      </p:nvGrpSpPr>
      <p:grpSpPr>
        <a:xfrm>
          <a:off x="0" y="0"/>
          <a:ext cx="0" cy="0"/>
          <a:chOff x="0" y="0"/>
          <a:chExt cx="0" cy="0"/>
        </a:xfrm>
      </p:grpSpPr>
      <p:sp>
        <p:nvSpPr>
          <p:cNvPr id="3" name="Content Placeholder 22"/>
          <p:cNvSpPr>
            <a:spLocks noGrp="1"/>
          </p:cNvSpPr>
          <p:nvPr>
            <p:ph sz="quarter" idx="17"/>
          </p:nvPr>
        </p:nvSpPr>
        <p:spPr>
          <a:xfrm>
            <a:off x="4981575" y="1895474"/>
            <a:ext cx="3657600" cy="3657600"/>
          </a:xfrm>
          <a:prstGeom prst="rect">
            <a:avLst/>
          </a:prstGeom>
        </p:spPr>
        <p:txBody>
          <a:bodyPr/>
          <a:lstStyle>
            <a:lvl1pPr marL="0" indent="0">
              <a:lnSpc>
                <a:spcPct val="120000"/>
              </a:lnSpc>
              <a:buNone/>
              <a:defRPr sz="1600" b="1" baseline="0">
                <a:solidFill>
                  <a:srgbClr val="060147"/>
                </a:solidFill>
              </a:defRPr>
            </a:lvl1pPr>
            <a:lvl2pPr>
              <a:lnSpc>
                <a:spcPct val="120000"/>
              </a:lnSpc>
              <a:defRPr sz="1400" baseline="0"/>
            </a:lvl2pPr>
          </a:lstStyle>
          <a:p>
            <a:pPr lvl="0"/>
            <a:r>
              <a:rPr lang="en-US" smtClean="0"/>
              <a:t>Click to edit Master text styles</a:t>
            </a:r>
          </a:p>
        </p:txBody>
      </p:sp>
      <p:sp>
        <p:nvSpPr>
          <p:cNvPr id="4" name="Rounded Rectangle 3"/>
          <p:cNvSpPr/>
          <p:nvPr userDrawn="1"/>
        </p:nvSpPr>
        <p:spPr>
          <a:xfrm>
            <a:off x="552449" y="1895474"/>
            <a:ext cx="3657600" cy="3657600"/>
          </a:xfrm>
          <a:prstGeom prst="roundRect">
            <a:avLst>
              <a:gd name="adj" fmla="val 6838"/>
            </a:avLst>
          </a:prstGeom>
          <a:solidFill>
            <a:schemeClr val="bg1"/>
          </a:solidFill>
          <a:ln w="9525" cmpd="sng">
            <a:solidFill>
              <a:srgbClr val="060132"/>
            </a:solidFill>
          </a:ln>
          <a:effectLst>
            <a:reflection stA="27000" endPos="18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3"/>
          <p:cNvSpPr>
            <a:spLocks noGrp="1"/>
          </p:cNvSpPr>
          <p:nvPr>
            <p:ph type="body" sz="quarter" idx="13" hasCustomPrompt="1"/>
          </p:nvPr>
        </p:nvSpPr>
        <p:spPr>
          <a:xfrm>
            <a:off x="790577" y="2290761"/>
            <a:ext cx="3076575" cy="2952750"/>
          </a:xfrm>
          <a:prstGeom prst="rect">
            <a:avLst/>
          </a:prstGeom>
        </p:spPr>
        <p:txBody>
          <a:bodyPr vert="horz"/>
          <a:lstStyle>
            <a:lvl1pPr marL="171450" indent="-171450">
              <a:buClr>
                <a:srgbClr val="FF0000"/>
              </a:buClr>
              <a:buFont typeface="Wingdings" charset="2"/>
              <a:buChar char="§"/>
              <a:defRPr sz="1400">
                <a:solidFill>
                  <a:srgbClr val="060147"/>
                </a:solidFill>
              </a:defRPr>
            </a:lvl1pPr>
            <a:lvl2pPr>
              <a:defRPr sz="1200">
                <a:solidFill>
                  <a:srgbClr val="060147"/>
                </a:solidFill>
              </a:defRPr>
            </a:lvl2pPr>
          </a:lstStyle>
          <a:p>
            <a:pPr lvl="0"/>
            <a:r>
              <a:rPr lang="nl-NL" dirty="0" err="1" smtClean="0"/>
              <a:t>Arial</a:t>
            </a:r>
            <a:r>
              <a:rPr lang="nl-NL" dirty="0" smtClean="0"/>
              <a:t> 14pt</a:t>
            </a:r>
          </a:p>
          <a:p>
            <a:pPr lvl="1"/>
            <a:r>
              <a:rPr lang="nl-NL" dirty="0" err="1" smtClean="0"/>
              <a:t>Arial</a:t>
            </a:r>
            <a:r>
              <a:rPr lang="nl-NL" dirty="0" smtClean="0"/>
              <a:t> 12pt</a:t>
            </a:r>
          </a:p>
          <a:p>
            <a:pPr lvl="0"/>
            <a:endParaRPr lang="en-US" dirty="0"/>
          </a:p>
        </p:txBody>
      </p:sp>
      <p:sp>
        <p:nvSpPr>
          <p:cNvPr id="9" name="Title 1"/>
          <p:cNvSpPr>
            <a:spLocks noGrp="1"/>
          </p:cNvSpPr>
          <p:nvPr>
            <p:ph type="title" hasCustomPrompt="1"/>
          </p:nvPr>
        </p:nvSpPr>
        <p:spPr>
          <a:xfrm>
            <a:off x="457197" y="549276"/>
            <a:ext cx="4978407" cy="435388"/>
          </a:xfrm>
          <a:prstGeom prst="rect">
            <a:avLst/>
          </a:prstGeom>
        </p:spPr>
        <p:txBody>
          <a:bodyPr anchor="ctr"/>
          <a:lstStyle/>
          <a:p>
            <a:r>
              <a:rPr lang="nl-NL" dirty="0" smtClean="0"/>
              <a:t>CLICK TO EDIT MASTER TITLE STYLE</a:t>
            </a:r>
            <a:endParaRPr lang="en-US" dirty="0"/>
          </a:p>
        </p:txBody>
      </p:sp>
      <p:sp>
        <p:nvSpPr>
          <p:cNvPr id="6" name="Tijdelijke aanduiding voor dianummer 5"/>
          <p:cNvSpPr>
            <a:spLocks noGrp="1"/>
          </p:cNvSpPr>
          <p:nvPr>
            <p:ph type="sldNum" sz="quarter" idx="12"/>
          </p:nvPr>
        </p:nvSpPr>
        <p:spPr>
          <a:xfrm>
            <a:off x="6870700" y="6546850"/>
            <a:ext cx="2133600" cy="365125"/>
          </a:xfrm>
          <a:prstGeom prst="rect">
            <a:avLst/>
          </a:prstGeom>
        </p:spPr>
        <p:txBody>
          <a:bodyPr/>
          <a:lstStyle>
            <a:lvl1pPr algn="r">
              <a:defRPr sz="1050"/>
            </a:lvl1pPr>
          </a:lstStyle>
          <a:p>
            <a:fld id="{75EDB3E9-34A2-46EB-A7AB-429A8EE27433}" type="slidenum">
              <a:rPr lang="en-US" noProof="0" smtClean="0"/>
              <a:pPr/>
              <a:t>‹#›</a:t>
            </a:fld>
            <a:endParaRPr lang="en-US" noProof="0"/>
          </a:p>
        </p:txBody>
      </p:sp>
      <p:sp>
        <p:nvSpPr>
          <p:cNvPr id="7" name="Tijdelijke aanduiding voor voettekst 4"/>
          <p:cNvSpPr>
            <a:spLocks noGrp="1"/>
          </p:cNvSpPr>
          <p:nvPr>
            <p:ph type="ftr" sz="quarter" idx="11"/>
          </p:nvPr>
        </p:nvSpPr>
        <p:spPr>
          <a:xfrm>
            <a:off x="2400300" y="6546850"/>
            <a:ext cx="4000500" cy="365125"/>
          </a:xfrm>
          <a:prstGeom prst="rect">
            <a:avLst/>
          </a:prstGeom>
        </p:spPr>
        <p:txBody>
          <a:bodyPr/>
          <a:lstStyle>
            <a:lvl1pPr algn="ctr">
              <a:defRPr sz="1050"/>
            </a:lvl1pPr>
          </a:lstStyle>
          <a:p>
            <a:r>
              <a:rPr lang="en-US" smtClean="0"/>
              <a:t>Sunday 2014 19-11-2014</a:t>
            </a:r>
            <a:endParaRPr lang="en-US" dirty="0"/>
          </a:p>
        </p:txBody>
      </p:sp>
    </p:spTree>
    <p:extLst>
      <p:ext uri="{BB962C8B-B14F-4D97-AF65-F5344CB8AC3E}">
        <p14:creationId xmlns:p14="http://schemas.microsoft.com/office/powerpoint/2010/main" val="326775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AME+OBJECT with sub-title">
    <p:spTree>
      <p:nvGrpSpPr>
        <p:cNvPr id="1" name=""/>
        <p:cNvGrpSpPr/>
        <p:nvPr/>
      </p:nvGrpSpPr>
      <p:grpSpPr>
        <a:xfrm>
          <a:off x="0" y="0"/>
          <a:ext cx="0" cy="0"/>
          <a:chOff x="0" y="0"/>
          <a:chExt cx="0" cy="0"/>
        </a:xfrm>
      </p:grpSpPr>
      <p:sp>
        <p:nvSpPr>
          <p:cNvPr id="3" name="Content Placeholder 22"/>
          <p:cNvSpPr>
            <a:spLocks noGrp="1"/>
          </p:cNvSpPr>
          <p:nvPr>
            <p:ph sz="quarter" idx="17"/>
          </p:nvPr>
        </p:nvSpPr>
        <p:spPr>
          <a:xfrm>
            <a:off x="4981575" y="1895474"/>
            <a:ext cx="3657600" cy="3657600"/>
          </a:xfrm>
          <a:prstGeom prst="rect">
            <a:avLst/>
          </a:prstGeom>
        </p:spPr>
        <p:txBody>
          <a:bodyPr/>
          <a:lstStyle>
            <a:lvl1pPr marL="0" indent="0">
              <a:lnSpc>
                <a:spcPct val="120000"/>
              </a:lnSpc>
              <a:buNone/>
              <a:defRPr sz="1600" b="1" baseline="0">
                <a:solidFill>
                  <a:srgbClr val="060147"/>
                </a:solidFill>
              </a:defRPr>
            </a:lvl1pPr>
            <a:lvl2pPr>
              <a:lnSpc>
                <a:spcPct val="120000"/>
              </a:lnSpc>
              <a:defRPr sz="1400" baseline="0"/>
            </a:lvl2pPr>
          </a:lstStyle>
          <a:p>
            <a:pPr lvl="0"/>
            <a:r>
              <a:rPr lang="en-US" smtClean="0"/>
              <a:t>Click to edit Master text styles</a:t>
            </a:r>
          </a:p>
        </p:txBody>
      </p:sp>
      <p:sp>
        <p:nvSpPr>
          <p:cNvPr id="4" name="Rounded Rectangle 3"/>
          <p:cNvSpPr/>
          <p:nvPr userDrawn="1"/>
        </p:nvSpPr>
        <p:spPr>
          <a:xfrm>
            <a:off x="552449" y="1895474"/>
            <a:ext cx="3657600" cy="3657600"/>
          </a:xfrm>
          <a:prstGeom prst="roundRect">
            <a:avLst>
              <a:gd name="adj" fmla="val 6838"/>
            </a:avLst>
          </a:prstGeom>
          <a:solidFill>
            <a:schemeClr val="bg1"/>
          </a:solidFill>
          <a:ln w="9525" cmpd="sng">
            <a:solidFill>
              <a:srgbClr val="060132"/>
            </a:solidFill>
          </a:ln>
          <a:effectLst>
            <a:reflection stA="27000" endPos="18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3"/>
          <p:cNvSpPr>
            <a:spLocks noGrp="1"/>
          </p:cNvSpPr>
          <p:nvPr>
            <p:ph type="body" sz="quarter" idx="13" hasCustomPrompt="1"/>
          </p:nvPr>
        </p:nvSpPr>
        <p:spPr>
          <a:xfrm>
            <a:off x="790577" y="2290761"/>
            <a:ext cx="3076575" cy="2952750"/>
          </a:xfrm>
          <a:prstGeom prst="rect">
            <a:avLst/>
          </a:prstGeom>
        </p:spPr>
        <p:txBody>
          <a:bodyPr vert="horz"/>
          <a:lstStyle>
            <a:lvl1pPr marL="171450" indent="-171450">
              <a:buClr>
                <a:srgbClr val="FF0000"/>
              </a:buClr>
              <a:buFont typeface="Wingdings" charset="2"/>
              <a:buChar char="§"/>
              <a:defRPr sz="1400">
                <a:solidFill>
                  <a:srgbClr val="060147"/>
                </a:solidFill>
              </a:defRPr>
            </a:lvl1pPr>
            <a:lvl2pPr>
              <a:defRPr sz="1200">
                <a:solidFill>
                  <a:srgbClr val="060147"/>
                </a:solidFill>
              </a:defRPr>
            </a:lvl2pPr>
          </a:lstStyle>
          <a:p>
            <a:pPr lvl="0"/>
            <a:r>
              <a:rPr lang="nl-NL" dirty="0" err="1" smtClean="0"/>
              <a:t>Arial</a:t>
            </a:r>
            <a:r>
              <a:rPr lang="nl-NL" dirty="0" smtClean="0"/>
              <a:t> 14pt</a:t>
            </a:r>
          </a:p>
          <a:p>
            <a:pPr lvl="1"/>
            <a:r>
              <a:rPr lang="nl-NL" dirty="0" err="1" smtClean="0"/>
              <a:t>Arial</a:t>
            </a:r>
            <a:r>
              <a:rPr lang="nl-NL" dirty="0" smtClean="0"/>
              <a:t> 12pt</a:t>
            </a:r>
          </a:p>
          <a:p>
            <a:pPr lvl="0"/>
            <a:endParaRPr lang="en-US" dirty="0"/>
          </a:p>
        </p:txBody>
      </p:sp>
      <p:sp>
        <p:nvSpPr>
          <p:cNvPr id="7" name="Subtitle 2"/>
          <p:cNvSpPr>
            <a:spLocks noGrp="1"/>
          </p:cNvSpPr>
          <p:nvPr>
            <p:ph type="subTitle" idx="10" hasCustomPrompt="1"/>
          </p:nvPr>
        </p:nvSpPr>
        <p:spPr>
          <a:xfrm>
            <a:off x="473271" y="761968"/>
            <a:ext cx="4978407" cy="293948"/>
          </a:xfrm>
          <a:prstGeom prst="rect">
            <a:avLst/>
          </a:prstGeom>
        </p:spPr>
        <p:txBody>
          <a:bodyPr>
            <a:normAutofit/>
          </a:bodyPr>
          <a:lstStyle>
            <a:lvl1pPr marL="0" indent="0" algn="l">
              <a:buNone/>
              <a:defRPr sz="1200" b="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TO EDIT MASTER SUBTITLE STYLE</a:t>
            </a:r>
            <a:endParaRPr lang="en-US" dirty="0"/>
          </a:p>
        </p:txBody>
      </p:sp>
      <p:sp>
        <p:nvSpPr>
          <p:cNvPr id="8" name="Title 1"/>
          <p:cNvSpPr>
            <a:spLocks noGrp="1"/>
          </p:cNvSpPr>
          <p:nvPr>
            <p:ph type="title" hasCustomPrompt="1"/>
          </p:nvPr>
        </p:nvSpPr>
        <p:spPr>
          <a:xfrm>
            <a:off x="457197" y="463551"/>
            <a:ext cx="4978407" cy="435388"/>
          </a:xfrm>
          <a:prstGeom prst="rect">
            <a:avLst/>
          </a:prstGeom>
        </p:spPr>
        <p:txBody>
          <a:bodyPr anchor="ctr"/>
          <a:lstStyle/>
          <a:p>
            <a:r>
              <a:rPr lang="nl-NL" dirty="0" smtClean="0"/>
              <a:t>CLICK TO EDIT MASTER TITLE STYLE</a:t>
            </a:r>
            <a:endParaRPr lang="en-US" dirty="0"/>
          </a:p>
        </p:txBody>
      </p:sp>
      <p:sp>
        <p:nvSpPr>
          <p:cNvPr id="9" name="Tijdelijke aanduiding voor dianummer 5"/>
          <p:cNvSpPr>
            <a:spLocks noGrp="1"/>
          </p:cNvSpPr>
          <p:nvPr>
            <p:ph type="sldNum" sz="quarter" idx="12"/>
          </p:nvPr>
        </p:nvSpPr>
        <p:spPr>
          <a:xfrm>
            <a:off x="6870700" y="6546850"/>
            <a:ext cx="2133600" cy="365125"/>
          </a:xfrm>
          <a:prstGeom prst="rect">
            <a:avLst/>
          </a:prstGeom>
        </p:spPr>
        <p:txBody>
          <a:bodyPr/>
          <a:lstStyle>
            <a:lvl1pPr algn="r">
              <a:defRPr sz="1050"/>
            </a:lvl1pPr>
          </a:lstStyle>
          <a:p>
            <a:fld id="{75EDB3E9-34A2-46EB-A7AB-429A8EE27433}" type="slidenum">
              <a:rPr lang="en-US" noProof="0" smtClean="0"/>
              <a:pPr/>
              <a:t>‹#›</a:t>
            </a:fld>
            <a:endParaRPr lang="en-US" noProof="0"/>
          </a:p>
        </p:txBody>
      </p:sp>
      <p:sp>
        <p:nvSpPr>
          <p:cNvPr id="10" name="Tijdelijke aanduiding voor voettekst 4"/>
          <p:cNvSpPr>
            <a:spLocks noGrp="1"/>
          </p:cNvSpPr>
          <p:nvPr>
            <p:ph type="ftr" sz="quarter" idx="11"/>
          </p:nvPr>
        </p:nvSpPr>
        <p:spPr>
          <a:xfrm>
            <a:off x="2400300" y="6546850"/>
            <a:ext cx="4000500" cy="365125"/>
          </a:xfrm>
          <a:prstGeom prst="rect">
            <a:avLst/>
          </a:prstGeom>
        </p:spPr>
        <p:txBody>
          <a:bodyPr/>
          <a:lstStyle>
            <a:lvl1pPr algn="ctr">
              <a:defRPr sz="1050"/>
            </a:lvl1pPr>
          </a:lstStyle>
          <a:p>
            <a:r>
              <a:rPr lang="en-US" smtClean="0"/>
              <a:t>Sunday 2014 19-11-2014</a:t>
            </a:r>
            <a:endParaRPr lang="en-US" dirty="0"/>
          </a:p>
        </p:txBody>
      </p:sp>
    </p:spTree>
    <p:extLst>
      <p:ext uri="{BB962C8B-B14F-4D97-AF65-F5344CB8AC3E}">
        <p14:creationId xmlns:p14="http://schemas.microsoft.com/office/powerpoint/2010/main" val="336781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197" y="549276"/>
            <a:ext cx="4978407" cy="435388"/>
          </a:xfrm>
          <a:prstGeom prst="rect">
            <a:avLst/>
          </a:prstGeom>
        </p:spPr>
        <p:txBody>
          <a:bodyPr/>
          <a:lstStyle/>
          <a:p>
            <a:r>
              <a:rPr lang="nl-NL" dirty="0" smtClean="0"/>
              <a:t>CLICK TO EDIT MASTER TITLE STYLE</a:t>
            </a:r>
            <a:endParaRPr lang="en-US" dirty="0"/>
          </a:p>
        </p:txBody>
      </p:sp>
      <p:sp>
        <p:nvSpPr>
          <p:cNvPr id="18" name="Picture Placeholder 16"/>
          <p:cNvSpPr>
            <a:spLocks noGrp="1"/>
          </p:cNvSpPr>
          <p:nvPr>
            <p:ph type="pic" sz="quarter" idx="14"/>
          </p:nvPr>
        </p:nvSpPr>
        <p:spPr>
          <a:xfrm>
            <a:off x="1142999" y="1752601"/>
            <a:ext cx="6867528" cy="4371975"/>
          </a:xfrm>
          <a:prstGeom prst="rect">
            <a:avLst/>
          </a:prstGeom>
        </p:spPr>
        <p:txBody>
          <a:bodyPr/>
          <a:lstStyle>
            <a:lvl1pPr marL="0" indent="0">
              <a:buNone/>
              <a:defRPr>
                <a:solidFill>
                  <a:srgbClr val="060147"/>
                </a:solidFill>
              </a:defRPr>
            </a:lvl1pPr>
          </a:lstStyle>
          <a:p>
            <a:r>
              <a:rPr lang="en-US" smtClean="0"/>
              <a:t>Click icon to add picture</a:t>
            </a:r>
            <a:endParaRPr lang="en-US" dirty="0"/>
          </a:p>
        </p:txBody>
      </p:sp>
      <p:sp>
        <p:nvSpPr>
          <p:cNvPr id="4" name="Tijdelijke aanduiding voor dianummer 5"/>
          <p:cNvSpPr>
            <a:spLocks noGrp="1"/>
          </p:cNvSpPr>
          <p:nvPr>
            <p:ph type="sldNum" sz="quarter" idx="12"/>
          </p:nvPr>
        </p:nvSpPr>
        <p:spPr>
          <a:xfrm>
            <a:off x="6870700" y="6546850"/>
            <a:ext cx="2133600" cy="365125"/>
          </a:xfrm>
          <a:prstGeom prst="rect">
            <a:avLst/>
          </a:prstGeom>
        </p:spPr>
        <p:txBody>
          <a:bodyPr/>
          <a:lstStyle>
            <a:lvl1pPr algn="r">
              <a:defRPr sz="1050"/>
            </a:lvl1pPr>
          </a:lstStyle>
          <a:p>
            <a:fld id="{75EDB3E9-34A2-46EB-A7AB-429A8EE27433}" type="slidenum">
              <a:rPr lang="en-US" noProof="0" smtClean="0"/>
              <a:pPr/>
              <a:t>‹#›</a:t>
            </a:fld>
            <a:endParaRPr lang="en-US" noProof="0"/>
          </a:p>
        </p:txBody>
      </p:sp>
      <p:sp>
        <p:nvSpPr>
          <p:cNvPr id="5" name="Tijdelijke aanduiding voor voettekst 4"/>
          <p:cNvSpPr>
            <a:spLocks noGrp="1"/>
          </p:cNvSpPr>
          <p:nvPr>
            <p:ph type="ftr" sz="quarter" idx="11"/>
          </p:nvPr>
        </p:nvSpPr>
        <p:spPr>
          <a:xfrm>
            <a:off x="2400300" y="6546850"/>
            <a:ext cx="4000500" cy="365125"/>
          </a:xfrm>
          <a:prstGeom prst="rect">
            <a:avLst/>
          </a:prstGeom>
        </p:spPr>
        <p:txBody>
          <a:bodyPr/>
          <a:lstStyle>
            <a:lvl1pPr algn="ctr">
              <a:defRPr sz="1050"/>
            </a:lvl1pPr>
          </a:lstStyle>
          <a:p>
            <a:r>
              <a:rPr lang="en-US" smtClean="0"/>
              <a:t>Sunday 2014 19-11-2014</a:t>
            </a:r>
            <a:endParaRPr lang="en-US" dirty="0"/>
          </a:p>
        </p:txBody>
      </p:sp>
    </p:spTree>
    <p:extLst>
      <p:ext uri="{BB962C8B-B14F-4D97-AF65-F5344CB8AC3E}">
        <p14:creationId xmlns:p14="http://schemas.microsoft.com/office/powerpoint/2010/main" val="24754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2" name="Rectangle 1"/>
          <p:cNvSpPr/>
          <p:nvPr userDrawn="1"/>
        </p:nvSpPr>
        <p:spPr>
          <a:xfrm>
            <a:off x="6305550" y="6226591"/>
            <a:ext cx="2447926" cy="555209"/>
          </a:xfrm>
          <a:prstGeom prst="rect">
            <a:avLst/>
          </a:prstGeom>
          <a:solidFill>
            <a:schemeClr val="bg2"/>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12" name="Round Same Side Corner Rectangle 11"/>
          <p:cNvSpPr/>
          <p:nvPr userDrawn="1"/>
        </p:nvSpPr>
        <p:spPr>
          <a:xfrm rot="16200000">
            <a:off x="5427232" y="2596906"/>
            <a:ext cx="609561" cy="6804929"/>
          </a:xfrm>
          <a:prstGeom prst="round2SameRect">
            <a:avLst/>
          </a:prstGeom>
          <a:solidFill>
            <a:srgbClr val="060147"/>
          </a:solidFill>
          <a:ln>
            <a:solidFill>
              <a:srgbClr val="0601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p:cNvSpPr>
            <a:spLocks noGrp="1"/>
          </p:cNvSpPr>
          <p:nvPr>
            <p:ph type="subTitle" idx="1" hasCustomPrompt="1"/>
          </p:nvPr>
        </p:nvSpPr>
        <p:spPr>
          <a:xfrm>
            <a:off x="428625" y="1614718"/>
            <a:ext cx="8220075" cy="2890610"/>
          </a:xfrm>
          <a:prstGeom prst="rect">
            <a:avLst/>
          </a:prstGeom>
        </p:spPr>
        <p:txBody>
          <a:bodyPr>
            <a:normAutofit/>
          </a:bodyPr>
          <a:lstStyle>
            <a:lvl1pPr marL="0" indent="0" algn="l">
              <a:lnSpc>
                <a:spcPct val="100000"/>
              </a:lnSpc>
              <a:buClr>
                <a:srgbClr val="FF0000"/>
              </a:buClr>
              <a:buFont typeface="Wingdings" charset="2"/>
              <a:buNone/>
              <a:defRPr sz="4000" b="0">
                <a:solidFill>
                  <a:srgbClr val="060147"/>
                </a:solidFill>
                <a:latin typeface="Arial"/>
                <a:cs typeface="Arial"/>
              </a:defRPr>
            </a:lvl1pPr>
            <a:lvl2pPr marL="742950" indent="-285750" algn="l">
              <a:lnSpc>
                <a:spcPct val="150000"/>
              </a:lnSpc>
              <a:buFont typeface="Wingdings" charset="2"/>
              <a:buChar char="§"/>
              <a:defRPr sz="1400" b="0">
                <a:solidFill>
                  <a:srgbClr val="060147"/>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dirty="0" smtClean="0"/>
              <a:t>CLICK TO EDIT MASTER TEXT STYLES</a:t>
            </a:r>
          </a:p>
          <a:p>
            <a:pPr lvl="1"/>
            <a:endParaRPr lang="nl-NL" dirty="0" smtClean="0"/>
          </a:p>
          <a:p>
            <a:pPr lvl="1"/>
            <a:endParaRPr lang="nl-NL" dirty="0" smtClean="0"/>
          </a:p>
          <a:p>
            <a:endParaRPr lang="nl-NL" dirty="0" smtClean="0"/>
          </a:p>
          <a:p>
            <a:endParaRPr lang="nl-NL" dirty="0" smtClean="0"/>
          </a:p>
          <a:p>
            <a:endParaRPr lang="en-US" dirty="0"/>
          </a:p>
        </p:txBody>
      </p:sp>
      <p:sp>
        <p:nvSpPr>
          <p:cNvPr id="8" name="Title Placeholder 1"/>
          <p:cNvSpPr txBox="1">
            <a:spLocks/>
          </p:cNvSpPr>
          <p:nvPr userDrawn="1"/>
        </p:nvSpPr>
        <p:spPr>
          <a:xfrm>
            <a:off x="2612573" y="5791203"/>
            <a:ext cx="6429831" cy="435388"/>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800" b="1" i="0" kern="1200">
                <a:solidFill>
                  <a:schemeClr val="bg1"/>
                </a:solidFill>
                <a:latin typeface="Arial"/>
                <a:ea typeface="+mj-ea"/>
                <a:cs typeface="Arial"/>
              </a:defRPr>
            </a:lvl1pPr>
          </a:lstStyle>
          <a:p>
            <a:endParaRPr lang="en-US" dirty="0"/>
          </a:p>
        </p:txBody>
      </p:sp>
      <p:sp>
        <p:nvSpPr>
          <p:cNvPr id="3" name="Text Placeholder 2"/>
          <p:cNvSpPr>
            <a:spLocks noGrp="1"/>
          </p:cNvSpPr>
          <p:nvPr>
            <p:ph type="body" sz="quarter" idx="10" hasCustomPrompt="1"/>
          </p:nvPr>
        </p:nvSpPr>
        <p:spPr>
          <a:xfrm>
            <a:off x="2612575" y="5781679"/>
            <a:ext cx="6140901" cy="434975"/>
          </a:xfrm>
          <a:prstGeom prst="rect">
            <a:avLst/>
          </a:prstGeom>
        </p:spPr>
        <p:txBody>
          <a:bodyPr vert="horz"/>
          <a:lstStyle>
            <a:lvl1pPr marL="0" indent="0" algn="r">
              <a:buNone/>
              <a:defRPr sz="2000" b="0" baseline="0">
                <a:solidFill>
                  <a:schemeClr val="bg2"/>
                </a:solidFill>
              </a:defRPr>
            </a:lvl1pPr>
          </a:lstStyle>
          <a:p>
            <a:r>
              <a:rPr lang="en-US" dirty="0" smtClean="0"/>
              <a:t>CLICK TO EDIT MASTER TEXT STYLES</a:t>
            </a:r>
            <a:endParaRPr lang="en-US" dirty="0"/>
          </a:p>
        </p:txBody>
      </p:sp>
      <p:sp>
        <p:nvSpPr>
          <p:cNvPr id="11" name="Title 1"/>
          <p:cNvSpPr>
            <a:spLocks noGrp="1"/>
          </p:cNvSpPr>
          <p:nvPr>
            <p:ph type="title" hasCustomPrompt="1"/>
          </p:nvPr>
        </p:nvSpPr>
        <p:spPr>
          <a:xfrm>
            <a:off x="457197" y="549276"/>
            <a:ext cx="4978407" cy="435388"/>
          </a:xfrm>
          <a:prstGeom prst="rect">
            <a:avLst/>
          </a:prstGeom>
        </p:spPr>
        <p:txBody>
          <a:bodyPr/>
          <a:lstStyle>
            <a:lvl1pPr>
              <a:defRPr>
                <a:solidFill>
                  <a:schemeClr val="bg2"/>
                </a:solidFill>
              </a:defRPr>
            </a:lvl1pPr>
          </a:lstStyle>
          <a:p>
            <a:r>
              <a:rPr lang="nl-NL" dirty="0" smtClean="0"/>
              <a:t>CLICK TO EDIT MASTER TITLE STYLE</a:t>
            </a:r>
            <a:endParaRPr lang="en-US" dirty="0"/>
          </a:p>
        </p:txBody>
      </p:sp>
    </p:spTree>
    <p:extLst>
      <p:ext uri="{BB962C8B-B14F-4D97-AF65-F5344CB8AC3E}">
        <p14:creationId xmlns:p14="http://schemas.microsoft.com/office/powerpoint/2010/main" val="22014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12"/>
          </p:nvPr>
        </p:nvSpPr>
        <p:spPr>
          <a:xfrm>
            <a:off x="6870700" y="6546850"/>
            <a:ext cx="2133600" cy="365125"/>
          </a:xfrm>
          <a:prstGeom prst="rect">
            <a:avLst/>
          </a:prstGeom>
        </p:spPr>
        <p:txBody>
          <a:bodyPr/>
          <a:lstStyle>
            <a:lvl1pPr algn="r">
              <a:defRPr sz="1050"/>
            </a:lvl1pPr>
          </a:lstStyle>
          <a:p>
            <a:fld id="{75EDB3E9-34A2-46EB-A7AB-429A8EE27433}" type="slidenum">
              <a:rPr lang="en-US" noProof="0" smtClean="0"/>
              <a:pPr/>
              <a:t>‹#›</a:t>
            </a:fld>
            <a:endParaRPr lang="en-US" noProof="0"/>
          </a:p>
        </p:txBody>
      </p:sp>
      <p:sp>
        <p:nvSpPr>
          <p:cNvPr id="6" name="Tijdelijke aanduiding voor voettekst 4"/>
          <p:cNvSpPr>
            <a:spLocks noGrp="1"/>
          </p:cNvSpPr>
          <p:nvPr>
            <p:ph type="ftr" sz="quarter" idx="11"/>
          </p:nvPr>
        </p:nvSpPr>
        <p:spPr>
          <a:xfrm>
            <a:off x="2400300" y="6546850"/>
            <a:ext cx="4000500" cy="365125"/>
          </a:xfrm>
          <a:prstGeom prst="rect">
            <a:avLst/>
          </a:prstGeom>
        </p:spPr>
        <p:txBody>
          <a:bodyPr/>
          <a:lstStyle>
            <a:lvl1pPr>
              <a:defRPr sz="1050"/>
            </a:lvl1pPr>
          </a:lstStyle>
          <a:p>
            <a:r>
              <a:rPr lang="en-US" smtClean="0"/>
              <a:t>Sunday 2014 19-11-2014</a:t>
            </a:r>
            <a:endParaRPr lang="en-US" dirty="0"/>
          </a:p>
        </p:txBody>
      </p:sp>
      <p:sp>
        <p:nvSpPr>
          <p:cNvPr id="7" name="Content Placeholder 3"/>
          <p:cNvSpPr>
            <a:spLocks noGrp="1"/>
          </p:cNvSpPr>
          <p:nvPr>
            <p:ph idx="13"/>
          </p:nvPr>
        </p:nvSpPr>
        <p:spPr>
          <a:xfrm>
            <a:off x="5025430" y="1330847"/>
            <a:ext cx="3661369" cy="4795316"/>
          </a:xfrm>
          <a:prstGeom prst="rect">
            <a:avLst/>
          </a:prstGeom>
        </p:spPr>
        <p:txBody>
          <a:bodyPr/>
          <a:lstStyle/>
          <a:p>
            <a:r>
              <a:rPr lang="en-US" dirty="0" smtClean="0"/>
              <a:t>Wafers</a:t>
            </a:r>
          </a:p>
          <a:p>
            <a:pPr lvl="1"/>
            <a:r>
              <a:rPr lang="en-US" dirty="0" smtClean="0"/>
              <a:t>Move to high performance multi</a:t>
            </a:r>
          </a:p>
          <a:p>
            <a:pPr lvl="1"/>
            <a:r>
              <a:rPr lang="en-US" dirty="0" smtClean="0"/>
              <a:t>Move to N-type</a:t>
            </a:r>
          </a:p>
          <a:p>
            <a:pPr lvl="1"/>
            <a:endParaRPr lang="en-US" dirty="0"/>
          </a:p>
          <a:p>
            <a:pPr marL="457200" lvl="1" indent="0">
              <a:buNone/>
            </a:pPr>
            <a:r>
              <a:rPr lang="en-US" dirty="0" smtClean="0">
                <a:sym typeface="Wingdings"/>
              </a:rPr>
              <a:t> Enabling higher efficiency cells</a:t>
            </a:r>
          </a:p>
          <a:p>
            <a:pPr lvl="1"/>
            <a:endParaRPr lang="en-US" dirty="0">
              <a:sym typeface="Wingdings"/>
            </a:endParaRPr>
          </a:p>
          <a:p>
            <a:pPr lvl="1"/>
            <a:endParaRPr lang="en-US" dirty="0" smtClean="0">
              <a:sym typeface="Wingdings"/>
            </a:endParaRPr>
          </a:p>
          <a:p>
            <a:pPr lvl="1"/>
            <a:endParaRPr lang="en-US" dirty="0">
              <a:sym typeface="Wingdings"/>
            </a:endParaRPr>
          </a:p>
          <a:p>
            <a:pPr lvl="1"/>
            <a:endParaRPr lang="en-US" dirty="0" smtClean="0">
              <a:sym typeface="Wingdings"/>
            </a:endParaRPr>
          </a:p>
          <a:p>
            <a:pPr lvl="1"/>
            <a:endParaRPr lang="en-US" dirty="0">
              <a:sym typeface="Wingdings"/>
            </a:endParaRPr>
          </a:p>
          <a:p>
            <a:r>
              <a:rPr lang="en-US" dirty="0" smtClean="0">
                <a:sym typeface="Wingdings"/>
              </a:rPr>
              <a:t>Cell technologies</a:t>
            </a:r>
          </a:p>
          <a:p>
            <a:pPr lvl="1"/>
            <a:r>
              <a:rPr lang="en-US" dirty="0" smtClean="0">
                <a:sym typeface="Wingdings"/>
              </a:rPr>
              <a:t>Move to PERC</a:t>
            </a:r>
          </a:p>
          <a:p>
            <a:pPr lvl="1"/>
            <a:r>
              <a:rPr lang="en-US" dirty="0" smtClean="0">
                <a:sym typeface="Wingdings"/>
              </a:rPr>
              <a:t>Move to N-type</a:t>
            </a:r>
          </a:p>
          <a:p>
            <a:pPr lvl="1"/>
            <a:endParaRPr lang="en-US" dirty="0">
              <a:sym typeface="Wingdings"/>
            </a:endParaRPr>
          </a:p>
          <a:p>
            <a:pPr marL="457200" lvl="1" indent="0">
              <a:buNone/>
            </a:pPr>
            <a:r>
              <a:rPr lang="en-US" dirty="0" smtClean="0">
                <a:sym typeface="Wingdings"/>
              </a:rPr>
              <a:t> Enabling high efficiency cells</a:t>
            </a:r>
            <a:endParaRPr lang="en-US" dirty="0"/>
          </a:p>
        </p:txBody>
      </p:sp>
      <p:sp>
        <p:nvSpPr>
          <p:cNvPr id="8" name="Ondertitel 1"/>
          <p:cNvSpPr txBox="1">
            <a:spLocks/>
          </p:cNvSpPr>
          <p:nvPr userDrawn="1"/>
        </p:nvSpPr>
        <p:spPr>
          <a:xfrm>
            <a:off x="473271" y="761968"/>
            <a:ext cx="4978407" cy="293948"/>
          </a:xfrm>
          <a:prstGeom prst="rect">
            <a:avLst/>
          </a:prstGeom>
        </p:spPr>
        <p:txBody>
          <a:bodyPr/>
          <a:lstStyle>
            <a:defPPr>
              <a:defRPr lang="en-US"/>
            </a:defPPr>
            <a:lvl1pPr marL="0" algn="l" defTabSz="457200" rtl="0" eaLnBrk="1" latinLnBrk="0" hangingPunct="1">
              <a:defRPr sz="1800" kern="1200" smtClean="0">
                <a:solidFill>
                  <a:schemeClr val="tx1"/>
                </a:solidFill>
                <a:latin typeface="Myriad Web Pro"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solidFill>
                  <a:schemeClr val="bg2"/>
                </a:solidFill>
              </a:rPr>
              <a:t> </a:t>
            </a:r>
            <a:endParaRPr lang="en-US" sz="1400" dirty="0">
              <a:solidFill>
                <a:schemeClr val="bg2"/>
              </a:solidFill>
            </a:endParaRPr>
          </a:p>
        </p:txBody>
      </p:sp>
      <p:sp>
        <p:nvSpPr>
          <p:cNvPr id="9" name="Titel 2"/>
          <p:cNvSpPr txBox="1">
            <a:spLocks/>
          </p:cNvSpPr>
          <p:nvPr userDrawn="1"/>
        </p:nvSpPr>
        <p:spPr>
          <a:xfrm>
            <a:off x="457197" y="463551"/>
            <a:ext cx="4978407" cy="435388"/>
          </a:xfrm>
          <a:prstGeom prst="rect">
            <a:avLst/>
          </a:prstGeom>
        </p:spPr>
        <p:txBody>
          <a:bodyPr>
            <a:noAutofit/>
          </a:bodyPr>
          <a:lstStyle>
            <a:lvl1pPr algn="l" defTabSz="457200" rtl="0" eaLnBrk="1" latinLnBrk="0" hangingPunct="1">
              <a:spcBef>
                <a:spcPct val="0"/>
              </a:spcBef>
              <a:buNone/>
              <a:defRPr sz="1800" b="1" i="0" kern="1200">
                <a:solidFill>
                  <a:schemeClr val="bg2"/>
                </a:solidFill>
                <a:latin typeface="Arial"/>
                <a:ea typeface="+mj-ea"/>
                <a:cs typeface="Arial"/>
              </a:defRPr>
            </a:lvl1pPr>
          </a:lstStyle>
          <a:p>
            <a:endParaRPr lang="en-US" sz="2000" dirty="0"/>
          </a:p>
        </p:txBody>
      </p:sp>
    </p:spTree>
    <p:extLst>
      <p:ext uri="{BB962C8B-B14F-4D97-AF65-F5344CB8AC3E}">
        <p14:creationId xmlns:p14="http://schemas.microsoft.com/office/powerpoint/2010/main" val="6088709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rgbClr val="060147"/>
                </a:solidFill>
                <a:latin typeface="Helvetica LT St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50000"/>
                  </a:schemeClr>
                </a:solidFill>
                <a:latin typeface="Helvetica LT St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274791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CO 2">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195" y="462032"/>
            <a:ext cx="4978406" cy="384638"/>
          </a:xfrm>
          <a:prstGeom prst="rect">
            <a:avLst/>
          </a:prstGeom>
        </p:spPr>
        <p:txBody>
          <a:bodyPr vert="horz" lIns="91440" tIns="45720" rIns="91440" bIns="45720" rtlCol="0" anchor="ctr">
            <a:noAutofit/>
          </a:bodyPr>
          <a:lstStyle>
            <a:lvl1pPr>
              <a:defRPr sz="2000"/>
            </a:lvl1pPr>
          </a:lstStyle>
          <a:p>
            <a:r>
              <a:rPr lang="nl-NL" dirty="0" smtClean="0"/>
              <a:t>CLICK TO EDIT MASTER TITLE STYLE</a:t>
            </a:r>
            <a:endParaRPr lang="en-US" dirty="0"/>
          </a:p>
        </p:txBody>
      </p:sp>
      <p:sp>
        <p:nvSpPr>
          <p:cNvPr id="3" name="Subtitle 2"/>
          <p:cNvSpPr>
            <a:spLocks noGrp="1"/>
          </p:cNvSpPr>
          <p:nvPr>
            <p:ph type="subTitle" idx="1" hasCustomPrompt="1"/>
          </p:nvPr>
        </p:nvSpPr>
        <p:spPr>
          <a:xfrm>
            <a:off x="473269" y="761967"/>
            <a:ext cx="4978406" cy="293948"/>
          </a:xfrm>
          <a:prstGeom prst="rect">
            <a:avLst/>
          </a:prstGeom>
        </p:spPr>
        <p:txBody>
          <a:bodyPr>
            <a:normAutofit/>
          </a:bodyPr>
          <a:lstStyle>
            <a:lvl1pPr marL="0" indent="0" algn="l">
              <a:buNone/>
              <a:defRPr sz="1400" b="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TO EDIT MASTER SUBTITLE STYLE</a:t>
            </a:r>
            <a:endParaRPr lang="en-US" dirty="0"/>
          </a:p>
        </p:txBody>
      </p:sp>
      <p:sp>
        <p:nvSpPr>
          <p:cNvPr id="4" name="Content Placeholder 10"/>
          <p:cNvSpPr>
            <a:spLocks noGrp="1"/>
          </p:cNvSpPr>
          <p:nvPr>
            <p:ph sz="quarter" idx="10" hasCustomPrompt="1"/>
          </p:nvPr>
        </p:nvSpPr>
        <p:spPr>
          <a:xfrm>
            <a:off x="541867" y="1386818"/>
            <a:ext cx="3455609" cy="2249941"/>
          </a:xfrm>
          <a:prstGeom prst="rect">
            <a:avLst/>
          </a:prstGeom>
        </p:spPr>
        <p:txBody>
          <a:bodyPr/>
          <a:lstStyle>
            <a:lvl1pPr marL="0" indent="0" algn="just">
              <a:buNone/>
              <a:defRPr baseline="0"/>
            </a:lvl1pPr>
            <a:lvl2pPr marL="457200" indent="0">
              <a:buNone/>
              <a:defRPr/>
            </a:lvl2pPr>
          </a:lstStyle>
          <a:p>
            <a:pPr lvl="0"/>
            <a:r>
              <a:rPr lang="nl-NL" dirty="0" err="1" smtClean="0"/>
              <a:t>Arial</a:t>
            </a:r>
            <a:r>
              <a:rPr lang="nl-NL" dirty="0" smtClean="0"/>
              <a:t> 14pt</a:t>
            </a:r>
          </a:p>
        </p:txBody>
      </p:sp>
      <p:sp>
        <p:nvSpPr>
          <p:cNvPr id="5" name="Content Placeholder 22"/>
          <p:cNvSpPr>
            <a:spLocks noGrp="1"/>
          </p:cNvSpPr>
          <p:nvPr>
            <p:ph sz="quarter" idx="13" hasCustomPrompt="1"/>
          </p:nvPr>
        </p:nvSpPr>
        <p:spPr>
          <a:xfrm>
            <a:off x="4191000" y="1386138"/>
            <a:ext cx="3689350" cy="2250621"/>
          </a:xfrm>
          <a:prstGeom prst="rect">
            <a:avLst/>
          </a:prstGeom>
        </p:spPr>
        <p:txBody>
          <a:bodyPr/>
          <a:lstStyle>
            <a:lvl1pPr>
              <a:lnSpc>
                <a:spcPct val="120000"/>
              </a:lnSpc>
              <a:defRPr baseline="0"/>
            </a:lvl1pPr>
            <a:lvl2pPr>
              <a:lnSpc>
                <a:spcPct val="120000"/>
              </a:lnSpc>
              <a:defRPr baseline="0"/>
            </a:lvl2pPr>
          </a:lstStyle>
          <a:p>
            <a:pPr lvl="0"/>
            <a:r>
              <a:rPr lang="nl-NL" dirty="0" err="1" smtClean="0"/>
              <a:t>Arial</a:t>
            </a:r>
            <a:r>
              <a:rPr lang="nl-NL" dirty="0" smtClean="0"/>
              <a:t> 14pt</a:t>
            </a:r>
          </a:p>
          <a:p>
            <a:pPr lvl="1"/>
            <a:r>
              <a:rPr lang="nl-NL" dirty="0" err="1" smtClean="0"/>
              <a:t>Arial</a:t>
            </a:r>
            <a:r>
              <a:rPr lang="nl-NL" dirty="0" smtClean="0"/>
              <a:t> 12pt</a:t>
            </a:r>
          </a:p>
          <a:p>
            <a:pPr lvl="0"/>
            <a:endParaRPr lang="nl-NL" dirty="0" smtClean="0"/>
          </a:p>
        </p:txBody>
      </p:sp>
      <p:sp>
        <p:nvSpPr>
          <p:cNvPr id="6" name="Text Placeholder 29"/>
          <p:cNvSpPr>
            <a:spLocks noGrp="1"/>
          </p:cNvSpPr>
          <p:nvPr>
            <p:ph type="body" sz="quarter" idx="15" hasCustomPrompt="1"/>
          </p:nvPr>
        </p:nvSpPr>
        <p:spPr>
          <a:xfrm>
            <a:off x="541867" y="5651680"/>
            <a:ext cx="3455609" cy="418525"/>
          </a:xfrm>
          <a:prstGeom prst="rect">
            <a:avLst/>
          </a:prstGeom>
        </p:spPr>
        <p:txBody>
          <a:bodyPr>
            <a:normAutofit/>
          </a:bodyPr>
          <a:lstStyle>
            <a:lvl1pPr marL="0" indent="0" algn="l">
              <a:buNone/>
              <a:defRPr sz="1200" b="1" i="1" baseline="0">
                <a:solidFill>
                  <a:srgbClr val="060132"/>
                </a:solidFill>
              </a:defRPr>
            </a:lvl1pPr>
          </a:lstStyle>
          <a:p>
            <a:pPr lvl="0"/>
            <a:r>
              <a:rPr lang="nl-NL" dirty="0" err="1" smtClean="0"/>
              <a:t>Caption</a:t>
            </a:r>
            <a:r>
              <a:rPr lang="nl-NL" dirty="0" smtClean="0"/>
              <a:t> </a:t>
            </a:r>
            <a:r>
              <a:rPr lang="nl-NL" dirty="0" err="1" smtClean="0"/>
              <a:t>Arial</a:t>
            </a:r>
            <a:r>
              <a:rPr lang="nl-NL" dirty="0" smtClean="0"/>
              <a:t> Italic </a:t>
            </a:r>
            <a:r>
              <a:rPr lang="nl-NL" dirty="0" err="1" smtClean="0"/>
              <a:t>Bold</a:t>
            </a:r>
            <a:r>
              <a:rPr lang="nl-NL" dirty="0" smtClean="0"/>
              <a:t> 12pt</a:t>
            </a:r>
          </a:p>
        </p:txBody>
      </p:sp>
      <p:sp>
        <p:nvSpPr>
          <p:cNvPr id="7" name="Content Placeholder 10"/>
          <p:cNvSpPr>
            <a:spLocks noGrp="1"/>
          </p:cNvSpPr>
          <p:nvPr>
            <p:ph sz="quarter" idx="16" hasCustomPrompt="1"/>
          </p:nvPr>
        </p:nvSpPr>
        <p:spPr>
          <a:xfrm>
            <a:off x="541867" y="3782531"/>
            <a:ext cx="3455609" cy="1768936"/>
          </a:xfrm>
          <a:prstGeom prst="rect">
            <a:avLst/>
          </a:prstGeom>
        </p:spPr>
        <p:txBody>
          <a:bodyPr>
            <a:normAutofit/>
          </a:bodyPr>
          <a:lstStyle>
            <a:lvl1pPr marL="0" indent="0" algn="just">
              <a:buNone/>
              <a:defRPr sz="1600" baseline="0"/>
            </a:lvl1pPr>
            <a:lvl2pPr marL="457200" indent="0">
              <a:buNone/>
              <a:defRPr/>
            </a:lvl2pPr>
          </a:lstStyle>
          <a:p>
            <a:pPr lvl="0"/>
            <a:r>
              <a:rPr lang="nl-NL" dirty="0" err="1" smtClean="0"/>
              <a:t>Arial</a:t>
            </a:r>
            <a:r>
              <a:rPr lang="nl-NL" dirty="0" smtClean="0"/>
              <a:t> 16pt</a:t>
            </a:r>
          </a:p>
        </p:txBody>
      </p:sp>
      <p:sp>
        <p:nvSpPr>
          <p:cNvPr id="8" name="Content Placeholder 22"/>
          <p:cNvSpPr>
            <a:spLocks noGrp="1"/>
          </p:cNvSpPr>
          <p:nvPr>
            <p:ph sz="quarter" idx="17" hasCustomPrompt="1"/>
          </p:nvPr>
        </p:nvSpPr>
        <p:spPr>
          <a:xfrm>
            <a:off x="4191000" y="3798196"/>
            <a:ext cx="3689350" cy="2784117"/>
          </a:xfrm>
          <a:prstGeom prst="rect">
            <a:avLst/>
          </a:prstGeom>
        </p:spPr>
        <p:txBody>
          <a:bodyPr/>
          <a:lstStyle>
            <a:lvl1pPr>
              <a:lnSpc>
                <a:spcPct val="120000"/>
              </a:lnSpc>
              <a:defRPr sz="1600" b="1" baseline="0"/>
            </a:lvl1pPr>
            <a:lvl2pPr>
              <a:lnSpc>
                <a:spcPct val="120000"/>
              </a:lnSpc>
              <a:defRPr sz="1400" baseline="0"/>
            </a:lvl2pPr>
          </a:lstStyle>
          <a:p>
            <a:pPr lvl="0"/>
            <a:r>
              <a:rPr lang="nl-NL" dirty="0" err="1" smtClean="0"/>
              <a:t>Arial</a:t>
            </a:r>
            <a:r>
              <a:rPr lang="nl-NL" dirty="0" smtClean="0"/>
              <a:t> </a:t>
            </a:r>
            <a:r>
              <a:rPr lang="nl-NL" dirty="0" err="1" smtClean="0"/>
              <a:t>Bold</a:t>
            </a:r>
            <a:r>
              <a:rPr lang="nl-NL" dirty="0" smtClean="0"/>
              <a:t> 16pt</a:t>
            </a:r>
          </a:p>
          <a:p>
            <a:pPr lvl="1"/>
            <a:r>
              <a:rPr lang="nl-NL" dirty="0" err="1" smtClean="0"/>
              <a:t>Arial</a:t>
            </a:r>
            <a:r>
              <a:rPr lang="nl-NL" dirty="0" smtClean="0"/>
              <a:t> 14pt</a:t>
            </a:r>
          </a:p>
          <a:p>
            <a:pPr lvl="0"/>
            <a:endParaRPr lang="nl-NL" dirty="0" smtClean="0"/>
          </a:p>
        </p:txBody>
      </p:sp>
      <p:sp>
        <p:nvSpPr>
          <p:cNvPr id="9" name="Text Placeholder 29"/>
          <p:cNvSpPr>
            <a:spLocks noGrp="1"/>
          </p:cNvSpPr>
          <p:nvPr>
            <p:ph type="body" sz="quarter" idx="19" hasCustomPrompt="1"/>
          </p:nvPr>
        </p:nvSpPr>
        <p:spPr>
          <a:xfrm>
            <a:off x="541867" y="6163788"/>
            <a:ext cx="3455609" cy="418525"/>
          </a:xfrm>
          <a:prstGeom prst="rect">
            <a:avLst/>
          </a:prstGeom>
        </p:spPr>
        <p:txBody>
          <a:bodyPr>
            <a:normAutofit/>
          </a:bodyPr>
          <a:lstStyle>
            <a:lvl1pPr marL="0" indent="0" algn="l">
              <a:buNone/>
              <a:defRPr sz="1400" b="1" i="0" u="none" baseline="0">
                <a:solidFill>
                  <a:srgbClr val="060132"/>
                </a:solidFill>
              </a:defRPr>
            </a:lvl1pPr>
          </a:lstStyle>
          <a:p>
            <a:pPr lvl="0"/>
            <a:r>
              <a:rPr lang="nl-NL" dirty="0" smtClean="0"/>
              <a:t>TITLE ARIAL CAPITAL 14PT</a:t>
            </a:r>
          </a:p>
        </p:txBody>
      </p:sp>
    </p:spTree>
    <p:extLst>
      <p:ext uri="{BB962C8B-B14F-4D97-AF65-F5344CB8AC3E}">
        <p14:creationId xmlns:p14="http://schemas.microsoft.com/office/powerpoint/2010/main" val="389006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4" name="Rounded Rectangle 3"/>
          <p:cNvSpPr/>
          <p:nvPr/>
        </p:nvSpPr>
        <p:spPr>
          <a:xfrm>
            <a:off x="1" y="0"/>
            <a:ext cx="9134475" cy="6858000"/>
          </a:xfrm>
          <a:prstGeom prst="roundRect">
            <a:avLst>
              <a:gd name="adj" fmla="val 7500"/>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44886" y="564736"/>
            <a:ext cx="2414111" cy="473451"/>
          </a:xfrm>
          <a:prstGeom prst="rect">
            <a:avLst/>
          </a:prstGeom>
        </p:spPr>
      </p:pic>
      <p:sp>
        <p:nvSpPr>
          <p:cNvPr id="10" name="Round Same Side Corner Rectangle 9"/>
          <p:cNvSpPr/>
          <p:nvPr/>
        </p:nvSpPr>
        <p:spPr>
          <a:xfrm rot="5400000">
            <a:off x="2509238" y="-2052029"/>
            <a:ext cx="609561" cy="5628031"/>
          </a:xfrm>
          <a:prstGeom prst="round2SameRect">
            <a:avLst/>
          </a:prstGeom>
          <a:solidFill>
            <a:srgbClr val="060147"/>
          </a:solidFill>
          <a:ln>
            <a:solidFill>
              <a:srgbClr val="0601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9275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7" name="Picture 2" descr="C:\Users\rpentinga\AppData\Local\Microsoft\Windows\Temporary Internet Files\Content.Outlook\TZL2FHG0\logo winnaar WNF Cleantech Star 2012.jpg"/>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8366836" y="6086343"/>
            <a:ext cx="299805" cy="6520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47085" y="6430575"/>
            <a:ext cx="2140190" cy="276999"/>
          </a:xfrm>
          <a:prstGeom prst="rect">
            <a:avLst/>
          </a:prstGeom>
          <a:noFill/>
        </p:spPr>
        <p:txBody>
          <a:bodyPr wrap="square" rtlCol="0">
            <a:spAutoFit/>
          </a:bodyPr>
          <a:lstStyle/>
          <a:p>
            <a:r>
              <a:rPr lang="en-US" sz="1200" dirty="0" smtClean="0">
                <a:solidFill>
                  <a:srgbClr val="7BB320"/>
                </a:solidFill>
              </a:rPr>
              <a:t>Tempress is proud to be the</a:t>
            </a:r>
            <a:endParaRPr lang="en-US" sz="1200" dirty="0">
              <a:solidFill>
                <a:srgbClr val="7BB320"/>
              </a:solidFill>
            </a:endParaRPr>
          </a:p>
        </p:txBody>
      </p:sp>
    </p:spTree>
    <p:extLst>
      <p:ext uri="{BB962C8B-B14F-4D97-AF65-F5344CB8AC3E}">
        <p14:creationId xmlns:p14="http://schemas.microsoft.com/office/powerpoint/2010/main" val="3573228212"/>
      </p:ext>
    </p:extLst>
  </p:cSld>
  <p:clrMap bg1="dk1" tx1="lt1" bg2="dk2" tx2="lt2" accent1="accent1" accent2="accent2" accent3="accent3" accent4="accent4" accent5="accent5" accent6="accent6" hlink="hlink" folHlink="folHlink"/>
  <p:sldLayoutIdLst>
    <p:sldLayoutId id="2147483701" r:id="rId1"/>
    <p:sldLayoutId id="2147483713" r:id="rId2"/>
    <p:sldLayoutId id="2147483699" r:id="rId3"/>
    <p:sldLayoutId id="2147483700" r:id="rId4"/>
    <p:sldLayoutId id="2147483707" r:id="rId5"/>
    <p:sldLayoutId id="2147483692"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1800" b="1" i="0" kern="1200">
          <a:solidFill>
            <a:schemeClr val="bg2"/>
          </a:solidFill>
          <a:latin typeface="Arial"/>
          <a:ea typeface="+mj-ea"/>
          <a:cs typeface="Arial"/>
        </a:defRPr>
      </a:lvl1pPr>
    </p:titleStyle>
    <p:bodyStyle>
      <a:lvl1pPr marL="285750" marR="0" indent="-285750" algn="l" defTabSz="457200" rtl="0" eaLnBrk="1" fontAlgn="auto" latinLnBrk="0" hangingPunct="1">
        <a:lnSpc>
          <a:spcPct val="100000"/>
        </a:lnSpc>
        <a:spcBef>
          <a:spcPct val="20000"/>
        </a:spcBef>
        <a:spcAft>
          <a:spcPts val="0"/>
        </a:spcAft>
        <a:buClr>
          <a:srgbClr val="FF0000"/>
        </a:buClr>
        <a:buSzTx/>
        <a:buFont typeface="Wingdings" charset="2"/>
        <a:buChar char="§"/>
        <a:tabLst/>
        <a:defRPr sz="1400" kern="1200" baseline="0">
          <a:solidFill>
            <a:srgbClr val="060132"/>
          </a:solidFill>
          <a:latin typeface="Arial"/>
          <a:ea typeface="+mn-ea"/>
          <a:cs typeface="Arial"/>
        </a:defRPr>
      </a:lvl1pPr>
      <a:lvl2pPr marL="742950" indent="-285750" algn="l" defTabSz="457200" rtl="0" eaLnBrk="1" latinLnBrk="0" hangingPunct="1">
        <a:spcBef>
          <a:spcPct val="20000"/>
        </a:spcBef>
        <a:buFont typeface="Wingdings" charset="2"/>
        <a:buChar char="§"/>
        <a:defRPr sz="1200" kern="1200">
          <a:solidFill>
            <a:srgbClr val="060132"/>
          </a:solidFill>
          <a:latin typeface="Arial"/>
          <a:ea typeface="+mn-ea"/>
          <a:cs typeface="Arial"/>
        </a:defRPr>
      </a:lvl2pPr>
      <a:lvl3pPr marL="914400" indent="0" algn="l" defTabSz="457200" rtl="0" eaLnBrk="1" latinLnBrk="0" hangingPunct="1">
        <a:spcBef>
          <a:spcPct val="20000"/>
        </a:spcBef>
        <a:buFont typeface="Arial"/>
        <a:buNone/>
        <a:defRPr sz="1200" b="1" i="1" kern="1200">
          <a:solidFill>
            <a:srgbClr val="060132"/>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60132"/>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0601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710816"/>
      </p:ext>
    </p:extLst>
  </p:cSld>
  <p:clrMap bg1="dk1" tx1="lt1" bg2="dk2" tx2="lt2" accent1="accent1" accent2="accent2" accent3="accent3" accent4="accent4" accent5="accent5" accent6="accent6" hlink="hlink" folHlink="folHlink"/>
  <p:sldLayoutIdLst>
    <p:sldLayoutId id="2147483681" r:id="rId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4.png"/><Relationship Id="rId4" Type="http://schemas.microsoft.com/office/2007/relationships/hdphoto" Target="../media/hdphoto5.wdp"/><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1.tiff"/><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487" y="5240036"/>
            <a:ext cx="5635672" cy="133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7487" y="2172139"/>
            <a:ext cx="8572161" cy="2000548"/>
          </a:xfrm>
          <a:prstGeom prst="rect">
            <a:avLst/>
          </a:prstGeom>
        </p:spPr>
        <p:txBody>
          <a:bodyPr wrap="square">
            <a:spAutoFit/>
          </a:bodyPr>
          <a:lstStyle/>
          <a:p>
            <a:pPr algn="ctr"/>
            <a:r>
              <a:rPr lang="en-US" sz="2800" dirty="0">
                <a:solidFill>
                  <a:srgbClr val="060147"/>
                </a:solidFill>
              </a:rPr>
              <a:t>State of art high efficiency Si Solar cell production</a:t>
            </a:r>
          </a:p>
          <a:p>
            <a:pPr algn="ctr"/>
            <a:endParaRPr lang="en-US" sz="2000" dirty="0" smtClean="0">
              <a:solidFill>
                <a:srgbClr val="060147"/>
              </a:solidFill>
            </a:endParaRPr>
          </a:p>
          <a:p>
            <a:pPr algn="ctr"/>
            <a:r>
              <a:rPr lang="en-US" sz="2000" dirty="0" smtClean="0">
                <a:solidFill>
                  <a:srgbClr val="060147"/>
                </a:solidFill>
              </a:rPr>
              <a:t>Hans </a:t>
            </a:r>
            <a:r>
              <a:rPr lang="en-US" sz="2000" dirty="0" err="1" smtClean="0">
                <a:solidFill>
                  <a:srgbClr val="060147"/>
                </a:solidFill>
              </a:rPr>
              <a:t>Scholing</a:t>
            </a:r>
            <a:endParaRPr lang="nl-NL" sz="2000" dirty="0" smtClean="0">
              <a:solidFill>
                <a:srgbClr val="060147"/>
              </a:solidFill>
            </a:endParaRPr>
          </a:p>
          <a:p>
            <a:pPr algn="ctr"/>
            <a:r>
              <a:rPr lang="nl-NL" sz="2000" dirty="0" smtClean="0">
                <a:solidFill>
                  <a:srgbClr val="060147"/>
                </a:solidFill>
              </a:rPr>
              <a:t>Sales Director</a:t>
            </a:r>
          </a:p>
          <a:p>
            <a:pPr algn="ctr"/>
            <a:endParaRPr lang="nl-NL" sz="2000" dirty="0">
              <a:solidFill>
                <a:srgbClr val="060147"/>
              </a:solidFill>
            </a:endParaRPr>
          </a:p>
          <a:p>
            <a:pPr algn="ctr"/>
            <a:r>
              <a:rPr lang="nl-NL" sz="1600" dirty="0" smtClean="0">
                <a:solidFill>
                  <a:srgbClr val="060147"/>
                </a:solidFill>
              </a:rPr>
              <a:t>November 19</a:t>
            </a:r>
            <a:r>
              <a:rPr lang="nl-NL" sz="1600" baseline="30000" dirty="0" smtClean="0">
                <a:solidFill>
                  <a:srgbClr val="060147"/>
                </a:solidFill>
              </a:rPr>
              <a:t>th</a:t>
            </a:r>
            <a:r>
              <a:rPr lang="nl-NL" sz="1600" dirty="0" smtClean="0">
                <a:solidFill>
                  <a:srgbClr val="060147"/>
                </a:solidFill>
              </a:rPr>
              <a:t>, 2014</a:t>
            </a:r>
            <a:endParaRPr lang="nl-NL" sz="1600" dirty="0">
              <a:solidFill>
                <a:srgbClr val="060147"/>
              </a:solidFill>
            </a:endParaRPr>
          </a:p>
        </p:txBody>
      </p:sp>
    </p:spTree>
    <p:extLst>
      <p:ext uri="{BB962C8B-B14F-4D97-AF65-F5344CB8AC3E}">
        <p14:creationId xmlns:p14="http://schemas.microsoft.com/office/powerpoint/2010/main" val="3651490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t="502" b="-502"/>
          <a:stretch/>
        </p:blipFill>
        <p:spPr>
          <a:xfrm>
            <a:off x="32015" y="2970000"/>
            <a:ext cx="4578809" cy="3516958"/>
          </a:xfrm>
          <a:prstGeom prst="rect">
            <a:avLst/>
          </a:prstGeom>
        </p:spPr>
      </p:pic>
      <p:pic>
        <p:nvPicPr>
          <p:cNvPr id="4" name="Picture 3"/>
          <p:cNvPicPr>
            <a:picLocks noChangeAspect="1"/>
          </p:cNvPicPr>
          <p:nvPr/>
        </p:nvPicPr>
        <p:blipFill>
          <a:blip r:embed="rId3"/>
          <a:stretch>
            <a:fillRect/>
          </a:stretch>
        </p:blipFill>
        <p:spPr>
          <a:xfrm>
            <a:off x="5249047" y="1087576"/>
            <a:ext cx="3708342" cy="3076980"/>
          </a:xfrm>
          <a:prstGeom prst="rect">
            <a:avLst/>
          </a:prstGeom>
        </p:spPr>
      </p:pic>
      <p:sp>
        <p:nvSpPr>
          <p:cNvPr id="3" name="Title 2"/>
          <p:cNvSpPr>
            <a:spLocks noGrp="1"/>
          </p:cNvSpPr>
          <p:nvPr>
            <p:ph type="title"/>
          </p:nvPr>
        </p:nvSpPr>
        <p:spPr>
          <a:xfrm>
            <a:off x="296637" y="549279"/>
            <a:ext cx="5030100" cy="435388"/>
          </a:xfrm>
        </p:spPr>
        <p:txBody>
          <a:bodyPr>
            <a:noAutofit/>
          </a:bodyPr>
          <a:lstStyle/>
          <a:p>
            <a:r>
              <a:rPr lang="en-US" sz="2400" dirty="0" smtClean="0"/>
              <a:t>Cost and efficiency</a:t>
            </a:r>
            <a:endParaRPr lang="en-US" sz="2400" dirty="0"/>
          </a:p>
        </p:txBody>
      </p:sp>
      <p:sp>
        <p:nvSpPr>
          <p:cNvPr id="20" name="Content Placeholder 3"/>
          <p:cNvSpPr>
            <a:spLocks noGrp="1"/>
          </p:cNvSpPr>
          <p:nvPr>
            <p:ph idx="1"/>
          </p:nvPr>
        </p:nvSpPr>
        <p:spPr>
          <a:xfrm>
            <a:off x="296637" y="1504824"/>
            <a:ext cx="5142481" cy="5042025"/>
          </a:xfrm>
        </p:spPr>
        <p:txBody>
          <a:bodyPr>
            <a:noAutofit/>
          </a:bodyPr>
          <a:lstStyle/>
          <a:p>
            <a:pPr>
              <a:lnSpc>
                <a:spcPct val="120000"/>
              </a:lnSpc>
              <a:spcBef>
                <a:spcPts val="0"/>
              </a:spcBef>
            </a:pPr>
            <a:r>
              <a:rPr lang="en-US" dirty="0" smtClean="0"/>
              <a:t>4% higher module efficiency; 10% better LCOE</a:t>
            </a:r>
          </a:p>
          <a:p>
            <a:pPr>
              <a:lnSpc>
                <a:spcPct val="120000"/>
              </a:lnSpc>
              <a:spcBef>
                <a:spcPts val="0"/>
              </a:spcBef>
            </a:pPr>
            <a:r>
              <a:rPr lang="en-US" dirty="0" smtClean="0"/>
              <a:t>1 to 2 years shorted pay-back time</a:t>
            </a:r>
          </a:p>
          <a:p>
            <a:pPr>
              <a:lnSpc>
                <a:spcPct val="120000"/>
              </a:lnSpc>
              <a:spcBef>
                <a:spcPts val="0"/>
              </a:spcBef>
            </a:pPr>
            <a:r>
              <a:rPr lang="en-US" dirty="0" smtClean="0"/>
              <a:t>High efficiency modules are thus very attractive</a:t>
            </a:r>
            <a:br>
              <a:rPr lang="en-US" dirty="0" smtClean="0"/>
            </a:br>
            <a:r>
              <a:rPr lang="en-US" dirty="0" smtClean="0"/>
              <a:t/>
            </a:r>
            <a:br>
              <a:rPr lang="en-US" dirty="0" smtClean="0"/>
            </a:br>
            <a:endParaRPr lang="en-US" sz="1400" b="1" dirty="0"/>
          </a:p>
        </p:txBody>
      </p:sp>
      <p:cxnSp>
        <p:nvCxnSpPr>
          <p:cNvPr id="12" name="Straight Arrow Connector 11"/>
          <p:cNvCxnSpPr/>
          <p:nvPr/>
        </p:nvCxnSpPr>
        <p:spPr>
          <a:xfrm>
            <a:off x="6995543" y="2286980"/>
            <a:ext cx="321037" cy="665380"/>
          </a:xfrm>
          <a:prstGeom prst="straightConnector1">
            <a:avLst/>
          </a:prstGeom>
          <a:ln w="76200" cmpd="sng">
            <a:solidFill>
              <a:schemeClr val="accent2"/>
            </a:solidFill>
            <a:headEnd type="none"/>
            <a:tailEnd type="triangle" w="med" len="lg"/>
          </a:ln>
        </p:spPr>
        <p:style>
          <a:lnRef idx="3">
            <a:schemeClr val="accent2"/>
          </a:lnRef>
          <a:fillRef idx="0">
            <a:schemeClr val="accent2"/>
          </a:fillRef>
          <a:effectRef idx="2">
            <a:schemeClr val="accent2"/>
          </a:effectRef>
          <a:fontRef idx="minor">
            <a:schemeClr val="tx1"/>
          </a:fontRef>
        </p:style>
      </p:cxnSp>
      <p:sp>
        <p:nvSpPr>
          <p:cNvPr id="8" name="Tijdelijke aanduiding voor dianummer 5"/>
          <p:cNvSpPr>
            <a:spLocks noGrp="1"/>
          </p:cNvSpPr>
          <p:nvPr>
            <p:ph type="sldNum" sz="quarter" idx="12"/>
          </p:nvPr>
        </p:nvSpPr>
        <p:spPr>
          <a:xfrm>
            <a:off x="6870700" y="6546850"/>
            <a:ext cx="2133600" cy="365125"/>
          </a:xfrm>
          <a:prstGeom prst="rect">
            <a:avLst/>
          </a:prstGeom>
        </p:spPr>
        <p:txBody>
          <a:bodyPr/>
          <a:lstStyle>
            <a:lvl1pPr algn="r">
              <a:defRPr sz="1050"/>
            </a:lvl1pPr>
          </a:lstStyle>
          <a:p>
            <a:fld id="{75EDB3E9-34A2-46EB-A7AB-429A8EE27433}" type="slidenum">
              <a:rPr lang="en-US" smtClean="0"/>
              <a:pPr/>
              <a:t>10</a:t>
            </a:fld>
            <a:endParaRPr lang="en-US"/>
          </a:p>
        </p:txBody>
      </p:sp>
      <p:sp>
        <p:nvSpPr>
          <p:cNvPr id="9" name="Tijdelijke aanduiding voor voettekst 4"/>
          <p:cNvSpPr>
            <a:spLocks noGrp="1"/>
          </p:cNvSpPr>
          <p:nvPr>
            <p:ph type="ftr" sz="quarter" idx="11"/>
          </p:nvPr>
        </p:nvSpPr>
        <p:spPr>
          <a:xfrm>
            <a:off x="2400300" y="6546850"/>
            <a:ext cx="4000500" cy="365125"/>
          </a:xfrm>
          <a:prstGeom prst="rect">
            <a:avLst/>
          </a:prstGeom>
        </p:spPr>
        <p:txBody>
          <a:bodyPr/>
          <a:lstStyle>
            <a:lvl1pPr>
              <a:defRPr sz="1050"/>
            </a:lvl1pPr>
          </a:lstStyle>
          <a:p>
            <a:r>
              <a:rPr lang="en-US" smtClean="0"/>
              <a:t>Sunday 2014 19-11-2014</a:t>
            </a:r>
            <a:endParaRPr lang="en-US"/>
          </a:p>
        </p:txBody>
      </p:sp>
      <p:cxnSp>
        <p:nvCxnSpPr>
          <p:cNvPr id="10" name="Straight Connector 9"/>
          <p:cNvCxnSpPr/>
          <p:nvPr/>
        </p:nvCxnSpPr>
        <p:spPr>
          <a:xfrm flipV="1">
            <a:off x="6995542" y="2268257"/>
            <a:ext cx="1" cy="852276"/>
          </a:xfrm>
          <a:prstGeom prst="line">
            <a:avLst/>
          </a:prstGeom>
          <a:ln>
            <a:solidFill>
              <a:schemeClr val="accent6">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511291" y="1693322"/>
            <a:ext cx="996112" cy="369332"/>
          </a:xfrm>
          <a:prstGeom prst="rect">
            <a:avLst/>
          </a:prstGeom>
          <a:noFill/>
        </p:spPr>
        <p:txBody>
          <a:bodyPr wrap="square" rtlCol="0">
            <a:spAutoFit/>
          </a:bodyPr>
          <a:lstStyle/>
          <a:p>
            <a:r>
              <a:rPr lang="en-US" dirty="0" smtClean="0"/>
              <a:t>250Wp</a:t>
            </a:r>
            <a:endParaRPr lang="en-US" dirty="0"/>
          </a:p>
        </p:txBody>
      </p:sp>
      <p:sp>
        <p:nvSpPr>
          <p:cNvPr id="17" name="TextBox 16"/>
          <p:cNvSpPr txBox="1"/>
          <p:nvPr/>
        </p:nvSpPr>
        <p:spPr>
          <a:xfrm>
            <a:off x="7493598" y="2583028"/>
            <a:ext cx="996112" cy="369332"/>
          </a:xfrm>
          <a:prstGeom prst="rect">
            <a:avLst/>
          </a:prstGeom>
          <a:noFill/>
        </p:spPr>
        <p:txBody>
          <a:bodyPr wrap="square" rtlCol="0">
            <a:spAutoFit/>
          </a:bodyPr>
          <a:lstStyle/>
          <a:p>
            <a:r>
              <a:rPr lang="en-US" dirty="0" smtClean="0"/>
              <a:t>320Wp</a:t>
            </a:r>
            <a:endParaRPr lang="en-US" dirty="0"/>
          </a:p>
        </p:txBody>
      </p:sp>
      <p:cxnSp>
        <p:nvCxnSpPr>
          <p:cNvPr id="13" name="Straight Connector 12"/>
          <p:cNvCxnSpPr/>
          <p:nvPr/>
        </p:nvCxnSpPr>
        <p:spPr>
          <a:xfrm flipH="1">
            <a:off x="6995544" y="2286980"/>
            <a:ext cx="1080304" cy="0"/>
          </a:xfrm>
          <a:prstGeom prst="line">
            <a:avLst/>
          </a:prstGeom>
          <a:ln>
            <a:solidFill>
              <a:schemeClr val="accent6">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2971368" y="3644709"/>
            <a:ext cx="220877" cy="202309"/>
          </a:xfrm>
          <a:prstGeom prst="ellipse">
            <a:avLst/>
          </a:prstGeom>
          <a:solidFill>
            <a:schemeClr val="accent2"/>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14" name="TextBox 13"/>
          <p:cNvSpPr txBox="1"/>
          <p:nvPr/>
        </p:nvSpPr>
        <p:spPr>
          <a:xfrm>
            <a:off x="641760" y="6433698"/>
            <a:ext cx="3403068" cy="253916"/>
          </a:xfrm>
          <a:prstGeom prst="rect">
            <a:avLst/>
          </a:prstGeom>
          <a:noFill/>
        </p:spPr>
        <p:txBody>
          <a:bodyPr wrap="square" rtlCol="0">
            <a:spAutoFit/>
          </a:bodyPr>
          <a:lstStyle/>
          <a:p>
            <a:r>
              <a:rPr lang="en-US" sz="1050" dirty="0" smtClean="0"/>
              <a:t>From: </a:t>
            </a:r>
            <a:r>
              <a:rPr lang="en-US" sz="1050" dirty="0" err="1" smtClean="0"/>
              <a:t>Louwen</a:t>
            </a:r>
            <a:r>
              <a:rPr lang="en-US" sz="1050" dirty="0"/>
              <a:t>, </a:t>
            </a:r>
            <a:r>
              <a:rPr lang="en-US" sz="1050" dirty="0" err="1" smtClean="0"/>
              <a:t>Universiteit</a:t>
            </a:r>
            <a:r>
              <a:rPr lang="en-US" sz="1050" dirty="0" smtClean="0"/>
              <a:t> Utrecht, 2014</a:t>
            </a:r>
            <a:endParaRPr lang="en-US" sz="1050" dirty="0"/>
          </a:p>
        </p:txBody>
      </p:sp>
      <p:cxnSp>
        <p:nvCxnSpPr>
          <p:cNvPr id="19" name="Straight Arrow Connector 18"/>
          <p:cNvCxnSpPr/>
          <p:nvPr/>
        </p:nvCxnSpPr>
        <p:spPr>
          <a:xfrm flipH="1">
            <a:off x="2581511" y="3745864"/>
            <a:ext cx="472687" cy="0"/>
          </a:xfrm>
          <a:prstGeom prst="straightConnector1">
            <a:avLst/>
          </a:prstGeom>
          <a:ln w="38100" cmpd="sng">
            <a:solidFill>
              <a:schemeClr val="accent2"/>
            </a:solidFill>
            <a:headEnd type="none"/>
            <a:tailEnd type="triangle" w="med" len="lg"/>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3387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549276"/>
            <a:ext cx="4978407" cy="435388"/>
          </a:xfrm>
        </p:spPr>
        <p:txBody>
          <a:bodyPr>
            <a:noAutofit/>
          </a:bodyPr>
          <a:lstStyle/>
          <a:p>
            <a:r>
              <a:rPr lang="en-US" dirty="0" smtClean="0"/>
              <a:t>AGENDA</a:t>
            </a:r>
            <a:endParaRPr lang="en-US" dirty="0"/>
          </a:p>
        </p:txBody>
      </p:sp>
      <p:sp>
        <p:nvSpPr>
          <p:cNvPr id="7" name="Content Placeholder 6"/>
          <p:cNvSpPr>
            <a:spLocks noGrp="1"/>
          </p:cNvSpPr>
          <p:nvPr>
            <p:ph idx="1"/>
          </p:nvPr>
        </p:nvSpPr>
        <p:spPr>
          <a:xfrm>
            <a:off x="457199" y="1600203"/>
            <a:ext cx="8470457" cy="4642087"/>
          </a:xfrm>
        </p:spPr>
        <p:txBody>
          <a:bodyPr>
            <a:noAutofit/>
          </a:bodyPr>
          <a:lstStyle/>
          <a:p>
            <a:pPr>
              <a:lnSpc>
                <a:spcPct val="130000"/>
              </a:lnSpc>
            </a:pPr>
            <a:r>
              <a:rPr lang="en-US" sz="2400" dirty="0" smtClean="0">
                <a:solidFill>
                  <a:schemeClr val="accent3"/>
                </a:solidFill>
              </a:rPr>
              <a:t>Introduction </a:t>
            </a:r>
          </a:p>
          <a:p>
            <a:pPr lvl="1">
              <a:lnSpc>
                <a:spcPct val="130000"/>
              </a:lnSpc>
            </a:pPr>
            <a:r>
              <a:rPr lang="en-US" sz="2200" dirty="0" err="1" smtClean="0">
                <a:solidFill>
                  <a:schemeClr val="accent3"/>
                </a:solidFill>
              </a:rPr>
              <a:t>Tempress</a:t>
            </a:r>
            <a:r>
              <a:rPr lang="en-US" sz="2200" dirty="0" smtClean="0">
                <a:solidFill>
                  <a:schemeClr val="accent3"/>
                </a:solidFill>
              </a:rPr>
              <a:t> Systems</a:t>
            </a:r>
          </a:p>
          <a:p>
            <a:pPr lvl="1">
              <a:lnSpc>
                <a:spcPct val="130000"/>
              </a:lnSpc>
            </a:pPr>
            <a:r>
              <a:rPr lang="en-US" sz="2200" dirty="0" smtClean="0">
                <a:solidFill>
                  <a:schemeClr val="accent3"/>
                </a:solidFill>
              </a:rPr>
              <a:t>Solar cell production line</a:t>
            </a:r>
          </a:p>
          <a:p>
            <a:pPr>
              <a:lnSpc>
                <a:spcPct val="130000"/>
              </a:lnSpc>
            </a:pPr>
            <a:r>
              <a:rPr lang="en-US" sz="2400" dirty="0" smtClean="0">
                <a:solidFill>
                  <a:schemeClr val="accent3"/>
                </a:solidFill>
              </a:rPr>
              <a:t>Market for Solar modules</a:t>
            </a:r>
          </a:p>
          <a:p>
            <a:pPr lvl="1">
              <a:lnSpc>
                <a:spcPct val="130000"/>
              </a:lnSpc>
            </a:pPr>
            <a:r>
              <a:rPr lang="en-US" sz="2200" dirty="0" smtClean="0">
                <a:solidFill>
                  <a:schemeClr val="accent3"/>
                </a:solidFill>
              </a:rPr>
              <a:t>Cost, efficiency, technology</a:t>
            </a:r>
          </a:p>
          <a:p>
            <a:pPr>
              <a:lnSpc>
                <a:spcPct val="130000"/>
              </a:lnSpc>
            </a:pPr>
            <a:r>
              <a:rPr lang="en-US" sz="2400" dirty="0" smtClean="0"/>
              <a:t>Innovation at </a:t>
            </a:r>
            <a:r>
              <a:rPr lang="en-US" sz="2400" dirty="0" err="1" smtClean="0"/>
              <a:t>Tempress</a:t>
            </a:r>
            <a:r>
              <a:rPr lang="en-US" sz="2400" dirty="0" smtClean="0"/>
              <a:t> Systems</a:t>
            </a:r>
          </a:p>
          <a:p>
            <a:pPr lvl="1">
              <a:lnSpc>
                <a:spcPct val="130000"/>
              </a:lnSpc>
            </a:pPr>
            <a:r>
              <a:rPr lang="en-US" sz="2200" dirty="0" smtClean="0"/>
              <a:t>Furnace improvement</a:t>
            </a:r>
          </a:p>
          <a:p>
            <a:pPr lvl="1">
              <a:lnSpc>
                <a:spcPct val="130000"/>
              </a:lnSpc>
            </a:pPr>
            <a:r>
              <a:rPr lang="en-US" sz="2200" dirty="0" smtClean="0"/>
              <a:t>New furnaces</a:t>
            </a:r>
          </a:p>
          <a:p>
            <a:pPr lvl="1">
              <a:lnSpc>
                <a:spcPct val="130000"/>
              </a:lnSpc>
            </a:pPr>
            <a:r>
              <a:rPr lang="en-US" sz="2200" dirty="0" smtClean="0"/>
              <a:t>Cell technology</a:t>
            </a:r>
            <a:endParaRPr lang="en-US" sz="2200" dirty="0"/>
          </a:p>
        </p:txBody>
      </p:sp>
      <p:sp>
        <p:nvSpPr>
          <p:cNvPr id="3" name="Footer Placeholder 2"/>
          <p:cNvSpPr>
            <a:spLocks noGrp="1"/>
          </p:cNvSpPr>
          <p:nvPr>
            <p:ph type="ftr" sz="quarter" idx="11"/>
          </p:nvPr>
        </p:nvSpPr>
        <p:spPr/>
        <p:txBody>
          <a:bodyPr/>
          <a:lstStyle/>
          <a:p>
            <a:r>
              <a:rPr lang="en-US" dirty="0" smtClean="0"/>
              <a:t>Sunday 2014 19-11-2014</a:t>
            </a:r>
            <a:endParaRPr lang="en-US" dirty="0"/>
          </a:p>
        </p:txBody>
      </p:sp>
      <p:sp>
        <p:nvSpPr>
          <p:cNvPr id="4" name="Slide Number Placeholder 3"/>
          <p:cNvSpPr>
            <a:spLocks noGrp="1"/>
          </p:cNvSpPr>
          <p:nvPr>
            <p:ph type="sldNum" sz="quarter" idx="12"/>
          </p:nvPr>
        </p:nvSpPr>
        <p:spPr/>
        <p:txBody>
          <a:bodyPr/>
          <a:lstStyle/>
          <a:p>
            <a:fld id="{75EDB3E9-34A2-46EB-A7AB-429A8EE27433}" type="slidenum">
              <a:rPr lang="en-US" noProof="0" smtClean="0"/>
              <a:pPr/>
              <a:t>11</a:t>
            </a:fld>
            <a:endParaRPr lang="en-US" noProof="0"/>
          </a:p>
        </p:txBody>
      </p:sp>
    </p:spTree>
    <p:extLst>
      <p:ext uri="{BB962C8B-B14F-4D97-AF65-F5344CB8AC3E}">
        <p14:creationId xmlns:p14="http://schemas.microsoft.com/office/powerpoint/2010/main" val="407257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image00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298786" y="1308110"/>
            <a:ext cx="3334310" cy="24261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1" name="Rectangle 30"/>
          <p:cNvSpPr/>
          <p:nvPr/>
        </p:nvSpPr>
        <p:spPr>
          <a:xfrm>
            <a:off x="5068339" y="6010083"/>
            <a:ext cx="3688875" cy="800100"/>
          </a:xfrm>
          <a:prstGeom prst="rect">
            <a:avLst/>
          </a:prstGeom>
          <a:solidFill>
            <a:schemeClr val="bg2"/>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nl-NL" sz="1400">
              <a:solidFill>
                <a:srgbClr val="060147"/>
              </a:solidFill>
              <a:latin typeface="Arial" pitchFamily="34" charset="0"/>
              <a:cs typeface="Arial" pitchFamily="34" charset="0"/>
            </a:endParaRPr>
          </a:p>
        </p:txBody>
      </p:sp>
      <p:sp>
        <p:nvSpPr>
          <p:cNvPr id="25" name="Rectangle 24"/>
          <p:cNvSpPr/>
          <p:nvPr/>
        </p:nvSpPr>
        <p:spPr>
          <a:xfrm>
            <a:off x="470389" y="3596533"/>
            <a:ext cx="5586614" cy="2375009"/>
          </a:xfrm>
          <a:prstGeom prst="rect">
            <a:avLst/>
          </a:prstGeom>
        </p:spPr>
        <p:txBody>
          <a:bodyPr wrap="square">
            <a:spAutoFit/>
          </a:bodyPr>
          <a:lstStyle/>
          <a:p>
            <a:pPr marL="285750" indent="-285750">
              <a:lnSpc>
                <a:spcPct val="150000"/>
              </a:lnSpc>
              <a:buClr>
                <a:schemeClr val="accent2"/>
              </a:buClr>
              <a:buFont typeface="Wingdings" panose="05000000000000000000" pitchFamily="2" charset="2"/>
              <a:buChar char="§"/>
            </a:pPr>
            <a:r>
              <a:rPr lang="nl-NL" sz="2000" dirty="0" err="1" smtClean="0"/>
              <a:t>From</a:t>
            </a:r>
            <a:r>
              <a:rPr lang="nl-NL" sz="2000" dirty="0" smtClean="0"/>
              <a:t> 1600 </a:t>
            </a:r>
            <a:r>
              <a:rPr lang="nl-NL" sz="2000" dirty="0" err="1" smtClean="0"/>
              <a:t>to</a:t>
            </a:r>
            <a:r>
              <a:rPr lang="nl-NL" sz="2000" dirty="0" smtClean="0"/>
              <a:t> 3200 </a:t>
            </a:r>
            <a:r>
              <a:rPr lang="nl-NL" sz="2000" dirty="0" err="1" smtClean="0"/>
              <a:t>cells</a:t>
            </a:r>
            <a:r>
              <a:rPr lang="nl-NL" sz="2000" dirty="0" smtClean="0"/>
              <a:t> per </a:t>
            </a:r>
            <a:r>
              <a:rPr lang="nl-NL" sz="2000" dirty="0" err="1" smtClean="0"/>
              <a:t>hour</a:t>
            </a:r>
            <a:endParaRPr lang="nl-NL" sz="2000" dirty="0" smtClean="0"/>
          </a:p>
          <a:p>
            <a:pPr marL="285750" indent="-285750">
              <a:lnSpc>
                <a:spcPct val="150000"/>
              </a:lnSpc>
              <a:buClr>
                <a:schemeClr val="accent2"/>
              </a:buClr>
              <a:buFont typeface="Wingdings" panose="05000000000000000000" pitchFamily="2" charset="2"/>
              <a:buChar char="§"/>
            </a:pPr>
            <a:r>
              <a:rPr lang="nl-NL" sz="2000" dirty="0" err="1" smtClean="0"/>
              <a:t>Stable</a:t>
            </a:r>
            <a:r>
              <a:rPr lang="nl-NL" sz="2000" dirty="0" smtClean="0"/>
              <a:t> </a:t>
            </a:r>
            <a:r>
              <a:rPr lang="nl-NL" sz="2000" dirty="0" err="1" smtClean="0"/>
              <a:t>operation</a:t>
            </a:r>
            <a:r>
              <a:rPr lang="nl-NL" sz="2000" dirty="0" smtClean="0"/>
              <a:t> </a:t>
            </a:r>
          </a:p>
          <a:p>
            <a:pPr marL="285750" indent="-285750">
              <a:lnSpc>
                <a:spcPct val="150000"/>
              </a:lnSpc>
              <a:buClr>
                <a:schemeClr val="accent2"/>
              </a:buClr>
              <a:buFont typeface="Wingdings" panose="05000000000000000000" pitchFamily="2" charset="2"/>
              <a:buChar char="§"/>
            </a:pPr>
            <a:r>
              <a:rPr lang="nl-NL" sz="2000" dirty="0" err="1" smtClean="0"/>
              <a:t>Also</a:t>
            </a:r>
            <a:r>
              <a:rPr lang="nl-NL" sz="2000" dirty="0" smtClean="0"/>
              <a:t> </a:t>
            </a:r>
            <a:r>
              <a:rPr lang="nl-NL" sz="2000" dirty="0" err="1" smtClean="0"/>
              <a:t>for</a:t>
            </a:r>
            <a:r>
              <a:rPr lang="nl-NL" sz="2000" dirty="0" smtClean="0"/>
              <a:t> high efficiency </a:t>
            </a:r>
            <a:r>
              <a:rPr lang="nl-NL" sz="2000" dirty="0" err="1" smtClean="0"/>
              <a:t>cells</a:t>
            </a:r>
            <a:endParaRPr lang="nl-NL" sz="2000" dirty="0" smtClean="0"/>
          </a:p>
          <a:p>
            <a:pPr marL="285750" indent="-285750">
              <a:lnSpc>
                <a:spcPct val="150000"/>
              </a:lnSpc>
              <a:buClr>
                <a:schemeClr val="accent2"/>
              </a:buClr>
              <a:buFont typeface="Wingdings" panose="05000000000000000000" pitchFamily="2" charset="2"/>
              <a:buChar char="§"/>
            </a:pPr>
            <a:r>
              <a:rPr lang="nl-NL" sz="2000" dirty="0" smtClean="0"/>
              <a:t>Full </a:t>
            </a:r>
            <a:r>
              <a:rPr lang="nl-NL" sz="2000" dirty="0" err="1" smtClean="0"/>
              <a:t>automation</a:t>
            </a:r>
            <a:endParaRPr lang="nl-NL" sz="2000" dirty="0" smtClean="0"/>
          </a:p>
          <a:p>
            <a:pPr marL="285750" indent="-285750">
              <a:lnSpc>
                <a:spcPct val="150000"/>
              </a:lnSpc>
              <a:buClr>
                <a:schemeClr val="accent2"/>
              </a:buClr>
              <a:buFont typeface="Wingdings" panose="05000000000000000000" pitchFamily="2" charset="2"/>
              <a:buChar char="§"/>
            </a:pPr>
            <a:r>
              <a:rPr lang="nl-NL" sz="2000" dirty="0" err="1" smtClean="0"/>
              <a:t>Installed</a:t>
            </a:r>
            <a:r>
              <a:rPr lang="nl-NL" sz="2000" dirty="0" smtClean="0"/>
              <a:t> at 1 customer (250MWp)</a:t>
            </a:r>
            <a:endParaRPr lang="nl-NL" sz="2000" dirty="0"/>
          </a:p>
        </p:txBody>
      </p:sp>
      <p:sp>
        <p:nvSpPr>
          <p:cNvPr id="30" name="Title 1"/>
          <p:cNvSpPr>
            <a:spLocks noGrp="1"/>
          </p:cNvSpPr>
          <p:nvPr>
            <p:ph type="title"/>
          </p:nvPr>
        </p:nvSpPr>
        <p:spPr>
          <a:xfrm>
            <a:off x="457197" y="549276"/>
            <a:ext cx="5599806" cy="435388"/>
          </a:xfrm>
        </p:spPr>
        <p:txBody>
          <a:bodyPr>
            <a:noAutofit/>
          </a:bodyPr>
          <a:lstStyle/>
          <a:p>
            <a:r>
              <a:rPr lang="nl-NL" dirty="0" smtClean="0"/>
              <a:t>New </a:t>
            </a:r>
            <a:r>
              <a:rPr lang="nl-NL" dirty="0" err="1"/>
              <a:t>f</a:t>
            </a:r>
            <a:r>
              <a:rPr lang="nl-NL" dirty="0" err="1" smtClean="0"/>
              <a:t>urnaces</a:t>
            </a:r>
            <a:r>
              <a:rPr lang="nl-NL" dirty="0" smtClean="0"/>
              <a:t>; </a:t>
            </a:r>
            <a:r>
              <a:rPr lang="nl-NL" dirty="0" err="1" smtClean="0"/>
              <a:t>higher</a:t>
            </a:r>
            <a:r>
              <a:rPr lang="nl-NL" dirty="0" smtClean="0"/>
              <a:t> </a:t>
            </a:r>
            <a:r>
              <a:rPr lang="nl-NL" dirty="0" err="1" smtClean="0"/>
              <a:t>throughput</a:t>
            </a:r>
            <a:endParaRPr lang="nl-NL"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389" y="1526475"/>
            <a:ext cx="3708399" cy="1771668"/>
          </a:xfrm>
          <a:prstGeom prst="rect">
            <a:avLst/>
          </a:prstGeom>
        </p:spPr>
      </p:pic>
      <p:sp>
        <p:nvSpPr>
          <p:cNvPr id="4" name="Rectangle 3"/>
          <p:cNvSpPr/>
          <p:nvPr/>
        </p:nvSpPr>
        <p:spPr>
          <a:xfrm>
            <a:off x="5490067" y="1559419"/>
            <a:ext cx="1475874" cy="577081"/>
          </a:xfrm>
          <a:prstGeom prst="rect">
            <a:avLst/>
          </a:prstGeom>
          <a:solidFill>
            <a:schemeClr val="bg2"/>
          </a:solidFill>
          <a:ln>
            <a:solidFill>
              <a:schemeClr val="bg2">
                <a:lumMod val="65000"/>
              </a:schemeClr>
            </a:solidFill>
          </a:ln>
        </p:spPr>
        <p:txBody>
          <a:bodyPr wrap="square">
            <a:spAutoFit/>
          </a:bodyPr>
          <a:lstStyle/>
          <a:p>
            <a:r>
              <a:rPr lang="nl-NL" sz="1050" smtClean="0">
                <a:solidFill>
                  <a:srgbClr val="C00000"/>
                </a:solidFill>
              </a:rPr>
              <a:t>■ </a:t>
            </a:r>
            <a:r>
              <a:rPr lang="nl-NL" sz="1050" smtClean="0"/>
              <a:t>HD-POCl3 group 1</a:t>
            </a:r>
          </a:p>
          <a:p>
            <a:r>
              <a:rPr lang="nl-NL" sz="1050" smtClean="0">
                <a:solidFill>
                  <a:srgbClr val="7BB320"/>
                </a:solidFill>
              </a:rPr>
              <a:t>■</a:t>
            </a:r>
            <a:r>
              <a:rPr lang="nl-NL" sz="1050" smtClean="0">
                <a:solidFill>
                  <a:srgbClr val="C00000"/>
                </a:solidFill>
              </a:rPr>
              <a:t> </a:t>
            </a:r>
            <a:r>
              <a:rPr lang="nl-NL" sz="1050" smtClean="0"/>
              <a:t>HD-POCl3 group 2</a:t>
            </a:r>
          </a:p>
          <a:p>
            <a:r>
              <a:rPr lang="nl-NL" sz="1050" smtClean="0">
                <a:solidFill>
                  <a:srgbClr val="0070C0"/>
                </a:solidFill>
              </a:rPr>
              <a:t>■</a:t>
            </a:r>
            <a:r>
              <a:rPr lang="nl-NL" sz="1050" smtClean="0">
                <a:solidFill>
                  <a:srgbClr val="C00000"/>
                </a:solidFill>
              </a:rPr>
              <a:t> </a:t>
            </a:r>
            <a:r>
              <a:rPr lang="nl-NL" sz="1050" smtClean="0"/>
              <a:t>Customer Baseline</a:t>
            </a:r>
            <a:endParaRPr lang="nl-NL" sz="1050"/>
          </a:p>
        </p:txBody>
      </p:sp>
      <p:sp>
        <p:nvSpPr>
          <p:cNvPr id="7" name="Rectangle 6"/>
          <p:cNvSpPr/>
          <p:nvPr/>
        </p:nvSpPr>
        <p:spPr>
          <a:xfrm rot="16200000">
            <a:off x="4267649" y="2198190"/>
            <a:ext cx="1707709" cy="307777"/>
          </a:xfrm>
          <a:prstGeom prst="rect">
            <a:avLst/>
          </a:prstGeom>
        </p:spPr>
        <p:txBody>
          <a:bodyPr wrap="square">
            <a:spAutoFit/>
          </a:bodyPr>
          <a:lstStyle/>
          <a:p>
            <a:pPr algn="r"/>
            <a:r>
              <a:rPr lang="nl-NL" sz="1400" smtClean="0"/>
              <a:t>Cell efficiency →</a:t>
            </a:r>
            <a:endParaRPr lang="nl-NL" sz="1400"/>
          </a:p>
        </p:txBody>
      </p:sp>
      <p:grpSp>
        <p:nvGrpSpPr>
          <p:cNvPr id="10" name="Group 9"/>
          <p:cNvGrpSpPr/>
          <p:nvPr/>
        </p:nvGrpSpPr>
        <p:grpSpPr>
          <a:xfrm rot="20697786">
            <a:off x="3192949" y="2587207"/>
            <a:ext cx="1538509" cy="1057793"/>
            <a:chOff x="-2526999" y="5045389"/>
            <a:chExt cx="1674627" cy="1138751"/>
          </a:xfrm>
        </p:grpSpPr>
        <p:sp>
          <p:nvSpPr>
            <p:cNvPr id="8" name="24-Point Star 7"/>
            <p:cNvSpPr/>
            <p:nvPr/>
          </p:nvSpPr>
          <p:spPr>
            <a:xfrm>
              <a:off x="-2184990" y="5045389"/>
              <a:ext cx="1097280" cy="1082821"/>
            </a:xfrm>
            <a:prstGeom prst="star24">
              <a:avLst>
                <a:gd name="adj" fmla="val 43854"/>
              </a:avLst>
            </a:prstGeom>
            <a:solidFill>
              <a:schemeClr val="accent2"/>
            </a:solidFill>
            <a:ln>
              <a:no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nl-NL" sz="1400">
                <a:solidFill>
                  <a:srgbClr val="060147"/>
                </a:solidFill>
                <a:latin typeface="Arial" pitchFamily="34" charset="0"/>
                <a:cs typeface="Arial" pitchFamily="34" charset="0"/>
              </a:endParaRPr>
            </a:p>
          </p:txBody>
        </p:sp>
        <p:sp>
          <p:nvSpPr>
            <p:cNvPr id="9" name="TextBox 8"/>
            <p:cNvSpPr txBox="1"/>
            <p:nvPr/>
          </p:nvSpPr>
          <p:spPr>
            <a:xfrm>
              <a:off x="-2526999" y="5190143"/>
              <a:ext cx="1674627" cy="993997"/>
            </a:xfrm>
            <a:prstGeom prst="rect">
              <a:avLst/>
            </a:prstGeom>
            <a:noFill/>
          </p:spPr>
          <p:txBody>
            <a:bodyPr wrap="square" rtlCol="0">
              <a:spAutoFit/>
            </a:bodyPr>
            <a:lstStyle/>
            <a:p>
              <a:pPr algn="ctr">
                <a:buClr>
                  <a:srgbClr val="FF0000"/>
                </a:buClr>
              </a:pPr>
              <a:r>
                <a:rPr lang="nl-NL" b="1" smtClean="0">
                  <a:solidFill>
                    <a:schemeClr val="bg2"/>
                  </a:solidFill>
                  <a:latin typeface="Arial" pitchFamily="34" charset="0"/>
                  <a:cs typeface="Arial" pitchFamily="34" charset="0"/>
                </a:rPr>
                <a:t>3200</a:t>
              </a:r>
            </a:p>
            <a:p>
              <a:pPr algn="ctr">
                <a:buClr>
                  <a:srgbClr val="FF0000"/>
                </a:buClr>
              </a:pPr>
              <a:r>
                <a:rPr lang="nl-NL" smtClean="0">
                  <a:solidFill>
                    <a:schemeClr val="bg2"/>
                  </a:solidFill>
                  <a:latin typeface="Arial" pitchFamily="34" charset="0"/>
                  <a:cs typeface="Arial" pitchFamily="34" charset="0"/>
                </a:rPr>
                <a:t>wfr/hr</a:t>
              </a:r>
            </a:p>
            <a:p>
              <a:endParaRPr lang="nl-NL"/>
            </a:p>
          </p:txBody>
        </p:sp>
      </p:grpSp>
      <p:sp>
        <p:nvSpPr>
          <p:cNvPr id="27" name="Rectangle 26"/>
          <p:cNvSpPr/>
          <p:nvPr/>
        </p:nvSpPr>
        <p:spPr>
          <a:xfrm>
            <a:off x="6627864" y="3464872"/>
            <a:ext cx="2005232" cy="307777"/>
          </a:xfrm>
          <a:prstGeom prst="rect">
            <a:avLst/>
          </a:prstGeom>
        </p:spPr>
        <p:txBody>
          <a:bodyPr wrap="square">
            <a:spAutoFit/>
          </a:bodyPr>
          <a:lstStyle/>
          <a:p>
            <a:pPr algn="r"/>
            <a:r>
              <a:rPr lang="nl-NL" sz="1400" smtClean="0"/>
              <a:t>Voc →</a:t>
            </a:r>
            <a:endParaRPr lang="nl-NL" sz="1400"/>
          </a:p>
        </p:txBody>
      </p:sp>
      <p:sp>
        <p:nvSpPr>
          <p:cNvPr id="5" name="Rectangle 4"/>
          <p:cNvSpPr/>
          <p:nvPr/>
        </p:nvSpPr>
        <p:spPr>
          <a:xfrm>
            <a:off x="5435604" y="1189821"/>
            <a:ext cx="3144327" cy="308404"/>
          </a:xfrm>
          <a:prstGeom prst="rect">
            <a:avLst/>
          </a:prstGeom>
        </p:spPr>
        <p:txBody>
          <a:bodyPr wrap="square">
            <a:spAutoFit/>
          </a:bodyPr>
          <a:lstStyle/>
          <a:p>
            <a:pPr algn="ctr"/>
            <a:r>
              <a:rPr lang="nl-NL" sz="1400" b="1" smtClean="0">
                <a:solidFill>
                  <a:srgbClr val="060147"/>
                </a:solidFill>
              </a:rPr>
              <a:t>Voc vs efficiency (10000 cells)</a:t>
            </a:r>
            <a:endParaRPr lang="nl-NL" sz="1400" b="1">
              <a:solidFill>
                <a:srgbClr val="060147"/>
              </a:solidFill>
            </a:endParaRPr>
          </a:p>
        </p:txBody>
      </p:sp>
      <p:sp>
        <p:nvSpPr>
          <p:cNvPr id="16" name="Footer Placeholder 2"/>
          <p:cNvSpPr>
            <a:spLocks noGrp="1"/>
          </p:cNvSpPr>
          <p:nvPr>
            <p:ph type="ftr" sz="quarter" idx="11"/>
          </p:nvPr>
        </p:nvSpPr>
        <p:spPr>
          <a:xfrm>
            <a:off x="2400300" y="6546850"/>
            <a:ext cx="4000500" cy="365125"/>
          </a:xfrm>
        </p:spPr>
        <p:txBody>
          <a:bodyPr/>
          <a:lstStyle/>
          <a:p>
            <a:r>
              <a:rPr lang="nl-NL" smtClean="0"/>
              <a:t>Sunday 2014 19-11-2014</a:t>
            </a:r>
            <a:endParaRPr lang="nl-NL"/>
          </a:p>
        </p:txBody>
      </p:sp>
      <p:sp>
        <p:nvSpPr>
          <p:cNvPr id="17" name="Slide Number Placeholder 3"/>
          <p:cNvSpPr>
            <a:spLocks noGrp="1"/>
          </p:cNvSpPr>
          <p:nvPr>
            <p:ph type="sldNum" sz="quarter" idx="12"/>
          </p:nvPr>
        </p:nvSpPr>
        <p:spPr>
          <a:xfrm>
            <a:off x="6870700" y="6546850"/>
            <a:ext cx="2133600" cy="365125"/>
          </a:xfrm>
        </p:spPr>
        <p:txBody>
          <a:bodyPr/>
          <a:lstStyle/>
          <a:p>
            <a:fld id="{75EDB3E9-34A2-46EB-A7AB-429A8EE27433}" type="slidenum">
              <a:rPr lang="nl-NL" smtClean="0"/>
              <a:pPr/>
              <a:t>12</a:t>
            </a:fld>
            <a:endParaRPr lang="nl-NL"/>
          </a:p>
        </p:txBody>
      </p:sp>
    </p:spTree>
    <p:extLst>
      <p:ext uri="{BB962C8B-B14F-4D97-AF65-F5344CB8AC3E}">
        <p14:creationId xmlns:p14="http://schemas.microsoft.com/office/powerpoint/2010/main" val="13622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5458923" y="1785207"/>
            <a:ext cx="3108960" cy="149757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a:solidFill>
                <a:srgbClr val="060147"/>
              </a:solidFill>
              <a:latin typeface="Arial" pitchFamily="34" charset="0"/>
              <a:cs typeface="Arial" pitchFamily="34" charset="0"/>
            </a:endParaRPr>
          </a:p>
        </p:txBody>
      </p:sp>
      <p:sp>
        <p:nvSpPr>
          <p:cNvPr id="25" name="Rectangle 24"/>
          <p:cNvSpPr/>
          <p:nvPr/>
        </p:nvSpPr>
        <p:spPr>
          <a:xfrm>
            <a:off x="457195" y="4005240"/>
            <a:ext cx="7635245" cy="1731243"/>
          </a:xfrm>
          <a:prstGeom prst="rect">
            <a:avLst/>
          </a:prstGeom>
        </p:spPr>
        <p:txBody>
          <a:bodyPr wrap="square">
            <a:spAutoFit/>
          </a:bodyPr>
          <a:lstStyle/>
          <a:p>
            <a:pPr marL="285750" indent="-285750">
              <a:lnSpc>
                <a:spcPct val="150000"/>
              </a:lnSpc>
              <a:buClr>
                <a:schemeClr val="accent2"/>
              </a:buClr>
              <a:buFont typeface="Wingdings" panose="05000000000000000000" pitchFamily="2" charset="2"/>
              <a:buChar char="§"/>
            </a:pPr>
            <a:r>
              <a:rPr lang="en-US" dirty="0" smtClean="0"/>
              <a:t>Higher though-put; 1800 wafers / hour (1400 competition)</a:t>
            </a:r>
          </a:p>
          <a:p>
            <a:pPr marL="285750" indent="-285750">
              <a:lnSpc>
                <a:spcPct val="150000"/>
              </a:lnSpc>
              <a:buClr>
                <a:schemeClr val="accent2"/>
              </a:buClr>
              <a:buFont typeface="Wingdings" panose="05000000000000000000" pitchFamily="2" charset="2"/>
              <a:buChar char="§"/>
            </a:pPr>
            <a:r>
              <a:rPr lang="en-US" dirty="0" smtClean="0"/>
              <a:t>Better efficiency of cells</a:t>
            </a:r>
          </a:p>
          <a:p>
            <a:pPr marL="285750" indent="-285750">
              <a:lnSpc>
                <a:spcPct val="150000"/>
              </a:lnSpc>
              <a:buClr>
                <a:schemeClr val="accent2"/>
              </a:buClr>
              <a:buFont typeface="Wingdings" panose="05000000000000000000" pitchFamily="2" charset="2"/>
              <a:buChar char="§"/>
            </a:pPr>
            <a:r>
              <a:rPr lang="en-US" dirty="0" smtClean="0"/>
              <a:t>Higher quality cells (PID free)</a:t>
            </a:r>
          </a:p>
          <a:p>
            <a:pPr marL="285750" indent="-285750">
              <a:lnSpc>
                <a:spcPct val="150000"/>
              </a:lnSpc>
              <a:buClr>
                <a:schemeClr val="accent2"/>
              </a:buClr>
              <a:buFont typeface="Wingdings" panose="05000000000000000000" pitchFamily="2" charset="2"/>
              <a:buChar char="§"/>
            </a:pPr>
            <a:r>
              <a:rPr lang="en-US" dirty="0" smtClean="0"/>
              <a:t>Installed at 4 customers (400MWp)</a:t>
            </a:r>
            <a:endParaRPr lang="en-US" dirty="0"/>
          </a:p>
        </p:txBody>
      </p:sp>
      <p:sp>
        <p:nvSpPr>
          <p:cNvPr id="30" name="Title 1"/>
          <p:cNvSpPr>
            <a:spLocks noGrp="1"/>
          </p:cNvSpPr>
          <p:nvPr>
            <p:ph type="title"/>
          </p:nvPr>
        </p:nvSpPr>
        <p:spPr>
          <a:xfrm>
            <a:off x="457197" y="549276"/>
            <a:ext cx="4978407" cy="435388"/>
          </a:xfrm>
        </p:spPr>
        <p:txBody>
          <a:bodyPr>
            <a:noAutofit/>
          </a:bodyPr>
          <a:lstStyle/>
          <a:p>
            <a:r>
              <a:rPr lang="en-US" dirty="0" smtClean="0"/>
              <a:t>New furnaces; PECVD </a:t>
            </a:r>
            <a:endParaRPr lang="en-US" dirty="0"/>
          </a:p>
        </p:txBody>
      </p:sp>
      <p:graphicFrame>
        <p:nvGraphicFramePr>
          <p:cNvPr id="32" name="Chart 31"/>
          <p:cNvGraphicFramePr/>
          <p:nvPr>
            <p:extLst>
              <p:ext uri="{D42A27DB-BD31-4B8C-83A1-F6EECF244321}">
                <p14:modId xmlns:p14="http://schemas.microsoft.com/office/powerpoint/2010/main" val="3172339414"/>
              </p:ext>
            </p:extLst>
          </p:nvPr>
        </p:nvGraphicFramePr>
        <p:xfrm>
          <a:off x="4904613" y="1347601"/>
          <a:ext cx="3810265" cy="1914214"/>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5435604" y="3335104"/>
            <a:ext cx="1260053" cy="461665"/>
          </a:xfrm>
          <a:prstGeom prst="rect">
            <a:avLst/>
          </a:prstGeom>
          <a:noFill/>
        </p:spPr>
        <p:txBody>
          <a:bodyPr wrap="square" rtlCol="0">
            <a:spAutoFit/>
          </a:bodyPr>
          <a:lstStyle/>
          <a:p>
            <a:pPr algn="ctr" defTabSz="1515252"/>
            <a:r>
              <a:rPr lang="en-US" sz="1200" b="1" smtClean="0">
                <a:solidFill>
                  <a:srgbClr val="060147"/>
                </a:solidFill>
                <a:cs typeface="Arial" panose="020B0604020202020204" pitchFamily="34" charset="0"/>
              </a:rPr>
              <a:t>Tempress</a:t>
            </a:r>
          </a:p>
          <a:p>
            <a:pPr algn="ctr" defTabSz="1515252"/>
            <a:r>
              <a:rPr lang="en-US" sz="1200">
                <a:solidFill>
                  <a:srgbClr val="060147"/>
                </a:solidFill>
                <a:cs typeface="Arial" panose="020B0604020202020204" pitchFamily="34" charset="0"/>
              </a:rPr>
              <a:t>(Direct Plasma</a:t>
            </a:r>
            <a:r>
              <a:rPr lang="en-US" sz="1200" smtClean="0">
                <a:solidFill>
                  <a:srgbClr val="060147"/>
                </a:solidFill>
                <a:cs typeface="Arial" panose="020B0604020202020204" pitchFamily="34" charset="0"/>
              </a:rPr>
              <a:t>)</a:t>
            </a:r>
            <a:endParaRPr lang="en-US" sz="1200">
              <a:solidFill>
                <a:srgbClr val="060147"/>
              </a:solidFill>
              <a:cs typeface="Arial" panose="020B0604020202020204" pitchFamily="34" charset="0"/>
            </a:endParaRPr>
          </a:p>
        </p:txBody>
      </p:sp>
      <p:sp>
        <p:nvSpPr>
          <p:cNvPr id="35" name="TextBox 34"/>
          <p:cNvSpPr txBox="1"/>
          <p:nvPr/>
        </p:nvSpPr>
        <p:spPr>
          <a:xfrm>
            <a:off x="6695657" y="3337137"/>
            <a:ext cx="1249675" cy="461665"/>
          </a:xfrm>
          <a:prstGeom prst="rect">
            <a:avLst/>
          </a:prstGeom>
          <a:noFill/>
        </p:spPr>
        <p:txBody>
          <a:bodyPr wrap="square" rtlCol="0">
            <a:spAutoFit/>
          </a:bodyPr>
          <a:lstStyle/>
          <a:p>
            <a:pPr algn="ctr" defTabSz="1515252"/>
            <a:r>
              <a:rPr lang="en-US" sz="1200" b="1" smtClean="0">
                <a:solidFill>
                  <a:srgbClr val="060147"/>
                </a:solidFill>
                <a:cs typeface="Arial" panose="020B0604020202020204" pitchFamily="34" charset="0"/>
              </a:rPr>
              <a:t>Vendor A </a:t>
            </a:r>
          </a:p>
          <a:p>
            <a:pPr algn="ctr" defTabSz="1515252"/>
            <a:r>
              <a:rPr lang="en-US" sz="1200" smtClean="0">
                <a:solidFill>
                  <a:srgbClr val="060147"/>
                </a:solidFill>
                <a:cs typeface="Arial" panose="020B0604020202020204" pitchFamily="34" charset="0"/>
              </a:rPr>
              <a:t>(Direct Plasma)</a:t>
            </a:r>
            <a:endParaRPr lang="en-US" sz="1200">
              <a:solidFill>
                <a:srgbClr val="060147"/>
              </a:solidFill>
              <a:cs typeface="Arial" panose="020B0604020202020204" pitchFamily="34" charset="0"/>
            </a:endParaRPr>
          </a:p>
        </p:txBody>
      </p:sp>
      <p:sp>
        <p:nvSpPr>
          <p:cNvPr id="37" name="TextBox 36"/>
          <p:cNvSpPr txBox="1"/>
          <p:nvPr/>
        </p:nvSpPr>
        <p:spPr>
          <a:xfrm>
            <a:off x="7824839" y="3337138"/>
            <a:ext cx="894488" cy="646331"/>
          </a:xfrm>
          <a:prstGeom prst="rect">
            <a:avLst/>
          </a:prstGeom>
          <a:noFill/>
        </p:spPr>
        <p:txBody>
          <a:bodyPr wrap="square" rtlCol="0">
            <a:spAutoFit/>
          </a:bodyPr>
          <a:lstStyle/>
          <a:p>
            <a:pPr algn="ctr" defTabSz="1515252"/>
            <a:r>
              <a:rPr lang="en-US" sz="1200" b="1" smtClean="0">
                <a:solidFill>
                  <a:srgbClr val="060147"/>
                </a:solidFill>
                <a:cs typeface="Arial" panose="020B0604020202020204" pitchFamily="34" charset="0"/>
              </a:rPr>
              <a:t>Vendor B </a:t>
            </a:r>
          </a:p>
          <a:p>
            <a:pPr algn="ctr" defTabSz="1515252"/>
            <a:r>
              <a:rPr lang="en-US" sz="1200" smtClean="0">
                <a:solidFill>
                  <a:srgbClr val="060147"/>
                </a:solidFill>
                <a:cs typeface="Arial" panose="020B0604020202020204" pitchFamily="34" charset="0"/>
              </a:rPr>
              <a:t>(Remote Plasma)</a:t>
            </a:r>
            <a:endParaRPr lang="en-US" sz="1200">
              <a:solidFill>
                <a:srgbClr val="060147"/>
              </a:solidFill>
              <a:cs typeface="Arial" panose="020B0604020202020204" pitchFamily="34" charset="0"/>
            </a:endParaRPr>
          </a:p>
        </p:txBody>
      </p:sp>
      <p:pic>
        <p:nvPicPr>
          <p:cNvPr id="8" name="Picture 7"/>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a:xfrm>
            <a:off x="701742" y="1660097"/>
            <a:ext cx="3350815" cy="1574080"/>
          </a:xfrm>
          <a:prstGeom prst="rect">
            <a:avLst/>
          </a:prstGeom>
          <a:effectLst>
            <a:reflection blurRad="6350" stA="30000" endPos="22000" dir="5400000" sy="-100000" algn="bl" rotWithShape="0"/>
          </a:effectLst>
        </p:spPr>
      </p:pic>
      <p:grpSp>
        <p:nvGrpSpPr>
          <p:cNvPr id="47" name="Group 46"/>
          <p:cNvGrpSpPr/>
          <p:nvPr/>
        </p:nvGrpSpPr>
        <p:grpSpPr>
          <a:xfrm rot="20697786">
            <a:off x="3297777" y="2804877"/>
            <a:ext cx="1538509" cy="1057653"/>
            <a:chOff x="-2464925" y="5045389"/>
            <a:chExt cx="1674627" cy="1138600"/>
          </a:xfrm>
        </p:grpSpPr>
        <p:sp>
          <p:nvSpPr>
            <p:cNvPr id="48" name="24-Point Star 47"/>
            <p:cNvSpPr/>
            <p:nvPr/>
          </p:nvSpPr>
          <p:spPr>
            <a:xfrm>
              <a:off x="-2184990" y="5045389"/>
              <a:ext cx="1097280" cy="1082821"/>
            </a:xfrm>
            <a:prstGeom prst="star24">
              <a:avLst>
                <a:gd name="adj" fmla="val 43854"/>
              </a:avLst>
            </a:prstGeom>
            <a:solidFill>
              <a:schemeClr val="accent2"/>
            </a:solidFill>
            <a:ln>
              <a:no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a:solidFill>
                  <a:srgbClr val="060147"/>
                </a:solidFill>
                <a:latin typeface="Arial" pitchFamily="34" charset="0"/>
                <a:cs typeface="Arial" pitchFamily="34" charset="0"/>
              </a:endParaRPr>
            </a:p>
          </p:txBody>
        </p:sp>
        <p:sp>
          <p:nvSpPr>
            <p:cNvPr id="49" name="TextBox 48"/>
            <p:cNvSpPr txBox="1"/>
            <p:nvPr/>
          </p:nvSpPr>
          <p:spPr>
            <a:xfrm>
              <a:off x="-2464925" y="5189992"/>
              <a:ext cx="1674627" cy="993997"/>
            </a:xfrm>
            <a:prstGeom prst="rect">
              <a:avLst/>
            </a:prstGeom>
            <a:noFill/>
          </p:spPr>
          <p:txBody>
            <a:bodyPr wrap="square" rtlCol="0">
              <a:spAutoFit/>
            </a:bodyPr>
            <a:lstStyle/>
            <a:p>
              <a:pPr algn="ctr">
                <a:buClr>
                  <a:srgbClr val="FF0000"/>
                </a:buClr>
              </a:pPr>
              <a:r>
                <a:rPr lang="en-US" b="1" smtClean="0">
                  <a:solidFill>
                    <a:schemeClr val="bg2"/>
                  </a:solidFill>
                  <a:latin typeface="Arial" pitchFamily="34" charset="0"/>
                  <a:cs typeface="Arial" pitchFamily="34" charset="0"/>
                </a:rPr>
                <a:t>1800</a:t>
              </a:r>
            </a:p>
            <a:p>
              <a:pPr algn="ctr">
                <a:buClr>
                  <a:srgbClr val="FF0000"/>
                </a:buClr>
              </a:pPr>
              <a:r>
                <a:rPr lang="en-US" smtClean="0">
                  <a:solidFill>
                    <a:schemeClr val="bg2"/>
                  </a:solidFill>
                  <a:latin typeface="Arial" pitchFamily="34" charset="0"/>
                  <a:cs typeface="Arial" pitchFamily="34" charset="0"/>
                </a:rPr>
                <a:t>wfr/hr</a:t>
              </a:r>
              <a:endParaRPr lang="en-US">
                <a:solidFill>
                  <a:schemeClr val="bg2"/>
                </a:solidFill>
                <a:latin typeface="Arial" pitchFamily="34" charset="0"/>
                <a:cs typeface="Arial" pitchFamily="34" charset="0"/>
              </a:endParaRPr>
            </a:p>
            <a:p>
              <a:endParaRPr lang="en-US"/>
            </a:p>
          </p:txBody>
        </p:sp>
      </p:grpSp>
      <p:grpSp>
        <p:nvGrpSpPr>
          <p:cNvPr id="50" name="Group 49"/>
          <p:cNvGrpSpPr/>
          <p:nvPr/>
        </p:nvGrpSpPr>
        <p:grpSpPr>
          <a:xfrm>
            <a:off x="5443866" y="1771194"/>
            <a:ext cx="3127248" cy="1519273"/>
            <a:chOff x="1236209" y="2574267"/>
            <a:chExt cx="11932207" cy="5033628"/>
          </a:xfrm>
        </p:grpSpPr>
        <p:cxnSp>
          <p:nvCxnSpPr>
            <p:cNvPr id="51" name="Straight Connector 50"/>
            <p:cNvCxnSpPr/>
            <p:nvPr/>
          </p:nvCxnSpPr>
          <p:spPr>
            <a:xfrm>
              <a:off x="6012497" y="2574267"/>
              <a:ext cx="0" cy="5030652"/>
            </a:xfrm>
            <a:prstGeom prst="line">
              <a:avLst/>
            </a:prstGeom>
            <a:noFill/>
            <a:ln w="9525" cap="flat" cmpd="sng" algn="ctr">
              <a:solidFill>
                <a:srgbClr val="112B70"/>
              </a:solidFill>
              <a:prstDash val="solid"/>
            </a:ln>
            <a:effectLst/>
          </p:spPr>
        </p:cxnSp>
        <p:cxnSp>
          <p:nvCxnSpPr>
            <p:cNvPr id="52" name="Straight Connector 51"/>
            <p:cNvCxnSpPr/>
            <p:nvPr/>
          </p:nvCxnSpPr>
          <p:spPr>
            <a:xfrm>
              <a:off x="10780712" y="2574267"/>
              <a:ext cx="0" cy="5030652"/>
            </a:xfrm>
            <a:prstGeom prst="line">
              <a:avLst/>
            </a:prstGeom>
            <a:noFill/>
            <a:ln w="9525" cap="flat" cmpd="sng" algn="ctr">
              <a:solidFill>
                <a:srgbClr val="112B70"/>
              </a:solidFill>
              <a:prstDash val="solid"/>
            </a:ln>
            <a:effectLst/>
          </p:spPr>
        </p:cxnSp>
        <p:cxnSp>
          <p:nvCxnSpPr>
            <p:cNvPr id="53" name="Straight Connector 52"/>
            <p:cNvCxnSpPr/>
            <p:nvPr/>
          </p:nvCxnSpPr>
          <p:spPr>
            <a:xfrm>
              <a:off x="13166951" y="2574267"/>
              <a:ext cx="1465" cy="5030652"/>
            </a:xfrm>
            <a:prstGeom prst="line">
              <a:avLst/>
            </a:prstGeom>
            <a:noFill/>
            <a:ln w="9525" cap="flat" cmpd="sng" algn="ctr">
              <a:solidFill>
                <a:srgbClr val="112B70"/>
              </a:solidFill>
              <a:prstDash val="solid"/>
            </a:ln>
            <a:effectLst/>
          </p:spPr>
        </p:cxnSp>
        <p:cxnSp>
          <p:nvCxnSpPr>
            <p:cNvPr id="54" name="Straight Connector 53"/>
            <p:cNvCxnSpPr/>
            <p:nvPr/>
          </p:nvCxnSpPr>
          <p:spPr>
            <a:xfrm>
              <a:off x="1236209" y="2574267"/>
              <a:ext cx="0" cy="5033628"/>
            </a:xfrm>
            <a:prstGeom prst="line">
              <a:avLst/>
            </a:prstGeom>
            <a:noFill/>
            <a:ln w="9525" cap="flat" cmpd="sng" algn="ctr">
              <a:solidFill>
                <a:srgbClr val="112B70"/>
              </a:solidFill>
              <a:prstDash val="solid"/>
            </a:ln>
            <a:effectLst/>
          </p:spPr>
        </p:cxnSp>
        <p:cxnSp>
          <p:nvCxnSpPr>
            <p:cNvPr id="55" name="Straight Connector 54"/>
            <p:cNvCxnSpPr/>
            <p:nvPr/>
          </p:nvCxnSpPr>
          <p:spPr>
            <a:xfrm flipH="1">
              <a:off x="1236209" y="7607895"/>
              <a:ext cx="11930742" cy="0"/>
            </a:xfrm>
            <a:prstGeom prst="line">
              <a:avLst/>
            </a:prstGeom>
            <a:noFill/>
            <a:ln w="9525" cap="flat" cmpd="sng" algn="ctr">
              <a:solidFill>
                <a:srgbClr val="112B70"/>
              </a:solidFill>
              <a:prstDash val="solid"/>
            </a:ln>
            <a:effectLst/>
          </p:spPr>
        </p:cxnSp>
        <p:cxnSp>
          <p:nvCxnSpPr>
            <p:cNvPr id="56" name="Straight Connector 55"/>
            <p:cNvCxnSpPr/>
            <p:nvPr/>
          </p:nvCxnSpPr>
          <p:spPr>
            <a:xfrm flipH="1">
              <a:off x="1237674" y="2602842"/>
              <a:ext cx="11930742" cy="0"/>
            </a:xfrm>
            <a:prstGeom prst="line">
              <a:avLst/>
            </a:prstGeom>
            <a:noFill/>
            <a:ln w="9525" cap="flat" cmpd="sng" algn="ctr">
              <a:solidFill>
                <a:srgbClr val="112B70"/>
              </a:solidFill>
              <a:prstDash val="solid"/>
            </a:ln>
            <a:effectLst/>
          </p:spPr>
        </p:cxnSp>
      </p:grpSp>
      <p:sp>
        <p:nvSpPr>
          <p:cNvPr id="22" name="Footer Placeholder 2"/>
          <p:cNvSpPr>
            <a:spLocks noGrp="1"/>
          </p:cNvSpPr>
          <p:nvPr>
            <p:ph type="ftr" sz="quarter" idx="11"/>
          </p:nvPr>
        </p:nvSpPr>
        <p:spPr>
          <a:xfrm>
            <a:off x="2400300" y="6546850"/>
            <a:ext cx="4000500" cy="365125"/>
          </a:xfrm>
        </p:spPr>
        <p:txBody>
          <a:bodyPr/>
          <a:lstStyle/>
          <a:p>
            <a:r>
              <a:rPr lang="en-US" smtClean="0"/>
              <a:t>Sunday 2014 19-11-2014</a:t>
            </a:r>
            <a:endParaRPr lang="en-US"/>
          </a:p>
        </p:txBody>
      </p:sp>
      <p:sp>
        <p:nvSpPr>
          <p:cNvPr id="23" name="Slide Number Placeholder 3"/>
          <p:cNvSpPr>
            <a:spLocks noGrp="1"/>
          </p:cNvSpPr>
          <p:nvPr>
            <p:ph type="sldNum" sz="quarter" idx="12"/>
          </p:nvPr>
        </p:nvSpPr>
        <p:spPr>
          <a:xfrm>
            <a:off x="6870700" y="6546850"/>
            <a:ext cx="2133600" cy="365125"/>
          </a:xfrm>
        </p:spPr>
        <p:txBody>
          <a:bodyPr/>
          <a:lstStyle/>
          <a:p>
            <a:fld id="{75EDB3E9-34A2-46EB-A7AB-429A8EE27433}" type="slidenum">
              <a:rPr lang="en-US" smtClean="0"/>
              <a:pPr/>
              <a:t>13</a:t>
            </a:fld>
            <a:endParaRPr lang="en-US"/>
          </a:p>
        </p:txBody>
      </p:sp>
    </p:spTree>
    <p:extLst>
      <p:ext uri="{BB962C8B-B14F-4D97-AF65-F5344CB8AC3E}">
        <p14:creationId xmlns:p14="http://schemas.microsoft.com/office/powerpoint/2010/main" val="74605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http://www.allesoverzonnepanelen.nl/wp-content/uploads/2010/12/doorsnede-zonnec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15" y="1223547"/>
            <a:ext cx="4813242" cy="40308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62261" y="3227868"/>
            <a:ext cx="231260" cy="376165"/>
          </a:xfrm>
          <a:prstGeom prst="rect">
            <a:avLst/>
          </a:prstGeom>
          <a:solidFill>
            <a:schemeClr val="bg2"/>
          </a:solidFill>
          <a:ln>
            <a:solidFill>
              <a:schemeClr val="bg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2" name="Title 1"/>
          <p:cNvSpPr>
            <a:spLocks noGrp="1"/>
          </p:cNvSpPr>
          <p:nvPr>
            <p:ph type="title"/>
          </p:nvPr>
        </p:nvSpPr>
        <p:spPr>
          <a:xfrm>
            <a:off x="436877" y="463551"/>
            <a:ext cx="4978407" cy="589072"/>
          </a:xfrm>
        </p:spPr>
        <p:txBody>
          <a:bodyPr>
            <a:noAutofit/>
          </a:bodyPr>
          <a:lstStyle/>
          <a:p>
            <a:r>
              <a:rPr lang="en-US" sz="1800" dirty="0" smtClean="0"/>
              <a:t>Tempress </a:t>
            </a:r>
            <a:r>
              <a:rPr lang="en-US" dirty="0" smtClean="0"/>
              <a:t>products for standard p-type </a:t>
            </a:r>
            <a:endParaRPr lang="en-US" sz="1800" dirty="0"/>
          </a:p>
        </p:txBody>
      </p:sp>
      <p:cxnSp>
        <p:nvCxnSpPr>
          <p:cNvPr id="25" name="Straight Arrow Connector 24"/>
          <p:cNvCxnSpPr>
            <a:stCxn id="39" idx="6"/>
            <a:endCxn id="35" idx="1"/>
          </p:cNvCxnSpPr>
          <p:nvPr/>
        </p:nvCxnSpPr>
        <p:spPr>
          <a:xfrm flipV="1">
            <a:off x="4502990" y="3197883"/>
            <a:ext cx="2099773" cy="155326"/>
          </a:xfrm>
          <a:prstGeom prst="straightConnector1">
            <a:avLst/>
          </a:prstGeom>
          <a:ln>
            <a:solidFill>
              <a:schemeClr val="bg1">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38" idx="6"/>
            <a:endCxn id="34" idx="1"/>
          </p:cNvCxnSpPr>
          <p:nvPr/>
        </p:nvCxnSpPr>
        <p:spPr>
          <a:xfrm flipV="1">
            <a:off x="5320261" y="2121192"/>
            <a:ext cx="1282502" cy="698038"/>
          </a:xfrm>
          <a:prstGeom prst="straightConnector1">
            <a:avLst/>
          </a:prstGeom>
          <a:ln>
            <a:solidFill>
              <a:schemeClr val="bg1">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35977" y="3604033"/>
            <a:ext cx="1769180" cy="253916"/>
          </a:xfrm>
          <a:prstGeom prst="rect">
            <a:avLst/>
          </a:prstGeom>
          <a:noFill/>
          <a:ln>
            <a:noFill/>
          </a:ln>
        </p:spPr>
        <p:txBody>
          <a:bodyPr wrap="square" rtlCol="0">
            <a:spAutoFit/>
          </a:bodyPr>
          <a:lstStyle/>
          <a:p>
            <a:r>
              <a:rPr lang="en-US" sz="1050" b="1" dirty="0">
                <a:solidFill>
                  <a:schemeClr val="bg1">
                    <a:lumMod val="10000"/>
                  </a:schemeClr>
                </a:solidFill>
                <a:effectLst>
                  <a:glow rad="38100">
                    <a:schemeClr val="bg1">
                      <a:lumMod val="10000"/>
                      <a:alpha val="12000"/>
                    </a:schemeClr>
                  </a:glow>
                </a:effectLst>
              </a:rPr>
              <a:t>p</a:t>
            </a:r>
            <a:r>
              <a:rPr lang="en-US" sz="1050" b="1" dirty="0" smtClean="0">
                <a:solidFill>
                  <a:schemeClr val="bg1">
                    <a:lumMod val="10000"/>
                  </a:schemeClr>
                </a:solidFill>
                <a:effectLst>
                  <a:glow rad="38100">
                    <a:schemeClr val="bg1">
                      <a:lumMod val="10000"/>
                      <a:alpha val="12000"/>
                    </a:schemeClr>
                  </a:glow>
                </a:effectLst>
              </a:rPr>
              <a:t>-type</a:t>
            </a:r>
            <a:endParaRPr lang="en-US" sz="1050" b="1" dirty="0">
              <a:solidFill>
                <a:schemeClr val="bg1">
                  <a:lumMod val="10000"/>
                </a:schemeClr>
              </a:solidFill>
              <a:effectLst>
                <a:glow rad="38100">
                  <a:schemeClr val="bg1">
                    <a:lumMod val="10000"/>
                    <a:alpha val="12000"/>
                  </a:schemeClr>
                </a:glow>
              </a:effectLst>
            </a:endParaRPr>
          </a:p>
        </p:txBody>
      </p:sp>
      <p:pic>
        <p:nvPicPr>
          <p:cNvPr id="34" name="Picture 3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02763" y="1669259"/>
            <a:ext cx="2049839" cy="903866"/>
          </a:xfrm>
          <a:prstGeom prst="rect">
            <a:avLst/>
          </a:prstGeom>
        </p:spPr>
      </p:pic>
      <p:pic>
        <p:nvPicPr>
          <p:cNvPr id="35" name="Picture 3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02763" y="2745950"/>
            <a:ext cx="2049839" cy="903866"/>
          </a:xfrm>
          <a:prstGeom prst="rect">
            <a:avLst/>
          </a:prstGeom>
        </p:spPr>
      </p:pic>
      <p:sp>
        <p:nvSpPr>
          <p:cNvPr id="38" name="Oval 37"/>
          <p:cNvSpPr/>
          <p:nvPr/>
        </p:nvSpPr>
        <p:spPr>
          <a:xfrm>
            <a:off x="3761377" y="2652542"/>
            <a:ext cx="1558884" cy="333375"/>
          </a:xfrm>
          <a:prstGeom prst="ellipse">
            <a:avLst/>
          </a:prstGeom>
          <a:noFill/>
          <a:ln w="12700">
            <a:solidFill>
              <a:schemeClr val="bg1">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761377" y="3227868"/>
            <a:ext cx="741613" cy="250681"/>
          </a:xfrm>
          <a:prstGeom prst="ellipse">
            <a:avLst/>
          </a:prstGeom>
          <a:noFill/>
          <a:ln w="12700">
            <a:solidFill>
              <a:schemeClr val="bg1">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88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40" y="1209589"/>
            <a:ext cx="501967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ectangle 40"/>
          <p:cNvSpPr/>
          <p:nvPr/>
        </p:nvSpPr>
        <p:spPr>
          <a:xfrm>
            <a:off x="4074645" y="4394746"/>
            <a:ext cx="231260" cy="376165"/>
          </a:xfrm>
          <a:prstGeom prst="rect">
            <a:avLst/>
          </a:prstGeom>
          <a:solidFill>
            <a:schemeClr val="bg2"/>
          </a:solidFill>
          <a:ln>
            <a:solidFill>
              <a:schemeClr val="bg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6" name="Rectangle 5"/>
          <p:cNvSpPr/>
          <p:nvPr/>
        </p:nvSpPr>
        <p:spPr>
          <a:xfrm>
            <a:off x="4262261" y="3227868"/>
            <a:ext cx="231260" cy="376165"/>
          </a:xfrm>
          <a:prstGeom prst="rect">
            <a:avLst/>
          </a:prstGeom>
          <a:solidFill>
            <a:schemeClr val="bg2"/>
          </a:solidFill>
          <a:ln>
            <a:solidFill>
              <a:schemeClr val="bg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2" name="Title 1"/>
          <p:cNvSpPr>
            <a:spLocks noGrp="1"/>
          </p:cNvSpPr>
          <p:nvPr>
            <p:ph type="title"/>
          </p:nvPr>
        </p:nvSpPr>
        <p:spPr>
          <a:xfrm>
            <a:off x="457197" y="463551"/>
            <a:ext cx="4978407" cy="589072"/>
          </a:xfrm>
        </p:spPr>
        <p:txBody>
          <a:bodyPr>
            <a:noAutofit/>
          </a:bodyPr>
          <a:lstStyle/>
          <a:p>
            <a:r>
              <a:rPr lang="en-US" sz="1800" dirty="0" smtClean="0"/>
              <a:t>Tempress </a:t>
            </a:r>
            <a:r>
              <a:rPr lang="en-US" dirty="0" smtClean="0"/>
              <a:t>product for advanced cells</a:t>
            </a:r>
            <a:endParaRPr lang="en-US" sz="1800" dirty="0"/>
          </a:p>
        </p:txBody>
      </p:sp>
      <p:cxnSp>
        <p:nvCxnSpPr>
          <p:cNvPr id="25" name="Straight Arrow Connector 24"/>
          <p:cNvCxnSpPr>
            <a:stCxn id="39" idx="6"/>
            <a:endCxn id="35" idx="1"/>
          </p:cNvCxnSpPr>
          <p:nvPr/>
        </p:nvCxnSpPr>
        <p:spPr>
          <a:xfrm flipV="1">
            <a:off x="4502990" y="3197883"/>
            <a:ext cx="2099773" cy="155326"/>
          </a:xfrm>
          <a:prstGeom prst="straightConnector1">
            <a:avLst/>
          </a:prstGeom>
          <a:ln>
            <a:solidFill>
              <a:schemeClr val="bg1">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9" idx="6"/>
            <a:endCxn id="37" idx="1"/>
          </p:cNvCxnSpPr>
          <p:nvPr/>
        </p:nvCxnSpPr>
        <p:spPr>
          <a:xfrm>
            <a:off x="5274415" y="5124737"/>
            <a:ext cx="789930" cy="740146"/>
          </a:xfrm>
          <a:prstGeom prst="straightConnector1">
            <a:avLst/>
          </a:prstGeom>
          <a:ln>
            <a:solidFill>
              <a:schemeClr val="bg1">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30" idx="6"/>
          </p:cNvCxnSpPr>
          <p:nvPr/>
        </p:nvCxnSpPr>
        <p:spPr>
          <a:xfrm>
            <a:off x="4377891" y="4613253"/>
            <a:ext cx="1057713" cy="0"/>
          </a:xfrm>
          <a:prstGeom prst="straightConnector1">
            <a:avLst/>
          </a:prstGeom>
          <a:ln>
            <a:solidFill>
              <a:schemeClr val="bg1">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3715531" y="4958049"/>
            <a:ext cx="1558884" cy="333375"/>
          </a:xfrm>
          <a:prstGeom prst="ellipse">
            <a:avLst/>
          </a:prstGeom>
          <a:noFill/>
          <a:ln w="12700">
            <a:solidFill>
              <a:schemeClr val="bg1">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636278" y="4487912"/>
            <a:ext cx="741613" cy="250681"/>
          </a:xfrm>
          <a:prstGeom prst="ellipse">
            <a:avLst/>
          </a:prstGeom>
          <a:noFill/>
          <a:ln w="12700">
            <a:solidFill>
              <a:schemeClr val="bg1">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stCxn id="38" idx="6"/>
            <a:endCxn id="34" idx="1"/>
          </p:cNvCxnSpPr>
          <p:nvPr/>
        </p:nvCxnSpPr>
        <p:spPr>
          <a:xfrm flipV="1">
            <a:off x="5320261" y="2121192"/>
            <a:ext cx="1282502" cy="698038"/>
          </a:xfrm>
          <a:prstGeom prst="straightConnector1">
            <a:avLst/>
          </a:prstGeom>
          <a:ln>
            <a:solidFill>
              <a:schemeClr val="bg1">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35977" y="3604033"/>
            <a:ext cx="1769180" cy="253916"/>
          </a:xfrm>
          <a:prstGeom prst="rect">
            <a:avLst/>
          </a:prstGeom>
          <a:noFill/>
          <a:ln>
            <a:noFill/>
          </a:ln>
        </p:spPr>
        <p:txBody>
          <a:bodyPr wrap="square" rtlCol="0">
            <a:spAutoFit/>
          </a:bodyPr>
          <a:lstStyle/>
          <a:p>
            <a:r>
              <a:rPr lang="en-US" sz="1050" b="1" dirty="0">
                <a:solidFill>
                  <a:schemeClr val="bg1">
                    <a:lumMod val="10000"/>
                  </a:schemeClr>
                </a:solidFill>
                <a:effectLst>
                  <a:glow rad="38100">
                    <a:schemeClr val="bg1">
                      <a:lumMod val="10000"/>
                      <a:alpha val="12000"/>
                    </a:schemeClr>
                  </a:glow>
                </a:effectLst>
              </a:rPr>
              <a:t>p</a:t>
            </a:r>
            <a:r>
              <a:rPr lang="en-US" sz="1050" b="1" dirty="0" smtClean="0">
                <a:solidFill>
                  <a:schemeClr val="bg1">
                    <a:lumMod val="10000"/>
                  </a:schemeClr>
                </a:solidFill>
                <a:effectLst>
                  <a:glow rad="38100">
                    <a:schemeClr val="bg1">
                      <a:lumMod val="10000"/>
                      <a:alpha val="12000"/>
                    </a:schemeClr>
                  </a:glow>
                </a:effectLst>
              </a:rPr>
              <a:t>-type</a:t>
            </a:r>
            <a:endParaRPr lang="en-US" sz="1050" b="1" dirty="0">
              <a:solidFill>
                <a:schemeClr val="bg1">
                  <a:lumMod val="10000"/>
                </a:schemeClr>
              </a:solidFill>
              <a:effectLst>
                <a:glow rad="38100">
                  <a:schemeClr val="bg1">
                    <a:lumMod val="10000"/>
                    <a:alpha val="12000"/>
                  </a:schemeClr>
                </a:glow>
              </a:effectLst>
            </a:endParaRPr>
          </a:p>
        </p:txBody>
      </p:sp>
      <p:sp>
        <p:nvSpPr>
          <p:cNvPr id="33" name="TextBox 32"/>
          <p:cNvSpPr txBox="1"/>
          <p:nvPr/>
        </p:nvSpPr>
        <p:spPr>
          <a:xfrm>
            <a:off x="2850179" y="6356674"/>
            <a:ext cx="2408821" cy="253916"/>
          </a:xfrm>
          <a:prstGeom prst="rect">
            <a:avLst/>
          </a:prstGeom>
          <a:noFill/>
        </p:spPr>
        <p:txBody>
          <a:bodyPr wrap="square" rtlCol="0">
            <a:spAutoFit/>
          </a:bodyPr>
          <a:lstStyle/>
          <a:p>
            <a:r>
              <a:rPr lang="en-US" sz="1050" b="1" dirty="0">
                <a:solidFill>
                  <a:schemeClr val="bg1">
                    <a:lumMod val="10000"/>
                  </a:schemeClr>
                </a:solidFill>
                <a:effectLst>
                  <a:glow rad="38100">
                    <a:schemeClr val="bg1">
                      <a:lumMod val="10000"/>
                      <a:alpha val="12000"/>
                    </a:schemeClr>
                  </a:glow>
                </a:effectLst>
              </a:rPr>
              <a:t>Albedo light from the back</a:t>
            </a:r>
          </a:p>
        </p:txBody>
      </p:sp>
      <p:pic>
        <p:nvPicPr>
          <p:cNvPr id="34" name="Picture 3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02763" y="1669259"/>
            <a:ext cx="2049839" cy="903866"/>
          </a:xfrm>
          <a:prstGeom prst="rect">
            <a:avLst/>
          </a:prstGeom>
        </p:spPr>
      </p:pic>
      <p:pic>
        <p:nvPicPr>
          <p:cNvPr id="35" name="Picture 3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02763" y="2745950"/>
            <a:ext cx="2049839" cy="903866"/>
          </a:xfrm>
          <a:prstGeom prst="rect">
            <a:avLst/>
          </a:prstGeom>
        </p:spPr>
      </p:pic>
      <p:pic>
        <p:nvPicPr>
          <p:cNvPr id="36" name="Picture 3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34402" y="3948684"/>
            <a:ext cx="1956820" cy="862850"/>
          </a:xfrm>
          <a:prstGeom prst="rect">
            <a:avLst/>
          </a:prstGeom>
        </p:spPr>
      </p:pic>
      <p:pic>
        <p:nvPicPr>
          <p:cNvPr id="37" name="Picture 3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64345" y="5412950"/>
            <a:ext cx="2049839" cy="903866"/>
          </a:xfrm>
          <a:prstGeom prst="rect">
            <a:avLst/>
          </a:prstGeom>
        </p:spPr>
      </p:pic>
      <p:sp>
        <p:nvSpPr>
          <p:cNvPr id="38" name="Oval 37"/>
          <p:cNvSpPr/>
          <p:nvPr/>
        </p:nvSpPr>
        <p:spPr>
          <a:xfrm>
            <a:off x="3761377" y="2652542"/>
            <a:ext cx="1558884" cy="333375"/>
          </a:xfrm>
          <a:prstGeom prst="ellipse">
            <a:avLst/>
          </a:prstGeom>
          <a:noFill/>
          <a:ln w="12700">
            <a:solidFill>
              <a:schemeClr val="bg1">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761377" y="3227868"/>
            <a:ext cx="741613" cy="250681"/>
          </a:xfrm>
          <a:prstGeom prst="ellipse">
            <a:avLst/>
          </a:prstGeom>
          <a:noFill/>
          <a:ln w="12700">
            <a:solidFill>
              <a:schemeClr val="bg1">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19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文字方塊 1"/>
          <p:cNvSpPr txBox="1">
            <a:spLocks noChangeArrowheads="1"/>
          </p:cNvSpPr>
          <p:nvPr/>
        </p:nvSpPr>
        <p:spPr bwMode="auto">
          <a:xfrm>
            <a:off x="384175" y="564418"/>
            <a:ext cx="6149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新細明體" charset="0"/>
                <a:cs typeface="新細明體" charset="0"/>
              </a:defRPr>
            </a:lvl1pPr>
            <a:lvl2pPr marL="742950" indent="-285750" eaLnBrk="0" hangingPunct="0">
              <a:defRPr kumimoji="1" sz="2400">
                <a:solidFill>
                  <a:schemeClr val="tx1"/>
                </a:solidFill>
                <a:latin typeface="Arial" charset="0"/>
                <a:ea typeface="新細明體" charset="0"/>
                <a:cs typeface="新細明體" charset="0"/>
              </a:defRPr>
            </a:lvl2pPr>
            <a:lvl3pPr marL="1143000" indent="-228600" eaLnBrk="0" hangingPunct="0">
              <a:defRPr kumimoji="1" sz="2400">
                <a:solidFill>
                  <a:schemeClr val="tx1"/>
                </a:solidFill>
                <a:latin typeface="Arial" charset="0"/>
                <a:ea typeface="新細明體" charset="0"/>
                <a:cs typeface="新細明體" charset="0"/>
              </a:defRPr>
            </a:lvl3pPr>
            <a:lvl4pPr marL="1600200" indent="-228600" eaLnBrk="0" hangingPunct="0">
              <a:defRPr kumimoji="1" sz="2400">
                <a:solidFill>
                  <a:schemeClr val="tx1"/>
                </a:solidFill>
                <a:latin typeface="Arial" charset="0"/>
                <a:ea typeface="新細明體" charset="0"/>
                <a:cs typeface="新細明體" charset="0"/>
              </a:defRPr>
            </a:lvl4pPr>
            <a:lvl5pPr marL="2057400" indent="-228600" eaLnBrk="0" hangingPunct="0">
              <a:defRPr kumimoji="1" sz="2400">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9pPr>
          </a:lstStyle>
          <a:p>
            <a:pPr eaLnBrk="1" hangingPunct="1"/>
            <a:r>
              <a:rPr lang="en-US" altLang="zh-TW" b="1" dirty="0" smtClean="0">
                <a:solidFill>
                  <a:srgbClr val="FFFFFF"/>
                </a:solidFill>
              </a:rPr>
              <a:t>Generations of technologies</a:t>
            </a:r>
            <a:endParaRPr lang="en-US" altLang="zh-TW" sz="1800" dirty="0">
              <a:solidFill>
                <a:srgbClr val="FFFFFF"/>
              </a:solidFill>
            </a:endParaRPr>
          </a:p>
        </p:txBody>
      </p:sp>
      <p:sp>
        <p:nvSpPr>
          <p:cNvPr id="4102" name="文字方塊 7"/>
          <p:cNvSpPr txBox="1">
            <a:spLocks noChangeArrowheads="1"/>
          </p:cNvSpPr>
          <p:nvPr/>
        </p:nvSpPr>
        <p:spPr bwMode="auto">
          <a:xfrm>
            <a:off x="166688" y="1670759"/>
            <a:ext cx="8837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Clr>
                <a:schemeClr val="accent2"/>
              </a:buClr>
              <a:buFont typeface="Wingdings" charset="2"/>
              <a:buChar char="§"/>
              <a:defRPr/>
            </a:pPr>
            <a:r>
              <a:rPr lang="en-US" altLang="zh-TW" sz="1600" dirty="0" smtClean="0">
                <a:cs typeface="+mn-cs"/>
              </a:rPr>
              <a:t>Standard p-type multi/mono (2006 – 2012) – cell efficiency 18%</a:t>
            </a:r>
          </a:p>
        </p:txBody>
      </p:sp>
      <p:sp>
        <p:nvSpPr>
          <p:cNvPr id="3" name="Footer Placeholder 2"/>
          <p:cNvSpPr>
            <a:spLocks noGrp="1"/>
          </p:cNvSpPr>
          <p:nvPr>
            <p:ph type="ftr" sz="quarter" idx="11"/>
          </p:nvPr>
        </p:nvSpPr>
        <p:spPr/>
        <p:txBody>
          <a:bodyPr/>
          <a:lstStyle/>
          <a:p>
            <a:pPr algn="ctr"/>
            <a:r>
              <a:rPr lang="en-US" dirty="0" smtClean="0"/>
              <a:t>Sunday 2014 19-11-2014</a:t>
            </a:r>
            <a:endParaRPr lang="en-US" dirty="0"/>
          </a:p>
        </p:txBody>
      </p:sp>
      <p:sp>
        <p:nvSpPr>
          <p:cNvPr id="4" name="Slide Number Placeholder 3"/>
          <p:cNvSpPr>
            <a:spLocks noGrp="1"/>
          </p:cNvSpPr>
          <p:nvPr>
            <p:ph type="sldNum" sz="quarter" idx="12"/>
          </p:nvPr>
        </p:nvSpPr>
        <p:spPr/>
        <p:txBody>
          <a:bodyPr/>
          <a:lstStyle/>
          <a:p>
            <a:fld id="{75EDB3E9-34A2-46EB-A7AB-429A8EE27433}" type="slidenum">
              <a:rPr lang="en-US" noProof="0" smtClean="0"/>
              <a:pPr/>
              <a:t>16</a:t>
            </a:fld>
            <a:endParaRPr lang="en-US" noProof="0"/>
          </a:p>
        </p:txBody>
      </p:sp>
      <p:grpSp>
        <p:nvGrpSpPr>
          <p:cNvPr id="10" name="Group 9"/>
          <p:cNvGrpSpPr/>
          <p:nvPr/>
        </p:nvGrpSpPr>
        <p:grpSpPr>
          <a:xfrm>
            <a:off x="66140" y="2084464"/>
            <a:ext cx="5283310" cy="641496"/>
            <a:chOff x="60886" y="3261918"/>
            <a:chExt cx="5283310" cy="641496"/>
          </a:xfrm>
        </p:grpSpPr>
        <p:sp>
          <p:nvSpPr>
            <p:cNvPr id="6" name="Rectangle 5"/>
            <p:cNvSpPr/>
            <p:nvPr/>
          </p:nvSpPr>
          <p:spPr>
            <a:xfrm>
              <a:off x="166687" y="3261918"/>
              <a:ext cx="491942" cy="334773"/>
            </a:xfrm>
            <a:prstGeom prst="rect">
              <a:avLst/>
            </a:prstGeom>
            <a:solidFill>
              <a:srgbClr val="FF0000"/>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27" name="Rectangle 26"/>
            <p:cNvSpPr/>
            <p:nvPr/>
          </p:nvSpPr>
          <p:spPr>
            <a:xfrm>
              <a:off x="751644" y="3261918"/>
              <a:ext cx="849769" cy="334773"/>
            </a:xfrm>
            <a:prstGeom prst="rect">
              <a:avLst/>
            </a:prstGeom>
            <a:solidFill>
              <a:srgbClr val="7BB320"/>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28" name="Rectangle 27"/>
            <p:cNvSpPr/>
            <p:nvPr/>
          </p:nvSpPr>
          <p:spPr>
            <a:xfrm>
              <a:off x="1691032" y="3261918"/>
              <a:ext cx="597976" cy="334773"/>
            </a:xfrm>
            <a:prstGeom prst="rect">
              <a:avLst/>
            </a:prstGeom>
            <a:solidFill>
              <a:schemeClr val="tx1"/>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31" name="Rectangle 30"/>
            <p:cNvSpPr/>
            <p:nvPr/>
          </p:nvSpPr>
          <p:spPr>
            <a:xfrm>
              <a:off x="2392804" y="3261918"/>
              <a:ext cx="849769" cy="334773"/>
            </a:xfrm>
            <a:prstGeom prst="rect">
              <a:avLst/>
            </a:prstGeom>
            <a:solidFill>
              <a:srgbClr val="7BB320"/>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32" name="Rectangle 31"/>
            <p:cNvSpPr/>
            <p:nvPr/>
          </p:nvSpPr>
          <p:spPr>
            <a:xfrm>
              <a:off x="3324239" y="3261918"/>
              <a:ext cx="597976" cy="334773"/>
            </a:xfrm>
            <a:prstGeom prst="rect">
              <a:avLst/>
            </a:prstGeom>
            <a:solidFill>
              <a:srgbClr val="060147"/>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34" name="Rectangle 33"/>
            <p:cNvSpPr/>
            <p:nvPr/>
          </p:nvSpPr>
          <p:spPr>
            <a:xfrm>
              <a:off x="4026011" y="3261918"/>
              <a:ext cx="1318185" cy="334773"/>
            </a:xfrm>
            <a:prstGeom prst="rect">
              <a:avLst/>
            </a:prstGeom>
            <a:solidFill>
              <a:schemeClr val="accent2"/>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35" name="TextBox 34"/>
            <p:cNvSpPr txBox="1"/>
            <p:nvPr/>
          </p:nvSpPr>
          <p:spPr>
            <a:xfrm>
              <a:off x="60886" y="3657193"/>
              <a:ext cx="762123" cy="246221"/>
            </a:xfrm>
            <a:prstGeom prst="rect">
              <a:avLst/>
            </a:prstGeom>
            <a:noFill/>
          </p:spPr>
          <p:txBody>
            <a:bodyPr wrap="none" rtlCol="0">
              <a:spAutoFit/>
            </a:bodyPr>
            <a:lstStyle/>
            <a:p>
              <a:pPr algn="ctr"/>
              <a:r>
                <a:rPr lang="en-US" sz="1000" dirty="0" smtClean="0"/>
                <a:t>inspection</a:t>
              </a:r>
              <a:endParaRPr lang="en-US" sz="1000" dirty="0"/>
            </a:p>
          </p:txBody>
        </p:sp>
        <p:sp>
          <p:nvSpPr>
            <p:cNvPr id="36" name="TextBox 35"/>
            <p:cNvSpPr txBox="1"/>
            <p:nvPr/>
          </p:nvSpPr>
          <p:spPr>
            <a:xfrm>
              <a:off x="908319" y="3657193"/>
              <a:ext cx="605204" cy="246221"/>
            </a:xfrm>
            <a:prstGeom prst="rect">
              <a:avLst/>
            </a:prstGeom>
            <a:noFill/>
          </p:spPr>
          <p:txBody>
            <a:bodyPr wrap="none" rtlCol="0">
              <a:spAutoFit/>
            </a:bodyPr>
            <a:lstStyle/>
            <a:p>
              <a:r>
                <a:rPr lang="en-US" sz="1000" dirty="0" smtClean="0"/>
                <a:t>Texture</a:t>
              </a:r>
              <a:endParaRPr lang="en-US" sz="1000" dirty="0"/>
            </a:p>
          </p:txBody>
        </p:sp>
        <p:sp>
          <p:nvSpPr>
            <p:cNvPr id="37" name="TextBox 36"/>
            <p:cNvSpPr txBox="1"/>
            <p:nvPr/>
          </p:nvSpPr>
          <p:spPr>
            <a:xfrm>
              <a:off x="1691032" y="3657193"/>
              <a:ext cx="562374" cy="246221"/>
            </a:xfrm>
            <a:prstGeom prst="rect">
              <a:avLst/>
            </a:prstGeom>
            <a:noFill/>
          </p:spPr>
          <p:txBody>
            <a:bodyPr wrap="none" rtlCol="0">
              <a:spAutoFit/>
            </a:bodyPr>
            <a:lstStyle/>
            <a:p>
              <a:r>
                <a:rPr lang="en-US" sz="1000" dirty="0" smtClean="0"/>
                <a:t>POCl3</a:t>
              </a:r>
              <a:endParaRPr lang="en-US" sz="1000" dirty="0"/>
            </a:p>
          </p:txBody>
        </p:sp>
        <p:sp>
          <p:nvSpPr>
            <p:cNvPr id="38" name="TextBox 37"/>
            <p:cNvSpPr txBox="1"/>
            <p:nvPr/>
          </p:nvSpPr>
          <p:spPr>
            <a:xfrm>
              <a:off x="2306318" y="3650907"/>
              <a:ext cx="1090050" cy="246221"/>
            </a:xfrm>
            <a:prstGeom prst="rect">
              <a:avLst/>
            </a:prstGeom>
            <a:noFill/>
          </p:spPr>
          <p:txBody>
            <a:bodyPr wrap="none" rtlCol="0">
              <a:spAutoFit/>
            </a:bodyPr>
            <a:lstStyle/>
            <a:p>
              <a:r>
                <a:rPr lang="en-US" sz="1000" dirty="0" smtClean="0"/>
                <a:t>Single side etch</a:t>
              </a:r>
              <a:endParaRPr lang="en-US" sz="1000" dirty="0"/>
            </a:p>
          </p:txBody>
        </p:sp>
        <p:sp>
          <p:nvSpPr>
            <p:cNvPr id="39" name="TextBox 38"/>
            <p:cNvSpPr txBox="1"/>
            <p:nvPr/>
          </p:nvSpPr>
          <p:spPr>
            <a:xfrm>
              <a:off x="3321941" y="3657193"/>
              <a:ext cx="626494" cy="246221"/>
            </a:xfrm>
            <a:prstGeom prst="rect">
              <a:avLst/>
            </a:prstGeom>
            <a:noFill/>
          </p:spPr>
          <p:txBody>
            <a:bodyPr wrap="none" rtlCol="0">
              <a:spAutoFit/>
            </a:bodyPr>
            <a:lstStyle/>
            <a:p>
              <a:r>
                <a:rPr lang="en-US" sz="1000" dirty="0" smtClean="0"/>
                <a:t>PECVD</a:t>
              </a:r>
              <a:endParaRPr lang="en-US" sz="1000" dirty="0"/>
            </a:p>
          </p:txBody>
        </p:sp>
        <p:sp>
          <p:nvSpPr>
            <p:cNvPr id="40" name="TextBox 39"/>
            <p:cNvSpPr txBox="1"/>
            <p:nvPr/>
          </p:nvSpPr>
          <p:spPr>
            <a:xfrm>
              <a:off x="4184512" y="3657193"/>
              <a:ext cx="1011340" cy="246221"/>
            </a:xfrm>
            <a:prstGeom prst="rect">
              <a:avLst/>
            </a:prstGeom>
            <a:noFill/>
          </p:spPr>
          <p:txBody>
            <a:bodyPr wrap="none" rtlCol="0">
              <a:spAutoFit/>
            </a:bodyPr>
            <a:lstStyle/>
            <a:p>
              <a:r>
                <a:rPr lang="en-US" sz="1000" dirty="0" smtClean="0"/>
                <a:t>Print/fire/Flash</a:t>
              </a:r>
              <a:endParaRPr lang="en-US" sz="1000" dirty="0"/>
            </a:p>
          </p:txBody>
        </p:sp>
      </p:grpSp>
      <p:sp>
        <p:nvSpPr>
          <p:cNvPr id="22" name="文字方塊 7"/>
          <p:cNvSpPr txBox="1">
            <a:spLocks noChangeArrowheads="1"/>
          </p:cNvSpPr>
          <p:nvPr/>
        </p:nvSpPr>
        <p:spPr bwMode="auto">
          <a:xfrm>
            <a:off x="161574" y="3278437"/>
            <a:ext cx="8837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Clr>
                <a:schemeClr val="accent2"/>
              </a:buClr>
              <a:buFont typeface="Wingdings" charset="2"/>
              <a:buChar char="§"/>
              <a:defRPr/>
            </a:pPr>
            <a:r>
              <a:rPr lang="en-US" altLang="zh-TW" sz="1600" dirty="0" smtClean="0"/>
              <a:t>PERC multi or mono (2013 – 2018) – cell efficiency 19 – 20%</a:t>
            </a:r>
            <a:endParaRPr lang="en-US" altLang="zh-TW" sz="1600" dirty="0" smtClean="0">
              <a:cs typeface="+mn-cs"/>
            </a:endParaRPr>
          </a:p>
        </p:txBody>
      </p:sp>
      <p:grpSp>
        <p:nvGrpSpPr>
          <p:cNvPr id="8" name="Group 7"/>
          <p:cNvGrpSpPr/>
          <p:nvPr/>
        </p:nvGrpSpPr>
        <p:grpSpPr>
          <a:xfrm>
            <a:off x="66140" y="3609229"/>
            <a:ext cx="7438519" cy="755443"/>
            <a:chOff x="66140" y="3609229"/>
            <a:chExt cx="7438519" cy="755443"/>
          </a:xfrm>
        </p:grpSpPr>
        <p:sp>
          <p:nvSpPr>
            <p:cNvPr id="24" name="Rectangle 23"/>
            <p:cNvSpPr/>
            <p:nvPr/>
          </p:nvSpPr>
          <p:spPr>
            <a:xfrm>
              <a:off x="171941" y="3616991"/>
              <a:ext cx="491942" cy="334773"/>
            </a:xfrm>
            <a:prstGeom prst="rect">
              <a:avLst/>
            </a:prstGeom>
            <a:solidFill>
              <a:srgbClr val="FF0000">
                <a:alpha val="80000"/>
              </a:srgbClr>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25" name="Rectangle 24"/>
            <p:cNvSpPr/>
            <p:nvPr/>
          </p:nvSpPr>
          <p:spPr>
            <a:xfrm>
              <a:off x="756898" y="3616991"/>
              <a:ext cx="849769" cy="334773"/>
            </a:xfrm>
            <a:prstGeom prst="rect">
              <a:avLst/>
            </a:prstGeom>
            <a:solidFill>
              <a:srgbClr val="7BB320"/>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26" name="Rectangle 25"/>
            <p:cNvSpPr/>
            <p:nvPr/>
          </p:nvSpPr>
          <p:spPr>
            <a:xfrm>
              <a:off x="1696286" y="3616991"/>
              <a:ext cx="597976" cy="334773"/>
            </a:xfrm>
            <a:prstGeom prst="rect">
              <a:avLst/>
            </a:prstGeom>
            <a:solidFill>
              <a:schemeClr val="tx1"/>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41" name="Rectangle 40"/>
            <p:cNvSpPr/>
            <p:nvPr/>
          </p:nvSpPr>
          <p:spPr>
            <a:xfrm>
              <a:off x="2398058" y="3616991"/>
              <a:ext cx="849769" cy="334773"/>
            </a:xfrm>
            <a:prstGeom prst="rect">
              <a:avLst/>
            </a:prstGeom>
            <a:solidFill>
              <a:srgbClr val="7BB320"/>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42" name="Rectangle 41"/>
            <p:cNvSpPr/>
            <p:nvPr/>
          </p:nvSpPr>
          <p:spPr>
            <a:xfrm>
              <a:off x="4033563" y="3610705"/>
              <a:ext cx="597976" cy="334773"/>
            </a:xfrm>
            <a:prstGeom prst="rect">
              <a:avLst/>
            </a:prstGeom>
            <a:solidFill>
              <a:srgbClr val="060147"/>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44" name="Rectangle 43"/>
            <p:cNvSpPr/>
            <p:nvPr/>
          </p:nvSpPr>
          <p:spPr>
            <a:xfrm>
              <a:off x="6186474" y="3610705"/>
              <a:ext cx="1318185" cy="334773"/>
            </a:xfrm>
            <a:prstGeom prst="rect">
              <a:avLst/>
            </a:prstGeom>
            <a:solidFill>
              <a:srgbClr val="FF0000">
                <a:alpha val="80000"/>
              </a:srgbClr>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45" name="TextBox 44"/>
            <p:cNvSpPr txBox="1"/>
            <p:nvPr/>
          </p:nvSpPr>
          <p:spPr>
            <a:xfrm>
              <a:off x="66140" y="3970848"/>
              <a:ext cx="762123" cy="246221"/>
            </a:xfrm>
            <a:prstGeom prst="rect">
              <a:avLst/>
            </a:prstGeom>
            <a:noFill/>
          </p:spPr>
          <p:txBody>
            <a:bodyPr wrap="none" rtlCol="0">
              <a:spAutoFit/>
            </a:bodyPr>
            <a:lstStyle/>
            <a:p>
              <a:pPr algn="ctr"/>
              <a:r>
                <a:rPr lang="en-US" sz="1000" dirty="0" smtClean="0"/>
                <a:t>inspection</a:t>
              </a:r>
              <a:endParaRPr lang="en-US" sz="1000" dirty="0"/>
            </a:p>
          </p:txBody>
        </p:sp>
        <p:sp>
          <p:nvSpPr>
            <p:cNvPr id="46" name="TextBox 45"/>
            <p:cNvSpPr txBox="1"/>
            <p:nvPr/>
          </p:nvSpPr>
          <p:spPr>
            <a:xfrm>
              <a:off x="913573" y="3970848"/>
              <a:ext cx="605204" cy="246221"/>
            </a:xfrm>
            <a:prstGeom prst="rect">
              <a:avLst/>
            </a:prstGeom>
            <a:noFill/>
          </p:spPr>
          <p:txBody>
            <a:bodyPr wrap="none" rtlCol="0">
              <a:spAutoFit/>
            </a:bodyPr>
            <a:lstStyle/>
            <a:p>
              <a:r>
                <a:rPr lang="en-US" sz="1000" dirty="0" smtClean="0"/>
                <a:t>Texture</a:t>
              </a:r>
              <a:endParaRPr lang="en-US" sz="1000" dirty="0"/>
            </a:p>
          </p:txBody>
        </p:sp>
        <p:sp>
          <p:nvSpPr>
            <p:cNvPr id="47" name="TextBox 46"/>
            <p:cNvSpPr txBox="1"/>
            <p:nvPr/>
          </p:nvSpPr>
          <p:spPr>
            <a:xfrm>
              <a:off x="1696286" y="3970848"/>
              <a:ext cx="569512" cy="246221"/>
            </a:xfrm>
            <a:prstGeom prst="rect">
              <a:avLst/>
            </a:prstGeom>
            <a:noFill/>
          </p:spPr>
          <p:txBody>
            <a:bodyPr wrap="none" rtlCol="0">
              <a:spAutoFit/>
            </a:bodyPr>
            <a:lstStyle/>
            <a:p>
              <a:r>
                <a:rPr lang="en-US" sz="1000" dirty="0" smtClean="0"/>
                <a:t>POCl3</a:t>
              </a:r>
              <a:endParaRPr lang="en-US" sz="1000" dirty="0"/>
            </a:p>
          </p:txBody>
        </p:sp>
        <p:sp>
          <p:nvSpPr>
            <p:cNvPr id="48" name="TextBox 47"/>
            <p:cNvSpPr txBox="1"/>
            <p:nvPr/>
          </p:nvSpPr>
          <p:spPr>
            <a:xfrm>
              <a:off x="2311572" y="3964562"/>
              <a:ext cx="1090050" cy="246221"/>
            </a:xfrm>
            <a:prstGeom prst="rect">
              <a:avLst/>
            </a:prstGeom>
            <a:noFill/>
          </p:spPr>
          <p:txBody>
            <a:bodyPr wrap="none" rtlCol="0">
              <a:spAutoFit/>
            </a:bodyPr>
            <a:lstStyle/>
            <a:p>
              <a:r>
                <a:rPr lang="en-US" sz="1000" dirty="0" smtClean="0"/>
                <a:t>Single side etch</a:t>
              </a:r>
              <a:endParaRPr lang="en-US" sz="1000" dirty="0"/>
            </a:p>
          </p:txBody>
        </p:sp>
        <p:sp>
          <p:nvSpPr>
            <p:cNvPr id="49" name="TextBox 48"/>
            <p:cNvSpPr txBox="1"/>
            <p:nvPr/>
          </p:nvSpPr>
          <p:spPr>
            <a:xfrm>
              <a:off x="4031265" y="3964562"/>
              <a:ext cx="626494" cy="400110"/>
            </a:xfrm>
            <a:prstGeom prst="rect">
              <a:avLst/>
            </a:prstGeom>
            <a:noFill/>
          </p:spPr>
          <p:txBody>
            <a:bodyPr wrap="none" rtlCol="0">
              <a:spAutoFit/>
            </a:bodyPr>
            <a:lstStyle/>
            <a:p>
              <a:pPr algn="ctr"/>
              <a:r>
                <a:rPr lang="en-US" sz="1000" dirty="0" smtClean="0"/>
                <a:t>PECVD</a:t>
              </a:r>
              <a:br>
                <a:rPr lang="en-US" sz="1000" dirty="0" smtClean="0"/>
              </a:br>
              <a:r>
                <a:rPr lang="en-US" sz="1000" dirty="0" smtClean="0"/>
                <a:t>front</a:t>
              </a:r>
              <a:endParaRPr lang="en-US" sz="1000" dirty="0"/>
            </a:p>
          </p:txBody>
        </p:sp>
        <p:sp>
          <p:nvSpPr>
            <p:cNvPr id="50" name="TextBox 49"/>
            <p:cNvSpPr txBox="1"/>
            <p:nvPr/>
          </p:nvSpPr>
          <p:spPr>
            <a:xfrm>
              <a:off x="6400800" y="3963086"/>
              <a:ext cx="1011340" cy="246221"/>
            </a:xfrm>
            <a:prstGeom prst="rect">
              <a:avLst/>
            </a:prstGeom>
            <a:noFill/>
          </p:spPr>
          <p:txBody>
            <a:bodyPr wrap="none" rtlCol="0">
              <a:spAutoFit/>
            </a:bodyPr>
            <a:lstStyle/>
            <a:p>
              <a:r>
                <a:rPr lang="en-US" sz="1000" dirty="0" smtClean="0"/>
                <a:t>Print/fire/Flash</a:t>
              </a:r>
              <a:endParaRPr lang="en-US" sz="1000" dirty="0"/>
            </a:p>
          </p:txBody>
        </p:sp>
        <p:sp>
          <p:nvSpPr>
            <p:cNvPr id="51" name="Rectangle 50"/>
            <p:cNvSpPr/>
            <p:nvPr/>
          </p:nvSpPr>
          <p:spPr>
            <a:xfrm>
              <a:off x="3355713" y="3610705"/>
              <a:ext cx="597976" cy="334773"/>
            </a:xfrm>
            <a:prstGeom prst="rect">
              <a:avLst/>
            </a:prstGeom>
            <a:solidFill>
              <a:srgbClr val="FF6600"/>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52" name="TextBox 51"/>
            <p:cNvSpPr txBox="1"/>
            <p:nvPr/>
          </p:nvSpPr>
          <p:spPr>
            <a:xfrm>
              <a:off x="3302801" y="3957869"/>
              <a:ext cx="740582" cy="246221"/>
            </a:xfrm>
            <a:prstGeom prst="rect">
              <a:avLst/>
            </a:prstGeom>
            <a:noFill/>
          </p:spPr>
          <p:txBody>
            <a:bodyPr wrap="none" rtlCol="0">
              <a:spAutoFit/>
            </a:bodyPr>
            <a:lstStyle/>
            <a:p>
              <a:r>
                <a:rPr lang="en-US" sz="1000" dirty="0" smtClean="0"/>
                <a:t>ALD </a:t>
              </a:r>
              <a:r>
                <a:rPr lang="en-US" sz="1000" dirty="0" err="1" smtClean="0"/>
                <a:t>AlOx</a:t>
              </a:r>
              <a:endParaRPr lang="en-US" sz="1000" dirty="0"/>
            </a:p>
          </p:txBody>
        </p:sp>
        <p:sp>
          <p:nvSpPr>
            <p:cNvPr id="53" name="Rectangle 52"/>
            <p:cNvSpPr/>
            <p:nvPr/>
          </p:nvSpPr>
          <p:spPr>
            <a:xfrm>
              <a:off x="4751474" y="3609229"/>
              <a:ext cx="597976" cy="334773"/>
            </a:xfrm>
            <a:prstGeom prst="rect">
              <a:avLst/>
            </a:prstGeom>
            <a:solidFill>
              <a:srgbClr val="060147"/>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55" name="Rectangle 54"/>
            <p:cNvSpPr/>
            <p:nvPr/>
          </p:nvSpPr>
          <p:spPr>
            <a:xfrm>
              <a:off x="5465287" y="3609229"/>
              <a:ext cx="597976" cy="334773"/>
            </a:xfrm>
            <a:prstGeom prst="rect">
              <a:avLst/>
            </a:prstGeom>
            <a:solidFill>
              <a:srgbClr val="FF6600"/>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56" name="TextBox 55"/>
            <p:cNvSpPr txBox="1"/>
            <p:nvPr/>
          </p:nvSpPr>
          <p:spPr>
            <a:xfrm>
              <a:off x="4673772" y="3957620"/>
              <a:ext cx="626494" cy="400110"/>
            </a:xfrm>
            <a:prstGeom prst="rect">
              <a:avLst/>
            </a:prstGeom>
            <a:noFill/>
          </p:spPr>
          <p:txBody>
            <a:bodyPr wrap="none" rtlCol="0">
              <a:spAutoFit/>
            </a:bodyPr>
            <a:lstStyle/>
            <a:p>
              <a:pPr algn="ctr"/>
              <a:r>
                <a:rPr lang="en-US" sz="1000" dirty="0" smtClean="0"/>
                <a:t>PECVD </a:t>
              </a:r>
              <a:br>
                <a:rPr lang="en-US" sz="1000" dirty="0" smtClean="0"/>
              </a:br>
              <a:r>
                <a:rPr lang="en-US" sz="1000" dirty="0" smtClean="0"/>
                <a:t>rear</a:t>
              </a:r>
              <a:endParaRPr lang="en-US" sz="1000" dirty="0"/>
            </a:p>
          </p:txBody>
        </p:sp>
        <p:sp>
          <p:nvSpPr>
            <p:cNvPr id="57" name="TextBox 56"/>
            <p:cNvSpPr txBox="1"/>
            <p:nvPr/>
          </p:nvSpPr>
          <p:spPr>
            <a:xfrm>
              <a:off x="5502382" y="3944234"/>
              <a:ext cx="505454" cy="246221"/>
            </a:xfrm>
            <a:prstGeom prst="rect">
              <a:avLst/>
            </a:prstGeom>
            <a:noFill/>
          </p:spPr>
          <p:txBody>
            <a:bodyPr wrap="none" rtlCol="0">
              <a:spAutoFit/>
            </a:bodyPr>
            <a:lstStyle/>
            <a:p>
              <a:pPr algn="ctr"/>
              <a:r>
                <a:rPr lang="en-US" sz="1000" dirty="0" smtClean="0"/>
                <a:t>Laser</a:t>
              </a:r>
              <a:endParaRPr lang="en-US" sz="1000" dirty="0"/>
            </a:p>
          </p:txBody>
        </p:sp>
      </p:grpSp>
      <p:sp>
        <p:nvSpPr>
          <p:cNvPr id="58" name="文字方塊 7"/>
          <p:cNvSpPr txBox="1">
            <a:spLocks noChangeArrowheads="1"/>
          </p:cNvSpPr>
          <p:nvPr/>
        </p:nvSpPr>
        <p:spPr bwMode="auto">
          <a:xfrm>
            <a:off x="161574" y="4756037"/>
            <a:ext cx="8837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Clr>
                <a:schemeClr val="accent2"/>
              </a:buClr>
              <a:buFont typeface="Wingdings" charset="2"/>
              <a:buChar char="§"/>
              <a:defRPr/>
            </a:pPr>
            <a:r>
              <a:rPr lang="en-US" altLang="zh-TW" sz="1600" dirty="0" smtClean="0"/>
              <a:t>N-type mono (2014 – 2024) – cell efficiency 21 – 23%</a:t>
            </a:r>
            <a:endParaRPr lang="en-US" altLang="zh-TW" sz="1600" dirty="0" smtClean="0">
              <a:cs typeface="+mn-cs"/>
            </a:endParaRPr>
          </a:p>
        </p:txBody>
      </p:sp>
      <p:grpSp>
        <p:nvGrpSpPr>
          <p:cNvPr id="5" name="Group 4"/>
          <p:cNvGrpSpPr/>
          <p:nvPr/>
        </p:nvGrpSpPr>
        <p:grpSpPr>
          <a:xfrm>
            <a:off x="66140" y="5086829"/>
            <a:ext cx="7168161" cy="769249"/>
            <a:chOff x="66140" y="5086829"/>
            <a:chExt cx="7168161" cy="769249"/>
          </a:xfrm>
        </p:grpSpPr>
        <p:sp>
          <p:nvSpPr>
            <p:cNvPr id="59" name="Rectangle 58"/>
            <p:cNvSpPr/>
            <p:nvPr/>
          </p:nvSpPr>
          <p:spPr>
            <a:xfrm>
              <a:off x="171941" y="5094591"/>
              <a:ext cx="491942" cy="334773"/>
            </a:xfrm>
            <a:prstGeom prst="rect">
              <a:avLst/>
            </a:prstGeom>
            <a:solidFill>
              <a:srgbClr val="FF0000">
                <a:alpha val="80000"/>
              </a:srgbClr>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60" name="Rectangle 59"/>
            <p:cNvSpPr/>
            <p:nvPr/>
          </p:nvSpPr>
          <p:spPr>
            <a:xfrm>
              <a:off x="756898" y="5094591"/>
              <a:ext cx="849769" cy="334773"/>
            </a:xfrm>
            <a:prstGeom prst="rect">
              <a:avLst/>
            </a:prstGeom>
            <a:solidFill>
              <a:srgbClr val="7BB320"/>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61" name="Rectangle 60"/>
            <p:cNvSpPr/>
            <p:nvPr/>
          </p:nvSpPr>
          <p:spPr>
            <a:xfrm>
              <a:off x="1696286" y="5094591"/>
              <a:ext cx="597976" cy="334773"/>
            </a:xfrm>
            <a:prstGeom prst="rect">
              <a:avLst/>
            </a:prstGeom>
            <a:solidFill>
              <a:srgbClr val="060147"/>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63" name="Rectangle 62"/>
            <p:cNvSpPr/>
            <p:nvPr/>
          </p:nvSpPr>
          <p:spPr>
            <a:xfrm>
              <a:off x="2398058" y="5094591"/>
              <a:ext cx="849769" cy="334773"/>
            </a:xfrm>
            <a:prstGeom prst="rect">
              <a:avLst/>
            </a:prstGeom>
            <a:solidFill>
              <a:srgbClr val="7BB320"/>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64" name="Rectangle 63"/>
            <p:cNvSpPr/>
            <p:nvPr/>
          </p:nvSpPr>
          <p:spPr>
            <a:xfrm>
              <a:off x="4510265" y="5088305"/>
              <a:ext cx="597976" cy="334773"/>
            </a:xfrm>
            <a:prstGeom prst="rect">
              <a:avLst/>
            </a:prstGeom>
            <a:solidFill>
              <a:srgbClr val="060147"/>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66" name="Rectangle 65"/>
            <p:cNvSpPr/>
            <p:nvPr/>
          </p:nvSpPr>
          <p:spPr>
            <a:xfrm>
              <a:off x="5916116" y="5088305"/>
              <a:ext cx="1318185" cy="334773"/>
            </a:xfrm>
            <a:prstGeom prst="rect">
              <a:avLst/>
            </a:prstGeom>
            <a:solidFill>
              <a:srgbClr val="FF0000">
                <a:alpha val="80000"/>
              </a:srgbClr>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67" name="TextBox 66"/>
            <p:cNvSpPr txBox="1"/>
            <p:nvPr/>
          </p:nvSpPr>
          <p:spPr>
            <a:xfrm>
              <a:off x="66140" y="5462254"/>
              <a:ext cx="762123" cy="246221"/>
            </a:xfrm>
            <a:prstGeom prst="rect">
              <a:avLst/>
            </a:prstGeom>
            <a:noFill/>
          </p:spPr>
          <p:txBody>
            <a:bodyPr wrap="none" rtlCol="0">
              <a:spAutoFit/>
            </a:bodyPr>
            <a:lstStyle/>
            <a:p>
              <a:pPr algn="ctr"/>
              <a:r>
                <a:rPr lang="en-US" sz="1000" dirty="0" smtClean="0"/>
                <a:t>inspection</a:t>
              </a:r>
              <a:endParaRPr lang="en-US" sz="1000" dirty="0"/>
            </a:p>
          </p:txBody>
        </p:sp>
        <p:sp>
          <p:nvSpPr>
            <p:cNvPr id="68" name="TextBox 67"/>
            <p:cNvSpPr txBox="1"/>
            <p:nvPr/>
          </p:nvSpPr>
          <p:spPr>
            <a:xfrm>
              <a:off x="913573" y="5462254"/>
              <a:ext cx="605204" cy="246221"/>
            </a:xfrm>
            <a:prstGeom prst="rect">
              <a:avLst/>
            </a:prstGeom>
            <a:noFill/>
          </p:spPr>
          <p:txBody>
            <a:bodyPr wrap="none" rtlCol="0">
              <a:spAutoFit/>
            </a:bodyPr>
            <a:lstStyle/>
            <a:p>
              <a:r>
                <a:rPr lang="en-US" sz="1000" dirty="0" smtClean="0"/>
                <a:t>Texture</a:t>
              </a:r>
              <a:endParaRPr lang="en-US" sz="1000" dirty="0"/>
            </a:p>
          </p:txBody>
        </p:sp>
        <p:sp>
          <p:nvSpPr>
            <p:cNvPr id="69" name="TextBox 68"/>
            <p:cNvSpPr txBox="1"/>
            <p:nvPr/>
          </p:nvSpPr>
          <p:spPr>
            <a:xfrm>
              <a:off x="1779116" y="5462254"/>
              <a:ext cx="469763" cy="246221"/>
            </a:xfrm>
            <a:prstGeom prst="rect">
              <a:avLst/>
            </a:prstGeom>
            <a:noFill/>
          </p:spPr>
          <p:txBody>
            <a:bodyPr wrap="none" rtlCol="0">
              <a:spAutoFit/>
            </a:bodyPr>
            <a:lstStyle/>
            <a:p>
              <a:r>
                <a:rPr lang="en-US" sz="1000" dirty="0" smtClean="0"/>
                <a:t>BBr3</a:t>
              </a:r>
              <a:endParaRPr lang="en-US" sz="1000" dirty="0"/>
            </a:p>
          </p:txBody>
        </p:sp>
        <p:sp>
          <p:nvSpPr>
            <p:cNvPr id="70" name="TextBox 69"/>
            <p:cNvSpPr txBox="1"/>
            <p:nvPr/>
          </p:nvSpPr>
          <p:spPr>
            <a:xfrm>
              <a:off x="2311572" y="5455968"/>
              <a:ext cx="1090050" cy="246221"/>
            </a:xfrm>
            <a:prstGeom prst="rect">
              <a:avLst/>
            </a:prstGeom>
            <a:noFill/>
          </p:spPr>
          <p:txBody>
            <a:bodyPr wrap="none" rtlCol="0">
              <a:spAutoFit/>
            </a:bodyPr>
            <a:lstStyle/>
            <a:p>
              <a:r>
                <a:rPr lang="en-US" sz="1000" dirty="0" smtClean="0"/>
                <a:t>Single side etch</a:t>
              </a:r>
              <a:endParaRPr lang="en-US" sz="1000" dirty="0"/>
            </a:p>
          </p:txBody>
        </p:sp>
        <p:sp>
          <p:nvSpPr>
            <p:cNvPr id="71" name="TextBox 70"/>
            <p:cNvSpPr txBox="1"/>
            <p:nvPr/>
          </p:nvSpPr>
          <p:spPr>
            <a:xfrm>
              <a:off x="4507967" y="5455968"/>
              <a:ext cx="626494" cy="400110"/>
            </a:xfrm>
            <a:prstGeom prst="rect">
              <a:avLst/>
            </a:prstGeom>
            <a:noFill/>
          </p:spPr>
          <p:txBody>
            <a:bodyPr wrap="none" rtlCol="0">
              <a:spAutoFit/>
            </a:bodyPr>
            <a:lstStyle/>
            <a:p>
              <a:pPr algn="ctr"/>
              <a:r>
                <a:rPr lang="en-US" sz="1000" dirty="0" smtClean="0"/>
                <a:t>PECVD</a:t>
              </a:r>
              <a:br>
                <a:rPr lang="en-US" sz="1000" dirty="0" smtClean="0"/>
              </a:br>
              <a:r>
                <a:rPr lang="en-US" sz="1000" dirty="0" smtClean="0"/>
                <a:t>front</a:t>
              </a:r>
              <a:endParaRPr lang="en-US" sz="1000" dirty="0"/>
            </a:p>
          </p:txBody>
        </p:sp>
        <p:sp>
          <p:nvSpPr>
            <p:cNvPr id="72" name="TextBox 71"/>
            <p:cNvSpPr txBox="1"/>
            <p:nvPr/>
          </p:nvSpPr>
          <p:spPr>
            <a:xfrm>
              <a:off x="6130442" y="5454492"/>
              <a:ext cx="1011340" cy="246221"/>
            </a:xfrm>
            <a:prstGeom prst="rect">
              <a:avLst/>
            </a:prstGeom>
            <a:noFill/>
          </p:spPr>
          <p:txBody>
            <a:bodyPr wrap="none" rtlCol="0">
              <a:spAutoFit/>
            </a:bodyPr>
            <a:lstStyle/>
            <a:p>
              <a:r>
                <a:rPr lang="en-US" sz="1000" dirty="0" smtClean="0"/>
                <a:t>Print/fire/Flash</a:t>
              </a:r>
              <a:endParaRPr lang="en-US" sz="1000" dirty="0"/>
            </a:p>
          </p:txBody>
        </p:sp>
        <p:sp>
          <p:nvSpPr>
            <p:cNvPr id="74" name="TextBox 73"/>
            <p:cNvSpPr txBox="1"/>
            <p:nvPr/>
          </p:nvSpPr>
          <p:spPr>
            <a:xfrm>
              <a:off x="3240546" y="5449275"/>
              <a:ext cx="607859" cy="246221"/>
            </a:xfrm>
            <a:prstGeom prst="rect">
              <a:avLst/>
            </a:prstGeom>
            <a:noFill/>
          </p:spPr>
          <p:txBody>
            <a:bodyPr wrap="none" rtlCol="0">
              <a:spAutoFit/>
            </a:bodyPr>
            <a:lstStyle/>
            <a:p>
              <a:r>
                <a:rPr lang="en-US" sz="1000" dirty="0" smtClean="0"/>
                <a:t>Implant</a:t>
              </a:r>
              <a:endParaRPr lang="en-US" sz="1000" dirty="0"/>
            </a:p>
          </p:txBody>
        </p:sp>
        <p:sp>
          <p:nvSpPr>
            <p:cNvPr id="75" name="Rectangle 74"/>
            <p:cNvSpPr/>
            <p:nvPr/>
          </p:nvSpPr>
          <p:spPr>
            <a:xfrm>
              <a:off x="5228176" y="5086829"/>
              <a:ext cx="597976" cy="334773"/>
            </a:xfrm>
            <a:prstGeom prst="rect">
              <a:avLst/>
            </a:prstGeom>
            <a:solidFill>
              <a:srgbClr val="060147"/>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78" name="TextBox 77"/>
            <p:cNvSpPr txBox="1"/>
            <p:nvPr/>
          </p:nvSpPr>
          <p:spPr>
            <a:xfrm>
              <a:off x="5150474" y="5449026"/>
              <a:ext cx="626494" cy="400110"/>
            </a:xfrm>
            <a:prstGeom prst="rect">
              <a:avLst/>
            </a:prstGeom>
            <a:noFill/>
          </p:spPr>
          <p:txBody>
            <a:bodyPr wrap="none" rtlCol="0">
              <a:spAutoFit/>
            </a:bodyPr>
            <a:lstStyle/>
            <a:p>
              <a:pPr algn="ctr"/>
              <a:r>
                <a:rPr lang="en-US" sz="1000" dirty="0" smtClean="0"/>
                <a:t>PECVD </a:t>
              </a:r>
              <a:br>
                <a:rPr lang="en-US" sz="1000" dirty="0" smtClean="0"/>
              </a:br>
              <a:r>
                <a:rPr lang="en-US" sz="1000" dirty="0" smtClean="0"/>
                <a:t>rear</a:t>
              </a:r>
              <a:endParaRPr lang="en-US" sz="1000" dirty="0"/>
            </a:p>
          </p:txBody>
        </p:sp>
        <p:sp>
          <p:nvSpPr>
            <p:cNvPr id="80" name="Rectangle 79"/>
            <p:cNvSpPr/>
            <p:nvPr/>
          </p:nvSpPr>
          <p:spPr>
            <a:xfrm>
              <a:off x="3317042" y="5094591"/>
              <a:ext cx="405928" cy="334773"/>
            </a:xfrm>
            <a:prstGeom prst="rect">
              <a:avLst/>
            </a:prstGeom>
            <a:solidFill>
              <a:srgbClr val="060147"/>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84" name="Rectangle 83"/>
            <p:cNvSpPr/>
            <p:nvPr/>
          </p:nvSpPr>
          <p:spPr>
            <a:xfrm>
              <a:off x="3809067" y="5094591"/>
              <a:ext cx="597976" cy="334773"/>
            </a:xfrm>
            <a:prstGeom prst="rect">
              <a:avLst/>
            </a:prstGeom>
            <a:solidFill>
              <a:srgbClr val="060147"/>
            </a:solidFill>
            <a:ln>
              <a:solidFill>
                <a:srgbClr val="060147"/>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86" name="TextBox 85"/>
            <p:cNvSpPr txBox="1"/>
            <p:nvPr/>
          </p:nvSpPr>
          <p:spPr>
            <a:xfrm>
              <a:off x="3734361" y="5462254"/>
              <a:ext cx="755047" cy="246221"/>
            </a:xfrm>
            <a:prstGeom prst="rect">
              <a:avLst/>
            </a:prstGeom>
            <a:noFill/>
          </p:spPr>
          <p:txBody>
            <a:bodyPr wrap="none" rtlCol="0">
              <a:spAutoFit/>
            </a:bodyPr>
            <a:lstStyle/>
            <a:p>
              <a:r>
                <a:rPr lang="en-US" sz="1000" dirty="0" smtClean="0"/>
                <a:t>Anneal ox</a:t>
              </a:r>
              <a:endParaRPr lang="en-US" sz="1000" dirty="0"/>
            </a:p>
          </p:txBody>
        </p:sp>
      </p:grpSp>
    </p:spTree>
    <p:extLst>
      <p:ext uri="{BB962C8B-B14F-4D97-AF65-F5344CB8AC3E}">
        <p14:creationId xmlns:p14="http://schemas.microsoft.com/office/powerpoint/2010/main" val="10205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1+#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2" b="13975"/>
          <a:stretch/>
        </p:blipFill>
        <p:spPr bwMode="auto">
          <a:xfrm>
            <a:off x="-1" y="1495752"/>
            <a:ext cx="9120827" cy="457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197" y="549276"/>
            <a:ext cx="5589496" cy="435388"/>
          </a:xfrm>
        </p:spPr>
        <p:txBody>
          <a:bodyPr>
            <a:noAutofit/>
          </a:bodyPr>
          <a:lstStyle/>
          <a:p>
            <a:r>
              <a:rPr lang="en-US" dirty="0" smtClean="0"/>
              <a:t>N-type technology to China / USA</a:t>
            </a:r>
            <a:endParaRPr lang="en-US" dirty="0"/>
          </a:p>
        </p:txBody>
      </p:sp>
      <p:pic>
        <p:nvPicPr>
          <p:cNvPr id="29" name="Picture 6" descr="logo_yingli"/>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35674" y="3142714"/>
            <a:ext cx="943061" cy="73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urved Down Arrow 20"/>
          <p:cNvSpPr/>
          <p:nvPr/>
        </p:nvSpPr>
        <p:spPr>
          <a:xfrm rot="429793">
            <a:off x="4232575" y="1548180"/>
            <a:ext cx="3566375" cy="1166110"/>
          </a:xfrm>
          <a:prstGeom prst="curvedDownArrow">
            <a:avLst>
              <a:gd name="adj1" fmla="val 0"/>
              <a:gd name="adj2" fmla="val 18171"/>
              <a:gd name="adj3" fmla="val 41285"/>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rgbClr val="060147"/>
              </a:solidFill>
            </a:endParaRPr>
          </a:p>
        </p:txBody>
      </p:sp>
      <p:pic>
        <p:nvPicPr>
          <p:cNvPr id="9" name="Picture 8" descr="panda14"/>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6251" b="10617"/>
          <a:stretch/>
        </p:blipFill>
        <p:spPr bwMode="auto">
          <a:xfrm>
            <a:off x="6700345" y="1356778"/>
            <a:ext cx="1335329" cy="84172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13" name="Curved Down Arrow 20"/>
          <p:cNvSpPr/>
          <p:nvPr/>
        </p:nvSpPr>
        <p:spPr>
          <a:xfrm rot="20944403" flipH="1">
            <a:off x="570026" y="1868900"/>
            <a:ext cx="3504423" cy="1092976"/>
          </a:xfrm>
          <a:prstGeom prst="curvedDownArrow">
            <a:avLst>
              <a:gd name="adj1" fmla="val 0"/>
              <a:gd name="adj2" fmla="val 18171"/>
              <a:gd name="adj3" fmla="val 41285"/>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rgbClr val="060147"/>
              </a:solidFill>
            </a:endParaRPr>
          </a:p>
        </p:txBody>
      </p:sp>
      <p:pic>
        <p:nvPicPr>
          <p:cNvPr id="31" name="Picture 2" descr="C:\Users\rpentinga\AppData\Local\Microsoft\Windows\Temporary Internet Files\Content.Outlook\TZL2FHG0\ecn_logo_rgb.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17647" t="12500" r="15894" b="14231"/>
          <a:stretch/>
        </p:blipFill>
        <p:spPr bwMode="auto">
          <a:xfrm>
            <a:off x="3440288" y="1867262"/>
            <a:ext cx="1028945" cy="3336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240177" y="1467751"/>
            <a:ext cx="1709530" cy="335268"/>
          </a:xfrm>
          <a:prstGeom prst="rect">
            <a:avLst/>
          </a:prstGeom>
        </p:spPr>
      </p:pic>
      <p:pic>
        <p:nvPicPr>
          <p:cNvPr id="11"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14857" y="1467751"/>
            <a:ext cx="1775803" cy="80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ooter Placeholder 2"/>
          <p:cNvSpPr>
            <a:spLocks noGrp="1"/>
          </p:cNvSpPr>
          <p:nvPr>
            <p:ph type="ftr" sz="quarter" idx="11"/>
          </p:nvPr>
        </p:nvSpPr>
        <p:spPr>
          <a:xfrm>
            <a:off x="2400300" y="6546850"/>
            <a:ext cx="4000500" cy="365125"/>
          </a:xfrm>
        </p:spPr>
        <p:txBody>
          <a:bodyPr/>
          <a:lstStyle/>
          <a:p>
            <a:r>
              <a:rPr lang="en-US" dirty="0" smtClean="0"/>
              <a:t>Sunday 2014 19-11-2014</a:t>
            </a:r>
            <a:endParaRPr lang="en-US" dirty="0"/>
          </a:p>
        </p:txBody>
      </p:sp>
      <p:sp>
        <p:nvSpPr>
          <p:cNvPr id="16" name="Slide Number Placeholder 3"/>
          <p:cNvSpPr>
            <a:spLocks noGrp="1"/>
          </p:cNvSpPr>
          <p:nvPr>
            <p:ph type="sldNum" sz="quarter" idx="12"/>
          </p:nvPr>
        </p:nvSpPr>
        <p:spPr>
          <a:xfrm>
            <a:off x="6870700" y="6546850"/>
            <a:ext cx="2133600" cy="365125"/>
          </a:xfrm>
        </p:spPr>
        <p:txBody>
          <a:bodyPr/>
          <a:lstStyle/>
          <a:p>
            <a:fld id="{75EDB3E9-34A2-46EB-A7AB-429A8EE27433}" type="slidenum">
              <a:rPr lang="en-US" noProof="0" smtClean="0"/>
              <a:pPr/>
              <a:t>17</a:t>
            </a:fld>
            <a:endParaRPr lang="en-US" noProof="0"/>
          </a:p>
        </p:txBody>
      </p:sp>
      <p:pic>
        <p:nvPicPr>
          <p:cNvPr id="2" name="Picture 1"/>
          <p:cNvPicPr>
            <a:picLocks noChangeAspect="1"/>
          </p:cNvPicPr>
          <p:nvPr/>
        </p:nvPicPr>
        <p:blipFill>
          <a:blip r:embed="rId10"/>
          <a:stretch>
            <a:fillRect/>
          </a:stretch>
        </p:blipFill>
        <p:spPr>
          <a:xfrm>
            <a:off x="498204" y="2969012"/>
            <a:ext cx="2211168" cy="630183"/>
          </a:xfrm>
          <a:prstGeom prst="rect">
            <a:avLst/>
          </a:prstGeom>
        </p:spPr>
      </p:pic>
    </p:spTree>
    <p:extLst>
      <p:ext uri="{BB962C8B-B14F-4D97-AF65-F5344CB8AC3E}">
        <p14:creationId xmlns:p14="http://schemas.microsoft.com/office/powerpoint/2010/main" val="198573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Cooperation on new n-type technology</a:t>
            </a:r>
            <a:endParaRPr lang="en-US"/>
          </a:p>
        </p:txBody>
      </p:sp>
      <p:sp>
        <p:nvSpPr>
          <p:cNvPr id="5" name="Slide Number Placeholder 4"/>
          <p:cNvSpPr>
            <a:spLocks noGrp="1"/>
          </p:cNvSpPr>
          <p:nvPr>
            <p:ph type="sldNum" sz="quarter" idx="12"/>
          </p:nvPr>
        </p:nvSpPr>
        <p:spPr/>
        <p:txBody>
          <a:bodyPr/>
          <a:lstStyle/>
          <a:p>
            <a:fld id="{75EDB3E9-34A2-46EB-A7AB-429A8EE27433}"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Sunday 2014 19-11-2014</a:t>
            </a:r>
            <a:endParaRPr lang="en-US"/>
          </a:p>
        </p:txBody>
      </p:sp>
      <p:pic>
        <p:nvPicPr>
          <p:cNvPr id="8" name="Afbeelding 8" descr="logo.png"/>
          <p:cNvPicPr>
            <a:picLocks noChangeAspect="1"/>
          </p:cNvPicPr>
          <p:nvPr/>
        </p:nvPicPr>
        <p:blipFill>
          <a:blip r:embed="rId2" cstate="print"/>
          <a:srcRect r="15285" b="29408"/>
          <a:stretch>
            <a:fillRect/>
          </a:stretch>
        </p:blipFill>
        <p:spPr bwMode="auto">
          <a:xfrm>
            <a:off x="332022" y="3249633"/>
            <a:ext cx="2097087" cy="574675"/>
          </a:xfrm>
          <a:prstGeom prst="rect">
            <a:avLst/>
          </a:prstGeom>
          <a:noFill/>
          <a:ln w="9525">
            <a:noFill/>
            <a:miter lim="800000"/>
            <a:headEnd/>
            <a:tailEnd/>
          </a:ln>
        </p:spPr>
      </p:pic>
      <p:pic>
        <p:nvPicPr>
          <p:cNvPr id="9" name="Picture 2" descr="TKI_SolarEnergy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271" y="5587906"/>
            <a:ext cx="2382811"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1" descr="C:\Users\ROMIJN\AppData\Local\Microsoft\Windows\Temporary Internet Files\Content.Outlook\5WGET6JO\T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7301" y="4188032"/>
            <a:ext cx="2154387" cy="4588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529"/>
          <a:stretch/>
        </p:blipFill>
        <p:spPr bwMode="auto">
          <a:xfrm>
            <a:off x="3170761" y="3216451"/>
            <a:ext cx="1419004" cy="60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7" descr="C:\Users\ROMIJN\AppData\Local\Microsoft\Windows\Temporary Internet Files\Content.Outlook\5WGET6JO\Logo Levitech 2-tone gradient (L)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3224" y="3249633"/>
            <a:ext cx="2428464" cy="4813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7" descr="M:\Work\Conferences\EPVSEC\Paris-2013\dielectric layers n-Pasha\RR-logo_websit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709" y="4043882"/>
            <a:ext cx="2411971" cy="6029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ROMIJN\AppData\Local\Microsoft\Windows\Temporary Internet Files\Content.Outlook\5WGET6JO\Logo.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0263" y="3824308"/>
            <a:ext cx="1411224" cy="110947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70388" y="1449727"/>
            <a:ext cx="8165611" cy="990015"/>
          </a:xfrm>
          <a:prstGeom prst="rect">
            <a:avLst/>
          </a:prstGeom>
        </p:spPr>
        <p:txBody>
          <a:bodyPr wrap="square">
            <a:spAutoFit/>
          </a:bodyPr>
          <a:lstStyle/>
          <a:p>
            <a:pPr marL="285750" indent="-285750">
              <a:lnSpc>
                <a:spcPct val="150000"/>
              </a:lnSpc>
              <a:buClr>
                <a:schemeClr val="accent2"/>
              </a:buClr>
              <a:buFont typeface="Wingdings" panose="05000000000000000000" pitchFamily="2" charset="2"/>
              <a:buChar char="§"/>
            </a:pPr>
            <a:r>
              <a:rPr lang="en-US" sz="2000" dirty="0" smtClean="0"/>
              <a:t>Together with partners in the Netherlands, </a:t>
            </a:r>
            <a:r>
              <a:rPr lang="en-US" sz="2000" dirty="0" err="1" smtClean="0"/>
              <a:t>Tempress</a:t>
            </a:r>
            <a:r>
              <a:rPr lang="en-US" sz="2000" dirty="0" smtClean="0"/>
              <a:t> develops new n-type cell technology with 21% and higher efficiencies</a:t>
            </a:r>
            <a:endParaRPr lang="en-US" sz="2000" dirty="0"/>
          </a:p>
        </p:txBody>
      </p:sp>
      <p:pic>
        <p:nvPicPr>
          <p:cNvPr id="19" name="Picture 18"/>
          <p:cNvPicPr>
            <a:picLocks noChangeAspect="1"/>
          </p:cNvPicPr>
          <p:nvPr/>
        </p:nvPicPr>
        <p:blipFill>
          <a:blip r:embed="rId9"/>
          <a:stretch>
            <a:fillRect/>
          </a:stretch>
        </p:blipFill>
        <p:spPr>
          <a:xfrm>
            <a:off x="3532007" y="5315562"/>
            <a:ext cx="1644819" cy="776400"/>
          </a:xfrm>
          <a:prstGeom prst="rect">
            <a:avLst/>
          </a:prstGeom>
        </p:spPr>
      </p:pic>
      <p:pic>
        <p:nvPicPr>
          <p:cNvPr id="20" name="Picture 19"/>
          <p:cNvPicPr>
            <a:picLocks noChangeAspect="1"/>
          </p:cNvPicPr>
          <p:nvPr/>
        </p:nvPicPr>
        <p:blipFill>
          <a:blip r:embed="rId10"/>
          <a:stretch>
            <a:fillRect/>
          </a:stretch>
        </p:blipFill>
        <p:spPr>
          <a:xfrm>
            <a:off x="5913888" y="5587906"/>
            <a:ext cx="2908300" cy="241300"/>
          </a:xfrm>
          <a:prstGeom prst="rect">
            <a:avLst/>
          </a:prstGeom>
        </p:spPr>
      </p:pic>
    </p:spTree>
    <p:extLst>
      <p:ext uri="{BB962C8B-B14F-4D97-AF65-F5344CB8AC3E}">
        <p14:creationId xmlns:p14="http://schemas.microsoft.com/office/powerpoint/2010/main" val="410568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Big solar factories have reduced the cost of solar panels in a very high pace, resulting in pay-back times of solar systems of 5 to 10 years</a:t>
            </a:r>
          </a:p>
          <a:p>
            <a:r>
              <a:rPr lang="en-US" sz="2000" dirty="0" err="1" smtClean="0"/>
              <a:t>Tempress</a:t>
            </a:r>
            <a:r>
              <a:rPr lang="en-US" sz="2000" dirty="0" smtClean="0"/>
              <a:t> is a large supplier of solar cell equipment and is working on innovative machines to make cheaper and more high efficient solar cells</a:t>
            </a:r>
          </a:p>
          <a:p>
            <a:r>
              <a:rPr lang="en-US" sz="2000" dirty="0" smtClean="0"/>
              <a:t>Higher cell efficiency results in big improvements in pay-back time of PV systems</a:t>
            </a:r>
          </a:p>
          <a:p>
            <a:r>
              <a:rPr lang="en-US" sz="2000" dirty="0" smtClean="0"/>
              <a:t>Together with </a:t>
            </a:r>
            <a:r>
              <a:rPr lang="en-US" sz="2000" dirty="0" smtClean="0"/>
              <a:t>partners </a:t>
            </a:r>
            <a:r>
              <a:rPr lang="en-US" sz="2000" dirty="0" smtClean="0"/>
              <a:t>Tempress works on improved solar cell technologies</a:t>
            </a:r>
          </a:p>
          <a:p>
            <a:r>
              <a:rPr lang="en-US" sz="2000" dirty="0" smtClean="0"/>
              <a:t>New equipment of </a:t>
            </a:r>
            <a:r>
              <a:rPr lang="en-US" sz="2000" dirty="0" err="1" smtClean="0"/>
              <a:t>Tempress</a:t>
            </a:r>
            <a:r>
              <a:rPr lang="en-US" sz="2000" dirty="0" smtClean="0"/>
              <a:t> is being introduced to the market and we expect new solar cell lines to be even more competitive</a:t>
            </a:r>
          </a:p>
        </p:txBody>
      </p:sp>
      <p:sp>
        <p:nvSpPr>
          <p:cNvPr id="3" name="Title 2"/>
          <p:cNvSpPr>
            <a:spLocks noGrp="1"/>
          </p:cNvSpPr>
          <p:nvPr>
            <p:ph type="title"/>
          </p:nvPr>
        </p:nvSpPr>
        <p:spPr/>
        <p:txBody>
          <a:bodyPr>
            <a:noAutofit/>
          </a:bodyPr>
          <a:lstStyle/>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75EDB3E9-34A2-46EB-A7AB-429A8EE27433}" type="slidenum">
              <a:rPr lang="en-US" noProof="0" smtClean="0"/>
              <a:pPr/>
              <a:t>19</a:t>
            </a:fld>
            <a:endParaRPr lang="en-US" noProof="0"/>
          </a:p>
        </p:txBody>
      </p:sp>
      <p:sp>
        <p:nvSpPr>
          <p:cNvPr id="5" name="Footer Placeholder 4"/>
          <p:cNvSpPr>
            <a:spLocks noGrp="1"/>
          </p:cNvSpPr>
          <p:nvPr>
            <p:ph type="ftr" sz="quarter" idx="11"/>
          </p:nvPr>
        </p:nvSpPr>
        <p:spPr/>
        <p:txBody>
          <a:bodyPr/>
          <a:lstStyle/>
          <a:p>
            <a:r>
              <a:rPr lang="en-US" smtClean="0"/>
              <a:t>Sunday 2014 19-11-2014</a:t>
            </a:r>
            <a:endParaRPr lang="en-US" dirty="0"/>
          </a:p>
        </p:txBody>
      </p:sp>
    </p:spTree>
    <p:extLst>
      <p:ext uri="{BB962C8B-B14F-4D97-AF65-F5344CB8AC3E}">
        <p14:creationId xmlns:p14="http://schemas.microsoft.com/office/powerpoint/2010/main" val="385981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AGENDA</a:t>
            </a:r>
            <a:endParaRPr lang="en-US" dirty="0"/>
          </a:p>
        </p:txBody>
      </p:sp>
      <p:sp>
        <p:nvSpPr>
          <p:cNvPr id="7" name="Content Placeholder 6"/>
          <p:cNvSpPr>
            <a:spLocks noGrp="1"/>
          </p:cNvSpPr>
          <p:nvPr>
            <p:ph idx="1"/>
          </p:nvPr>
        </p:nvSpPr>
        <p:spPr>
          <a:xfrm>
            <a:off x="457199" y="1600203"/>
            <a:ext cx="8470457" cy="4642087"/>
          </a:xfrm>
        </p:spPr>
        <p:txBody>
          <a:bodyPr>
            <a:noAutofit/>
          </a:bodyPr>
          <a:lstStyle/>
          <a:p>
            <a:pPr>
              <a:lnSpc>
                <a:spcPct val="130000"/>
              </a:lnSpc>
            </a:pPr>
            <a:r>
              <a:rPr lang="en-US" sz="2400" dirty="0" smtClean="0"/>
              <a:t>Introduction </a:t>
            </a:r>
          </a:p>
          <a:p>
            <a:pPr lvl="1">
              <a:lnSpc>
                <a:spcPct val="130000"/>
              </a:lnSpc>
            </a:pPr>
            <a:r>
              <a:rPr lang="en-US" sz="2200" dirty="0" err="1" smtClean="0"/>
              <a:t>Tempress</a:t>
            </a:r>
            <a:r>
              <a:rPr lang="en-US" sz="2200" dirty="0" smtClean="0"/>
              <a:t> Systems</a:t>
            </a:r>
          </a:p>
          <a:p>
            <a:pPr lvl="1">
              <a:lnSpc>
                <a:spcPct val="130000"/>
              </a:lnSpc>
            </a:pPr>
            <a:r>
              <a:rPr lang="en-US" sz="2200" dirty="0" smtClean="0"/>
              <a:t>Solar cell production line</a:t>
            </a:r>
          </a:p>
          <a:p>
            <a:pPr>
              <a:lnSpc>
                <a:spcPct val="130000"/>
              </a:lnSpc>
            </a:pPr>
            <a:r>
              <a:rPr lang="en-US" sz="2400" dirty="0" smtClean="0"/>
              <a:t>Market for Solar modules</a:t>
            </a:r>
          </a:p>
          <a:p>
            <a:pPr lvl="1">
              <a:lnSpc>
                <a:spcPct val="130000"/>
              </a:lnSpc>
            </a:pPr>
            <a:r>
              <a:rPr lang="en-US" sz="2200" dirty="0" smtClean="0"/>
              <a:t>Cost, efficiency, technology</a:t>
            </a:r>
          </a:p>
          <a:p>
            <a:pPr>
              <a:lnSpc>
                <a:spcPct val="130000"/>
              </a:lnSpc>
            </a:pPr>
            <a:r>
              <a:rPr lang="en-US" sz="2400" dirty="0" smtClean="0"/>
              <a:t>Innovation at </a:t>
            </a:r>
            <a:r>
              <a:rPr lang="en-US" sz="2400" dirty="0" err="1" smtClean="0"/>
              <a:t>Tempress</a:t>
            </a:r>
            <a:r>
              <a:rPr lang="en-US" sz="2400" dirty="0" smtClean="0"/>
              <a:t> Systems</a:t>
            </a:r>
          </a:p>
          <a:p>
            <a:pPr lvl="1">
              <a:lnSpc>
                <a:spcPct val="130000"/>
              </a:lnSpc>
            </a:pPr>
            <a:r>
              <a:rPr lang="en-US" sz="2200" dirty="0" smtClean="0"/>
              <a:t>Furnace improvement</a:t>
            </a:r>
          </a:p>
          <a:p>
            <a:pPr lvl="1">
              <a:lnSpc>
                <a:spcPct val="130000"/>
              </a:lnSpc>
            </a:pPr>
            <a:r>
              <a:rPr lang="en-US" sz="2200" dirty="0" smtClean="0"/>
              <a:t>New furnaces</a:t>
            </a:r>
          </a:p>
          <a:p>
            <a:pPr lvl="1">
              <a:lnSpc>
                <a:spcPct val="130000"/>
              </a:lnSpc>
            </a:pPr>
            <a:r>
              <a:rPr lang="en-US" sz="2200" dirty="0" smtClean="0"/>
              <a:t>Cell technology</a:t>
            </a:r>
            <a:endParaRPr lang="en-US" sz="2200" dirty="0"/>
          </a:p>
        </p:txBody>
      </p:sp>
      <p:sp>
        <p:nvSpPr>
          <p:cNvPr id="3" name="Footer Placeholder 2"/>
          <p:cNvSpPr>
            <a:spLocks noGrp="1"/>
          </p:cNvSpPr>
          <p:nvPr>
            <p:ph type="ftr" sz="quarter" idx="11"/>
          </p:nvPr>
        </p:nvSpPr>
        <p:spPr/>
        <p:txBody>
          <a:bodyPr/>
          <a:lstStyle/>
          <a:p>
            <a:r>
              <a:rPr lang="en-US" dirty="0" smtClean="0"/>
              <a:t>Sunday 2014 19-11-2014</a:t>
            </a:r>
            <a:endParaRPr lang="en-US" dirty="0"/>
          </a:p>
        </p:txBody>
      </p:sp>
      <p:sp>
        <p:nvSpPr>
          <p:cNvPr id="4" name="Slide Number Placeholder 3"/>
          <p:cNvSpPr>
            <a:spLocks noGrp="1"/>
          </p:cNvSpPr>
          <p:nvPr>
            <p:ph type="sldNum" sz="quarter" idx="12"/>
          </p:nvPr>
        </p:nvSpPr>
        <p:spPr/>
        <p:txBody>
          <a:bodyPr/>
          <a:lstStyle/>
          <a:p>
            <a:fld id="{75EDB3E9-34A2-46EB-A7AB-429A8EE27433}" type="slidenum">
              <a:rPr lang="en-US" noProof="0" smtClean="0"/>
              <a:pPr/>
              <a:t>2</a:t>
            </a:fld>
            <a:endParaRPr lang="en-US" noProof="0"/>
          </a:p>
        </p:txBody>
      </p:sp>
    </p:spTree>
    <p:extLst>
      <p:ext uri="{BB962C8B-B14F-4D97-AF65-F5344CB8AC3E}">
        <p14:creationId xmlns:p14="http://schemas.microsoft.com/office/powerpoint/2010/main" val="120798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Autofit/>
          </a:bodyPr>
          <a:lstStyle/>
          <a:p>
            <a:r>
              <a:rPr lang="en-US" sz="3200" dirty="0"/>
              <a:t>THANK YOU FOR </a:t>
            </a:r>
          </a:p>
          <a:p>
            <a:r>
              <a:rPr lang="en-US" sz="3200" dirty="0"/>
              <a:t>YOUR ATTENTION</a:t>
            </a:r>
            <a:r>
              <a:rPr lang="en-US" sz="3200" dirty="0">
                <a:solidFill>
                  <a:srgbClr val="FF0000"/>
                </a:solidFill>
              </a:rPr>
              <a:t>.</a:t>
            </a:r>
            <a:r>
              <a:rPr lang="en-US" sz="3200" dirty="0"/>
              <a:t> </a:t>
            </a:r>
            <a:endParaRPr lang="en-US" sz="3200" dirty="0" smtClean="0"/>
          </a:p>
          <a:p>
            <a:endParaRPr lang="en-US" sz="3200" dirty="0" smtClean="0"/>
          </a:p>
          <a:p>
            <a:endParaRPr lang="en-US" sz="3200" dirty="0" smtClean="0"/>
          </a:p>
          <a:p>
            <a:endParaRPr lang="en-US" sz="3200" dirty="0"/>
          </a:p>
          <a:p>
            <a:r>
              <a:rPr lang="en-US" sz="3200" dirty="0" smtClean="0"/>
              <a:t/>
            </a:r>
            <a:br>
              <a:rPr lang="en-US" sz="3200" dirty="0" smtClean="0"/>
            </a:br>
            <a:endParaRPr lang="en-US" sz="3200" dirty="0"/>
          </a:p>
          <a:p>
            <a:endParaRPr lang="en-US" sz="3200" dirty="0"/>
          </a:p>
        </p:txBody>
      </p:sp>
      <p:sp>
        <p:nvSpPr>
          <p:cNvPr id="7" name="Text Placeholder 6"/>
          <p:cNvSpPr>
            <a:spLocks noGrp="1"/>
          </p:cNvSpPr>
          <p:nvPr>
            <p:ph type="body" sz="quarter" idx="10"/>
          </p:nvPr>
        </p:nvSpPr>
        <p:spPr>
          <a:xfrm>
            <a:off x="2458721" y="5791204"/>
            <a:ext cx="6418580" cy="434975"/>
          </a:xfrm>
        </p:spPr>
        <p:txBody>
          <a:bodyPr/>
          <a:lstStyle/>
          <a:p>
            <a:pPr algn="ctr"/>
            <a:r>
              <a:rPr lang="en-US" sz="1800" b="0" dirty="0"/>
              <a:t>ROADMAP TO </a:t>
            </a:r>
            <a:r>
              <a:rPr lang="en-US" sz="1800" b="0" dirty="0">
                <a:solidFill>
                  <a:srgbClr val="FF0000"/>
                </a:solidFill>
              </a:rPr>
              <a:t>HIGHER</a:t>
            </a:r>
            <a:r>
              <a:rPr lang="en-US" sz="1800" b="0" dirty="0"/>
              <a:t> </a:t>
            </a:r>
            <a:r>
              <a:rPr lang="en-US" sz="1800" b="0" dirty="0" smtClean="0"/>
              <a:t>EFFICIENCIES AT </a:t>
            </a:r>
            <a:r>
              <a:rPr lang="en-US" sz="1800" dirty="0" smtClean="0">
                <a:solidFill>
                  <a:schemeClr val="accent2"/>
                </a:solidFill>
              </a:rPr>
              <a:t>LOWER</a:t>
            </a:r>
            <a:r>
              <a:rPr lang="en-US" sz="1800" dirty="0" smtClean="0">
                <a:solidFill>
                  <a:schemeClr val="tx1"/>
                </a:solidFill>
              </a:rPr>
              <a:t> </a:t>
            </a:r>
            <a:r>
              <a:rPr lang="en-US" sz="1800" dirty="0" smtClean="0"/>
              <a:t>COST</a:t>
            </a:r>
            <a:endParaRPr lang="en-US" sz="1800" b="0" dirty="0"/>
          </a:p>
          <a:p>
            <a:pPr algn="ctr">
              <a:lnSpc>
                <a:spcPct val="140000"/>
              </a:lnSpc>
            </a:pPr>
            <a:endParaRPr lang="en-US" sz="1800" b="0" dirty="0"/>
          </a:p>
        </p:txBody>
      </p:sp>
      <p:pic>
        <p:nvPicPr>
          <p:cNvPr id="4" name="Picture 3" descr="20140508_17005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1144816"/>
            <a:ext cx="4305300" cy="3228975"/>
          </a:xfrm>
          <a:prstGeom prst="rect">
            <a:avLst/>
          </a:prstGeom>
        </p:spPr>
      </p:pic>
      <p:sp>
        <p:nvSpPr>
          <p:cNvPr id="2" name="TextBox 1"/>
          <p:cNvSpPr txBox="1"/>
          <p:nvPr/>
        </p:nvSpPr>
        <p:spPr>
          <a:xfrm>
            <a:off x="5041900" y="3797300"/>
            <a:ext cx="3835400" cy="369332"/>
          </a:xfrm>
          <a:prstGeom prst="rect">
            <a:avLst/>
          </a:prstGeom>
          <a:noFill/>
        </p:spPr>
        <p:txBody>
          <a:bodyPr wrap="square" rtlCol="0">
            <a:spAutoFit/>
          </a:bodyPr>
          <a:lstStyle/>
          <a:p>
            <a:r>
              <a:rPr lang="en-US" dirty="0" smtClean="0">
                <a:solidFill>
                  <a:schemeClr val="bg2"/>
                </a:solidFill>
              </a:rPr>
              <a:t>200kW IIF project w 285Wp panels</a:t>
            </a:r>
            <a:endParaRPr lang="en-US" dirty="0">
              <a:solidFill>
                <a:schemeClr val="bg2"/>
              </a:solidFill>
            </a:endParaRPr>
          </a:p>
        </p:txBody>
      </p:sp>
    </p:spTree>
    <p:extLst>
      <p:ext uri="{BB962C8B-B14F-4D97-AF65-F5344CB8AC3E}">
        <p14:creationId xmlns:p14="http://schemas.microsoft.com/office/powerpoint/2010/main" val="91080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7" y="486512"/>
            <a:ext cx="4978407" cy="570128"/>
          </a:xfrm>
        </p:spPr>
        <p:txBody>
          <a:bodyPr>
            <a:noAutofit/>
          </a:bodyPr>
          <a:lstStyle/>
          <a:p>
            <a:r>
              <a:rPr lang="en-US" dirty="0" smtClean="0"/>
              <a:t>AMTECH GROUP</a:t>
            </a:r>
            <a:endParaRPr lang="en-US" dirty="0"/>
          </a:p>
        </p:txBody>
      </p:sp>
      <p:pic>
        <p:nvPicPr>
          <p:cNvPr id="6" name="Picture 5"/>
          <p:cNvPicPr>
            <a:picLocks noChangeAspect="1" noChangeArrowheads="1"/>
          </p:cNvPicPr>
          <p:nvPr/>
        </p:nvPicPr>
        <p:blipFill>
          <a:blip r:embed="rId2">
            <a:alphaModFix/>
            <a:extLst>
              <a:ext uri="{28A0092B-C50C-407E-A947-70E740481C1C}">
                <a14:useLocalDpi xmlns:a14="http://schemas.microsoft.com/office/drawing/2010/main"/>
              </a:ext>
            </a:extLst>
          </a:blip>
          <a:srcRect/>
          <a:stretch>
            <a:fillRect/>
          </a:stretch>
        </p:blipFill>
        <p:spPr bwMode="auto">
          <a:xfrm>
            <a:off x="538001" y="1971376"/>
            <a:ext cx="2224592" cy="1252728"/>
          </a:xfrm>
          <a:prstGeom prst="roundRect">
            <a:avLst>
              <a:gd name="adj" fmla="val 8594"/>
            </a:avLst>
          </a:prstGeom>
          <a:solidFill>
            <a:srgbClr val="FFFFFF">
              <a:shade val="85000"/>
            </a:srgbClr>
          </a:solidFill>
          <a:ln w="76200" cmpd="sng">
            <a:noFill/>
            <a:miter lim="800000"/>
            <a:headEnd/>
            <a:tailEnd/>
          </a:ln>
          <a:effectLst>
            <a:reflection blurRad="6350" stA="27000" endA="300" endPos="18000" dir="5400000" sy="-100000" algn="bl" rotWithShape="0"/>
          </a:effectLst>
          <a:extLst/>
        </p:spPr>
      </p:pic>
      <p:pic>
        <p:nvPicPr>
          <p:cNvPr id="7" name="Afbeelding 10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42414" y="1978548"/>
            <a:ext cx="2217335" cy="1245557"/>
          </a:xfrm>
          <a:prstGeom prst="roundRect">
            <a:avLst>
              <a:gd name="adj" fmla="val 8594"/>
            </a:avLst>
          </a:prstGeom>
          <a:solidFill>
            <a:srgbClr val="FFFFFF">
              <a:shade val="85000"/>
            </a:srgbClr>
          </a:solidFill>
          <a:ln>
            <a:noFill/>
          </a:ln>
          <a:effectLst>
            <a:reflection blurRad="6350" stA="27000" endA="300" endPos="18000" dir="5400000" sy="-100000" algn="bl" rotWithShape="0"/>
          </a:effectLst>
        </p:spPr>
      </p:pic>
      <p:pic>
        <p:nvPicPr>
          <p:cNvPr id="8" name="Picture 11" descr="R2D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45589" y="1970416"/>
            <a:ext cx="2217335" cy="1253688"/>
          </a:xfrm>
          <a:prstGeom prst="roundRect">
            <a:avLst>
              <a:gd name="adj" fmla="val 8594"/>
            </a:avLst>
          </a:prstGeom>
          <a:solidFill>
            <a:srgbClr val="FFFFFF">
              <a:shade val="85000"/>
            </a:srgbClr>
          </a:solidFill>
          <a:ln>
            <a:noFill/>
          </a:ln>
          <a:effectLst>
            <a:reflection stA="27000" endPos="18000" dir="5400000" sy="-100000" algn="bl" rotWithShape="0"/>
          </a:effectLst>
          <a:extLst>
            <a:ext uri="{91240B29-F687-4F45-9708-019B960494DF}">
              <a14:hiddenLine xmlns:a14="http://schemas.microsoft.com/office/drawing/2010/main" w="9525" algn="ctr">
                <a:solidFill>
                  <a:srgbClr val="000000"/>
                </a:solidFill>
                <a:miter lim="800000"/>
                <a:headEnd/>
                <a:tailEnd/>
              </a14:hiddenLine>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3207" y="1586832"/>
            <a:ext cx="1252131" cy="281994"/>
          </a:xfrm>
          <a:prstGeom prst="rect">
            <a:avLst/>
          </a:prstGeom>
        </p:spPr>
      </p:pic>
      <p:pic>
        <p:nvPicPr>
          <p:cNvPr id="11" name="Picture 10" descr="003-LOGO-TEMPRESS-RGB-DEF.pdf"/>
          <p:cNvPicPr>
            <a:picLocks noChangeAspect="1"/>
          </p:cNvPicPr>
          <p:nvPr/>
        </p:nvPicPr>
        <p:blipFill rotWithShape="1">
          <a:blip r:embed="rId6" cstate="email">
            <a:extLst>
              <a:ext uri="{28A0092B-C50C-407E-A947-70E740481C1C}">
                <a14:useLocalDpi xmlns:a14="http://schemas.microsoft.com/office/drawing/2010/main" val="0"/>
              </a:ext>
            </a:extLst>
          </a:blip>
          <a:srcRect l="6746" t="37821" r="6311" b="36797"/>
          <a:stretch/>
        </p:blipFill>
        <p:spPr>
          <a:xfrm>
            <a:off x="4317064" y="1586832"/>
            <a:ext cx="1366904" cy="281994"/>
          </a:xfrm>
          <a:prstGeom prst="rect">
            <a:avLst/>
          </a:prstGeom>
        </p:spPr>
      </p:pic>
      <p:pic>
        <p:nvPicPr>
          <p:cNvPr id="12" name="Picture 11" descr="003-LOGO-R2D-AMTECHGROUP-RGB-DEF.pdf"/>
          <p:cNvPicPr>
            <a:picLocks noChangeAspect="1"/>
          </p:cNvPicPr>
          <p:nvPr/>
        </p:nvPicPr>
        <p:blipFill rotWithShape="1">
          <a:blip r:embed="rId7" cstate="email">
            <a:extLst>
              <a:ext uri="{28A0092B-C50C-407E-A947-70E740481C1C}">
                <a14:useLocalDpi xmlns:a14="http://schemas.microsoft.com/office/drawing/2010/main" val="0"/>
              </a:ext>
            </a:extLst>
          </a:blip>
          <a:srcRect l="19578" t="35700" r="15917" b="36633"/>
          <a:stretch/>
        </p:blipFill>
        <p:spPr>
          <a:xfrm>
            <a:off x="7647195" y="1564458"/>
            <a:ext cx="1015728" cy="326742"/>
          </a:xfrm>
          <a:prstGeom prst="rect">
            <a:avLst/>
          </a:prstGeom>
        </p:spPr>
      </p:pic>
      <p:pic>
        <p:nvPicPr>
          <p:cNvPr id="13" name="Picture 12" descr="003-LOGO-PRHOFFMAN-RGB-DEF.pdf"/>
          <p:cNvPicPr>
            <a:picLocks noChangeAspect="1"/>
          </p:cNvPicPr>
          <p:nvPr/>
        </p:nvPicPr>
        <p:blipFill rotWithShape="1">
          <a:blip r:embed="rId8" cstate="email">
            <a:extLst>
              <a:ext uri="{28A0092B-C50C-407E-A947-70E740481C1C}">
                <a14:useLocalDpi xmlns:a14="http://schemas.microsoft.com/office/drawing/2010/main" val="0"/>
              </a:ext>
            </a:extLst>
          </a:blip>
          <a:srcRect l="1338" t="37866" r="1359" b="37494"/>
          <a:stretch/>
        </p:blipFill>
        <p:spPr>
          <a:xfrm>
            <a:off x="4019562" y="4042835"/>
            <a:ext cx="1664407" cy="280522"/>
          </a:xfrm>
          <a:prstGeom prst="rect">
            <a:avLst/>
          </a:prstGeom>
        </p:spPr>
      </p:pic>
      <p:pic>
        <p:nvPicPr>
          <p:cNvPr id="14" name="Picture 13" descr="003-LOGO-BRUCE2-RGB-DEF.pdf"/>
          <p:cNvPicPr>
            <a:picLocks noChangeAspect="1"/>
          </p:cNvPicPr>
          <p:nvPr/>
        </p:nvPicPr>
        <p:blipFill rotWithShape="1">
          <a:blip r:embed="rId9" cstate="email">
            <a:extLst>
              <a:ext uri="{28A0092B-C50C-407E-A947-70E740481C1C}">
                <a14:useLocalDpi xmlns:a14="http://schemas.microsoft.com/office/drawing/2010/main" val="0"/>
              </a:ext>
            </a:extLst>
          </a:blip>
          <a:srcRect l="25016" t="34112" r="21188" b="40382"/>
          <a:stretch/>
        </p:blipFill>
        <p:spPr>
          <a:xfrm>
            <a:off x="1780121" y="3996615"/>
            <a:ext cx="975216" cy="326741"/>
          </a:xfrm>
          <a:prstGeom prst="rect">
            <a:avLst/>
          </a:prstGeom>
        </p:spPr>
      </p:pic>
      <p:pic>
        <p:nvPicPr>
          <p:cNvPr id="15" name="Picture 14" descr="KINGSTONE.ai"/>
          <p:cNvPicPr>
            <a:picLocks noChangeAspect="1"/>
          </p:cNvPicPr>
          <p:nvPr/>
        </p:nvPicPr>
        <p:blipFill rotWithShape="1">
          <a:blip r:embed="rId10" cstate="email">
            <a:extLst>
              <a:ext uri="{28A0092B-C50C-407E-A947-70E740481C1C}">
                <a14:useLocalDpi xmlns:a14="http://schemas.microsoft.com/office/drawing/2010/main" val="0"/>
              </a:ext>
            </a:extLst>
          </a:blip>
          <a:srcRect l="19172" t="33022" r="20683" b="54929"/>
          <a:stretch/>
        </p:blipFill>
        <p:spPr>
          <a:xfrm>
            <a:off x="7387929" y="3953545"/>
            <a:ext cx="1304523" cy="369812"/>
          </a:xfrm>
          <a:prstGeom prst="rect">
            <a:avLst/>
          </a:prstGeom>
        </p:spPr>
      </p:pic>
      <p:sp>
        <p:nvSpPr>
          <p:cNvPr id="16" name="Text Placeholder 4"/>
          <p:cNvSpPr txBox="1">
            <a:spLocks/>
          </p:cNvSpPr>
          <p:nvPr/>
        </p:nvSpPr>
        <p:spPr>
          <a:xfrm>
            <a:off x="517947" y="3224105"/>
            <a:ext cx="2241555" cy="418525"/>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
                <a:srgbClr val="FF0000"/>
              </a:buClr>
              <a:buSzTx/>
              <a:buFont typeface="Wingdings" charset="2"/>
              <a:buChar char="§"/>
              <a:tabLst/>
              <a:defRPr sz="1400" kern="1200" baseline="0">
                <a:solidFill>
                  <a:srgbClr val="060132"/>
                </a:solidFill>
                <a:latin typeface="Arial"/>
                <a:ea typeface="+mn-ea"/>
                <a:cs typeface="Arial"/>
              </a:defRPr>
            </a:lvl1pPr>
            <a:lvl2pPr marL="742950" indent="-285750" algn="l" defTabSz="457200" rtl="0" eaLnBrk="1" latinLnBrk="0" hangingPunct="1">
              <a:spcBef>
                <a:spcPct val="20000"/>
              </a:spcBef>
              <a:buFont typeface="Wingdings" charset="2"/>
              <a:buChar char="§"/>
              <a:defRPr sz="1200" kern="1200">
                <a:solidFill>
                  <a:srgbClr val="060132"/>
                </a:solidFill>
                <a:latin typeface="Arial"/>
                <a:ea typeface="+mn-ea"/>
                <a:cs typeface="Arial"/>
              </a:defRPr>
            </a:lvl2pPr>
            <a:lvl3pPr marL="914400" indent="0" algn="l" defTabSz="457200" rtl="0" eaLnBrk="1" latinLnBrk="0" hangingPunct="1">
              <a:spcBef>
                <a:spcPct val="20000"/>
              </a:spcBef>
              <a:buFont typeface="Arial"/>
              <a:buNone/>
              <a:defRPr sz="1200" b="1" i="1" kern="1200">
                <a:solidFill>
                  <a:srgbClr val="060132"/>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60132"/>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0601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dirty="0" smtClean="0">
                <a:solidFill>
                  <a:srgbClr val="060147"/>
                </a:solidFill>
              </a:rPr>
              <a:t>Tempe, Arizona, USA</a:t>
            </a:r>
            <a:endParaRPr lang="en-US" dirty="0">
              <a:solidFill>
                <a:srgbClr val="060147"/>
              </a:solidFill>
            </a:endParaRPr>
          </a:p>
        </p:txBody>
      </p:sp>
      <p:sp>
        <p:nvSpPr>
          <p:cNvPr id="17" name="Text Placeholder 4"/>
          <p:cNvSpPr txBox="1">
            <a:spLocks/>
          </p:cNvSpPr>
          <p:nvPr/>
        </p:nvSpPr>
        <p:spPr>
          <a:xfrm>
            <a:off x="3440564" y="3224105"/>
            <a:ext cx="2241555" cy="418525"/>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
                <a:srgbClr val="FF0000"/>
              </a:buClr>
              <a:buSzTx/>
              <a:buFont typeface="Wingdings" charset="2"/>
              <a:buChar char="§"/>
              <a:tabLst/>
              <a:defRPr sz="1400" kern="1200" baseline="0">
                <a:solidFill>
                  <a:srgbClr val="060132"/>
                </a:solidFill>
                <a:latin typeface="Arial"/>
                <a:ea typeface="+mn-ea"/>
                <a:cs typeface="Arial"/>
              </a:defRPr>
            </a:lvl1pPr>
            <a:lvl2pPr marL="742950" indent="-285750" algn="l" defTabSz="457200" rtl="0" eaLnBrk="1" latinLnBrk="0" hangingPunct="1">
              <a:spcBef>
                <a:spcPct val="20000"/>
              </a:spcBef>
              <a:buFont typeface="Wingdings" charset="2"/>
              <a:buChar char="§"/>
              <a:defRPr sz="1200" kern="1200">
                <a:solidFill>
                  <a:srgbClr val="060132"/>
                </a:solidFill>
                <a:latin typeface="Arial"/>
                <a:ea typeface="+mn-ea"/>
                <a:cs typeface="Arial"/>
              </a:defRPr>
            </a:lvl2pPr>
            <a:lvl3pPr marL="914400" indent="0" algn="l" defTabSz="457200" rtl="0" eaLnBrk="1" latinLnBrk="0" hangingPunct="1">
              <a:spcBef>
                <a:spcPct val="20000"/>
              </a:spcBef>
              <a:buFont typeface="Arial"/>
              <a:buNone/>
              <a:defRPr sz="1200" b="1" i="1" kern="1200">
                <a:solidFill>
                  <a:srgbClr val="060132"/>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60132"/>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0601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dirty="0" err="1" smtClean="0">
                <a:solidFill>
                  <a:srgbClr val="060147"/>
                </a:solidFill>
              </a:rPr>
              <a:t>Vaassen</a:t>
            </a:r>
            <a:r>
              <a:rPr lang="en-US" dirty="0" smtClean="0">
                <a:solidFill>
                  <a:srgbClr val="060147"/>
                </a:solidFill>
              </a:rPr>
              <a:t>, Netherlands</a:t>
            </a:r>
            <a:endParaRPr lang="en-US" dirty="0">
              <a:solidFill>
                <a:srgbClr val="060147"/>
              </a:solidFill>
            </a:endParaRPr>
          </a:p>
        </p:txBody>
      </p:sp>
      <p:sp>
        <p:nvSpPr>
          <p:cNvPr id="18" name="Text Placeholder 4"/>
          <p:cNvSpPr txBox="1">
            <a:spLocks/>
          </p:cNvSpPr>
          <p:nvPr/>
        </p:nvSpPr>
        <p:spPr>
          <a:xfrm>
            <a:off x="6450897" y="3215974"/>
            <a:ext cx="2241555" cy="418525"/>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
                <a:srgbClr val="FF0000"/>
              </a:buClr>
              <a:buSzTx/>
              <a:buFont typeface="Wingdings" charset="2"/>
              <a:buChar char="§"/>
              <a:tabLst/>
              <a:defRPr sz="1400" kern="1200" baseline="0">
                <a:solidFill>
                  <a:srgbClr val="060132"/>
                </a:solidFill>
                <a:latin typeface="Arial"/>
                <a:ea typeface="+mn-ea"/>
                <a:cs typeface="Arial"/>
              </a:defRPr>
            </a:lvl1pPr>
            <a:lvl2pPr marL="742950" indent="-285750" algn="l" defTabSz="457200" rtl="0" eaLnBrk="1" latinLnBrk="0" hangingPunct="1">
              <a:spcBef>
                <a:spcPct val="20000"/>
              </a:spcBef>
              <a:buFont typeface="Wingdings" charset="2"/>
              <a:buChar char="§"/>
              <a:defRPr sz="1200" kern="1200">
                <a:solidFill>
                  <a:srgbClr val="060132"/>
                </a:solidFill>
                <a:latin typeface="Arial"/>
                <a:ea typeface="+mn-ea"/>
                <a:cs typeface="Arial"/>
              </a:defRPr>
            </a:lvl2pPr>
            <a:lvl3pPr marL="914400" indent="0" algn="l" defTabSz="457200" rtl="0" eaLnBrk="1" latinLnBrk="0" hangingPunct="1">
              <a:spcBef>
                <a:spcPct val="20000"/>
              </a:spcBef>
              <a:buFont typeface="Arial"/>
              <a:buNone/>
              <a:defRPr sz="1200" b="1" i="1" kern="1200">
                <a:solidFill>
                  <a:srgbClr val="060132"/>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60132"/>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0601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dirty="0" err="1" smtClean="0">
                <a:solidFill>
                  <a:srgbClr val="060147"/>
                </a:solidFill>
              </a:rPr>
              <a:t>Clapiers</a:t>
            </a:r>
            <a:r>
              <a:rPr lang="en-US" dirty="0" smtClean="0">
                <a:solidFill>
                  <a:srgbClr val="060147"/>
                </a:solidFill>
              </a:rPr>
              <a:t>, France</a:t>
            </a:r>
            <a:endParaRPr lang="en-US" dirty="0">
              <a:solidFill>
                <a:srgbClr val="060147"/>
              </a:solidFill>
            </a:endParaRPr>
          </a:p>
        </p:txBody>
      </p:sp>
      <p:sp>
        <p:nvSpPr>
          <p:cNvPr id="19" name="Text Placeholder 4"/>
          <p:cNvSpPr txBox="1">
            <a:spLocks/>
          </p:cNvSpPr>
          <p:nvPr/>
        </p:nvSpPr>
        <p:spPr>
          <a:xfrm>
            <a:off x="525436" y="5671614"/>
            <a:ext cx="2241555" cy="418525"/>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
                <a:srgbClr val="FF0000"/>
              </a:buClr>
              <a:buSzTx/>
              <a:buFont typeface="Wingdings" charset="2"/>
              <a:buChar char="§"/>
              <a:tabLst/>
              <a:defRPr sz="1400" kern="1200" baseline="0">
                <a:solidFill>
                  <a:srgbClr val="060132"/>
                </a:solidFill>
                <a:latin typeface="Arial"/>
                <a:ea typeface="+mn-ea"/>
                <a:cs typeface="Arial"/>
              </a:defRPr>
            </a:lvl1pPr>
            <a:lvl2pPr marL="742950" indent="-285750" algn="l" defTabSz="457200" rtl="0" eaLnBrk="1" latinLnBrk="0" hangingPunct="1">
              <a:spcBef>
                <a:spcPct val="20000"/>
              </a:spcBef>
              <a:buFont typeface="Wingdings" charset="2"/>
              <a:buChar char="§"/>
              <a:defRPr sz="1200" kern="1200">
                <a:solidFill>
                  <a:srgbClr val="060132"/>
                </a:solidFill>
                <a:latin typeface="Arial"/>
                <a:ea typeface="+mn-ea"/>
                <a:cs typeface="Arial"/>
              </a:defRPr>
            </a:lvl2pPr>
            <a:lvl3pPr marL="914400" indent="0" algn="l" defTabSz="457200" rtl="0" eaLnBrk="1" latinLnBrk="0" hangingPunct="1">
              <a:spcBef>
                <a:spcPct val="20000"/>
              </a:spcBef>
              <a:buFont typeface="Arial"/>
              <a:buNone/>
              <a:defRPr sz="1200" b="1" i="1" kern="1200">
                <a:solidFill>
                  <a:srgbClr val="060132"/>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60132"/>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0601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dirty="0" smtClean="0">
                <a:solidFill>
                  <a:srgbClr val="060147"/>
                </a:solidFill>
              </a:rPr>
              <a:t>Massachusetts, USA</a:t>
            </a:r>
            <a:endParaRPr lang="en-US" dirty="0">
              <a:solidFill>
                <a:srgbClr val="060147"/>
              </a:solidFill>
            </a:endParaRPr>
          </a:p>
        </p:txBody>
      </p:sp>
      <p:sp>
        <p:nvSpPr>
          <p:cNvPr id="20" name="Text Placeholder 4"/>
          <p:cNvSpPr txBox="1">
            <a:spLocks/>
          </p:cNvSpPr>
          <p:nvPr/>
        </p:nvSpPr>
        <p:spPr>
          <a:xfrm>
            <a:off x="3442413" y="5671614"/>
            <a:ext cx="2241555" cy="418525"/>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
                <a:srgbClr val="FF0000"/>
              </a:buClr>
              <a:buSzTx/>
              <a:buFont typeface="Wingdings" charset="2"/>
              <a:buChar char="§"/>
              <a:tabLst/>
              <a:defRPr sz="1400" kern="1200" baseline="0">
                <a:solidFill>
                  <a:srgbClr val="060132"/>
                </a:solidFill>
                <a:latin typeface="Arial"/>
                <a:ea typeface="+mn-ea"/>
                <a:cs typeface="Arial"/>
              </a:defRPr>
            </a:lvl1pPr>
            <a:lvl2pPr marL="742950" indent="-285750" algn="l" defTabSz="457200" rtl="0" eaLnBrk="1" latinLnBrk="0" hangingPunct="1">
              <a:spcBef>
                <a:spcPct val="20000"/>
              </a:spcBef>
              <a:buFont typeface="Wingdings" charset="2"/>
              <a:buChar char="§"/>
              <a:defRPr sz="1200" kern="1200">
                <a:solidFill>
                  <a:srgbClr val="060132"/>
                </a:solidFill>
                <a:latin typeface="Arial"/>
                <a:ea typeface="+mn-ea"/>
                <a:cs typeface="Arial"/>
              </a:defRPr>
            </a:lvl2pPr>
            <a:lvl3pPr marL="914400" indent="0" algn="l" defTabSz="457200" rtl="0" eaLnBrk="1" latinLnBrk="0" hangingPunct="1">
              <a:spcBef>
                <a:spcPct val="20000"/>
              </a:spcBef>
              <a:buFont typeface="Arial"/>
              <a:buNone/>
              <a:defRPr sz="1200" b="1" i="1" kern="1200">
                <a:solidFill>
                  <a:srgbClr val="060132"/>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60132"/>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0601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dirty="0" err="1" smtClean="0">
                <a:solidFill>
                  <a:srgbClr val="060147"/>
                </a:solidFill>
              </a:rPr>
              <a:t>Carlise</a:t>
            </a:r>
            <a:r>
              <a:rPr lang="en-US" dirty="0" smtClean="0">
                <a:solidFill>
                  <a:srgbClr val="060147"/>
                </a:solidFill>
              </a:rPr>
              <a:t>, Pennsylvania, USA</a:t>
            </a:r>
            <a:endParaRPr lang="en-US" dirty="0">
              <a:solidFill>
                <a:srgbClr val="060147"/>
              </a:solidFill>
            </a:endParaRPr>
          </a:p>
        </p:txBody>
      </p:sp>
      <p:sp>
        <p:nvSpPr>
          <p:cNvPr id="21" name="Text Placeholder 4"/>
          <p:cNvSpPr txBox="1">
            <a:spLocks/>
          </p:cNvSpPr>
          <p:nvPr/>
        </p:nvSpPr>
        <p:spPr>
          <a:xfrm>
            <a:off x="6400069" y="5663483"/>
            <a:ext cx="2241555" cy="418525"/>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
                <a:srgbClr val="FF0000"/>
              </a:buClr>
              <a:buSzTx/>
              <a:buFont typeface="Wingdings" charset="2"/>
              <a:buChar char="§"/>
              <a:tabLst/>
              <a:defRPr sz="1400" kern="1200" baseline="0">
                <a:solidFill>
                  <a:srgbClr val="060132"/>
                </a:solidFill>
                <a:latin typeface="Arial"/>
                <a:ea typeface="+mn-ea"/>
                <a:cs typeface="Arial"/>
              </a:defRPr>
            </a:lvl1pPr>
            <a:lvl2pPr marL="742950" indent="-285750" algn="l" defTabSz="457200" rtl="0" eaLnBrk="1" latinLnBrk="0" hangingPunct="1">
              <a:spcBef>
                <a:spcPct val="20000"/>
              </a:spcBef>
              <a:buFont typeface="Wingdings" charset="2"/>
              <a:buChar char="§"/>
              <a:defRPr sz="1200" kern="1200">
                <a:solidFill>
                  <a:srgbClr val="060132"/>
                </a:solidFill>
                <a:latin typeface="Arial"/>
                <a:ea typeface="+mn-ea"/>
                <a:cs typeface="Arial"/>
              </a:defRPr>
            </a:lvl2pPr>
            <a:lvl3pPr marL="914400" indent="0" algn="l" defTabSz="457200" rtl="0" eaLnBrk="1" latinLnBrk="0" hangingPunct="1">
              <a:spcBef>
                <a:spcPct val="20000"/>
              </a:spcBef>
              <a:buFont typeface="Arial"/>
              <a:buNone/>
              <a:defRPr sz="1200" b="1" i="1" kern="1200">
                <a:solidFill>
                  <a:srgbClr val="060132"/>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60132"/>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0601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dirty="0" smtClean="0">
                <a:solidFill>
                  <a:srgbClr val="060147"/>
                </a:solidFill>
              </a:rPr>
              <a:t>Shanghai, China</a:t>
            </a:r>
            <a:endParaRPr lang="en-US" dirty="0">
              <a:solidFill>
                <a:srgbClr val="060147"/>
              </a:solidFill>
            </a:endParaRPr>
          </a:p>
        </p:txBody>
      </p:sp>
      <p:pic>
        <p:nvPicPr>
          <p:cNvPr id="22" name="Picture 89"/>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42399" y="4415134"/>
            <a:ext cx="2224592" cy="1252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3" name="Picture 2" descr="C:\Users\EPentinga\Desktop\kingstone1.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437248" y="4407003"/>
            <a:ext cx="2224592" cy="1252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4" name="Afbeelding 14"/>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435156" y="4415134"/>
            <a:ext cx="2224592" cy="1252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Footer Placeholder 2"/>
          <p:cNvSpPr>
            <a:spLocks noGrp="1"/>
          </p:cNvSpPr>
          <p:nvPr>
            <p:ph type="ftr" sz="quarter" idx="11"/>
          </p:nvPr>
        </p:nvSpPr>
        <p:spPr>
          <a:xfrm>
            <a:off x="2400300" y="6546850"/>
            <a:ext cx="4000500" cy="365125"/>
          </a:xfrm>
        </p:spPr>
        <p:txBody>
          <a:bodyPr/>
          <a:lstStyle/>
          <a:p>
            <a:r>
              <a:rPr lang="en-US" dirty="0" smtClean="0"/>
              <a:t>Sunday 2014 19-11-2014</a:t>
            </a:r>
            <a:endParaRPr lang="en-US" dirty="0"/>
          </a:p>
        </p:txBody>
      </p:sp>
    </p:spTree>
    <p:extLst>
      <p:ext uri="{BB962C8B-B14F-4D97-AF65-F5344CB8AC3E}">
        <p14:creationId xmlns:p14="http://schemas.microsoft.com/office/powerpoint/2010/main" val="20422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81412" y="2568699"/>
            <a:ext cx="4859051" cy="3447079"/>
            <a:chOff x="381413" y="2746659"/>
            <a:chExt cx="4859051" cy="3447079"/>
          </a:xfrm>
        </p:grpSpPr>
        <p:pic>
          <p:nvPicPr>
            <p:cNvPr id="1026"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colorTemperature colorTemp="72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81413" y="2746659"/>
              <a:ext cx="4859051" cy="3447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29808" y="3448052"/>
              <a:ext cx="394453" cy="82550"/>
            </a:xfrm>
            <a:prstGeom prst="rect">
              <a:avLst/>
            </a:prstGeom>
            <a:noFill/>
            <a:ln>
              <a:noFill/>
            </a:ln>
            <a:scene3d>
              <a:camera prst="orthographicFront">
                <a:rot lat="290055" lon="2583848" rev="21234332"/>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457197" y="483104"/>
            <a:ext cx="4978407" cy="563376"/>
          </a:xfrm>
        </p:spPr>
        <p:txBody>
          <a:bodyPr>
            <a:noAutofit/>
          </a:bodyPr>
          <a:lstStyle/>
          <a:p>
            <a:r>
              <a:rPr lang="en-US" dirty="0" smtClean="0"/>
              <a:t>AMTECH Group </a:t>
            </a:r>
            <a:r>
              <a:rPr lang="en-US" dirty="0"/>
              <a:t>markets</a:t>
            </a:r>
          </a:p>
        </p:txBody>
      </p:sp>
      <p:sp>
        <p:nvSpPr>
          <p:cNvPr id="13" name="TextBox 12"/>
          <p:cNvSpPr txBox="1"/>
          <p:nvPr/>
        </p:nvSpPr>
        <p:spPr>
          <a:xfrm>
            <a:off x="5240463" y="2096602"/>
            <a:ext cx="3701958" cy="830997"/>
          </a:xfrm>
          <a:prstGeom prst="rect">
            <a:avLst/>
          </a:prstGeom>
          <a:noFill/>
        </p:spPr>
        <p:txBody>
          <a:bodyPr wrap="square" rtlCol="0">
            <a:spAutoFit/>
          </a:bodyPr>
          <a:lstStyle/>
          <a:p>
            <a:pPr algn="ctr"/>
            <a:r>
              <a:rPr lang="en-US" sz="2400" b="1" dirty="0" smtClean="0">
                <a:solidFill>
                  <a:schemeClr val="bg1">
                    <a:lumMod val="25000"/>
                  </a:schemeClr>
                </a:solidFill>
              </a:rPr>
              <a:t>SEMI / MEMS</a:t>
            </a:r>
          </a:p>
          <a:p>
            <a:pPr algn="ctr"/>
            <a:endParaRPr lang="en-US" sz="2400" b="1" dirty="0">
              <a:solidFill>
                <a:schemeClr val="bg1">
                  <a:lumMod val="25000"/>
                </a:schemeClr>
              </a:solidFill>
            </a:endParaRPr>
          </a:p>
        </p:txBody>
      </p:sp>
      <p:sp>
        <p:nvSpPr>
          <p:cNvPr id="14" name="TextBox 13"/>
          <p:cNvSpPr txBox="1"/>
          <p:nvPr/>
        </p:nvSpPr>
        <p:spPr>
          <a:xfrm>
            <a:off x="320216" y="2964037"/>
            <a:ext cx="2490721" cy="584775"/>
          </a:xfrm>
          <a:prstGeom prst="rect">
            <a:avLst/>
          </a:prstGeom>
          <a:noFill/>
        </p:spPr>
        <p:txBody>
          <a:bodyPr wrap="square" rtlCol="0">
            <a:spAutoFit/>
          </a:bodyPr>
          <a:lstStyle/>
          <a:p>
            <a:pPr algn="ctr"/>
            <a:r>
              <a:rPr lang="en-US" sz="3200" b="1" dirty="0" smtClean="0">
                <a:solidFill>
                  <a:schemeClr val="bg1">
                    <a:lumMod val="25000"/>
                  </a:schemeClr>
                </a:solidFill>
              </a:rPr>
              <a:t>SOLAR</a:t>
            </a:r>
            <a:endParaRPr lang="en-US" sz="3200" b="1" dirty="0">
              <a:solidFill>
                <a:schemeClr val="bg1">
                  <a:lumMod val="25000"/>
                </a:schemeClr>
              </a:solidFill>
            </a:endParaRPr>
          </a:p>
        </p:txBody>
      </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96304" y="2742933"/>
            <a:ext cx="2244036" cy="2992682"/>
          </a:xfrm>
          <a:prstGeom prst="rect">
            <a:avLst/>
          </a:prstGeom>
        </p:spPr>
      </p:pic>
      <p:sp>
        <p:nvSpPr>
          <p:cNvPr id="16" name="Footer Placeholder 2"/>
          <p:cNvSpPr>
            <a:spLocks noGrp="1"/>
          </p:cNvSpPr>
          <p:nvPr>
            <p:ph type="ftr" sz="quarter" idx="11"/>
          </p:nvPr>
        </p:nvSpPr>
        <p:spPr>
          <a:xfrm>
            <a:off x="2400300" y="6546850"/>
            <a:ext cx="4000500" cy="365125"/>
          </a:xfrm>
        </p:spPr>
        <p:txBody>
          <a:bodyPr/>
          <a:lstStyle/>
          <a:p>
            <a:r>
              <a:rPr lang="en-US" dirty="0" smtClean="0"/>
              <a:t>Sunday 2014 19-11-2014</a:t>
            </a:r>
            <a:endParaRPr lang="en-US" dirty="0"/>
          </a:p>
        </p:txBody>
      </p:sp>
      <p:sp>
        <p:nvSpPr>
          <p:cNvPr id="17" name="Slide Number Placeholder 3"/>
          <p:cNvSpPr>
            <a:spLocks noGrp="1"/>
          </p:cNvSpPr>
          <p:nvPr>
            <p:ph type="sldNum" sz="quarter" idx="12"/>
          </p:nvPr>
        </p:nvSpPr>
        <p:spPr>
          <a:xfrm>
            <a:off x="6870700" y="6546850"/>
            <a:ext cx="2133600" cy="365125"/>
          </a:xfrm>
        </p:spPr>
        <p:txBody>
          <a:bodyPr/>
          <a:lstStyle/>
          <a:p>
            <a:fld id="{75EDB3E9-34A2-46EB-A7AB-429A8EE27433}" type="slidenum">
              <a:rPr lang="en-US" noProof="0" smtClean="0"/>
              <a:pPr/>
              <a:t>4</a:t>
            </a:fld>
            <a:endParaRPr lang="en-US" noProof="0"/>
          </a:p>
        </p:txBody>
      </p:sp>
    </p:spTree>
    <p:extLst>
      <p:ext uri="{BB962C8B-B14F-4D97-AF65-F5344CB8AC3E}">
        <p14:creationId xmlns:p14="http://schemas.microsoft.com/office/powerpoint/2010/main" val="315054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Tempress in SOLAR</a:t>
            </a:r>
            <a:endParaRPr lang="en-US" dirty="0"/>
          </a:p>
        </p:txBody>
      </p:sp>
      <p:graphicFrame>
        <p:nvGraphicFramePr>
          <p:cNvPr id="10" name="Chart 2"/>
          <p:cNvGraphicFramePr/>
          <p:nvPr>
            <p:extLst>
              <p:ext uri="{D42A27DB-BD31-4B8C-83A1-F6EECF244321}">
                <p14:modId xmlns:p14="http://schemas.microsoft.com/office/powerpoint/2010/main" val="4224306354"/>
              </p:ext>
            </p:extLst>
          </p:nvPr>
        </p:nvGraphicFramePr>
        <p:xfrm>
          <a:off x="202932" y="3734641"/>
          <a:ext cx="4362888" cy="183968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64029" y="5755446"/>
            <a:ext cx="2600166" cy="577081"/>
          </a:xfrm>
          <a:prstGeom prst="rect">
            <a:avLst/>
          </a:prstGeom>
          <a:noFill/>
        </p:spPr>
        <p:txBody>
          <a:bodyPr wrap="square" rtlCol="0">
            <a:spAutoFit/>
          </a:bodyPr>
          <a:lstStyle/>
          <a:p>
            <a:r>
              <a:rPr lang="en-US" sz="1050" dirty="0" smtClean="0">
                <a:solidFill>
                  <a:schemeClr val="bg1">
                    <a:lumMod val="75000"/>
                  </a:schemeClr>
                </a:solidFill>
              </a:rPr>
              <a:t>Sources: </a:t>
            </a:r>
          </a:p>
          <a:p>
            <a:r>
              <a:rPr lang="en-US" sz="1050" dirty="0">
                <a:solidFill>
                  <a:schemeClr val="bg1">
                    <a:lumMod val="75000"/>
                  </a:schemeClr>
                </a:solidFill>
              </a:rPr>
              <a:t>I</a:t>
            </a:r>
            <a:r>
              <a:rPr lang="en-US" sz="1050" dirty="0" smtClean="0">
                <a:solidFill>
                  <a:schemeClr val="bg1">
                    <a:lumMod val="75000"/>
                  </a:schemeClr>
                </a:solidFill>
              </a:rPr>
              <a:t>nternal data center</a:t>
            </a:r>
          </a:p>
          <a:p>
            <a:r>
              <a:rPr lang="en-US" sz="1050" dirty="0" smtClean="0">
                <a:solidFill>
                  <a:schemeClr val="bg1">
                    <a:lumMod val="75000"/>
                  </a:schemeClr>
                </a:solidFill>
              </a:rPr>
              <a:t>Market share by Solar Buzz Research</a:t>
            </a:r>
            <a:endParaRPr lang="en-US" sz="1050" dirty="0">
              <a:solidFill>
                <a:schemeClr val="bg1">
                  <a:lumMod val="75000"/>
                </a:schemeClr>
              </a:solidFill>
            </a:endParaRPr>
          </a:p>
        </p:txBody>
      </p:sp>
      <p:sp>
        <p:nvSpPr>
          <p:cNvPr id="5" name="TextBox 4"/>
          <p:cNvSpPr txBox="1"/>
          <p:nvPr/>
        </p:nvSpPr>
        <p:spPr>
          <a:xfrm>
            <a:off x="5557785" y="2258185"/>
            <a:ext cx="542470" cy="276999"/>
          </a:xfrm>
          <a:prstGeom prst="rect">
            <a:avLst/>
          </a:prstGeom>
          <a:noFill/>
        </p:spPr>
        <p:txBody>
          <a:bodyPr wrap="square" rtlCol="0">
            <a:spAutoFit/>
          </a:bodyPr>
          <a:lstStyle/>
          <a:p>
            <a:r>
              <a:rPr lang="en-US" sz="1200" dirty="0" smtClean="0"/>
              <a:t>GW</a:t>
            </a:r>
            <a:endParaRPr lang="en-US" sz="1200" dirty="0"/>
          </a:p>
        </p:txBody>
      </p:sp>
      <p:sp>
        <p:nvSpPr>
          <p:cNvPr id="21" name="Text Placeholder 3"/>
          <p:cNvSpPr txBox="1">
            <a:spLocks/>
          </p:cNvSpPr>
          <p:nvPr/>
        </p:nvSpPr>
        <p:spPr>
          <a:xfrm>
            <a:off x="743018" y="2018632"/>
            <a:ext cx="3456475" cy="2482116"/>
          </a:xfrm>
          <a:prstGeom prst="rect">
            <a:avLst/>
          </a:prstGeom>
        </p:spPr>
        <p:txBody>
          <a:bodyPr vert="horz">
            <a:noAutofit/>
          </a:bodyPr>
          <a:lstStyle>
            <a:lvl1pPr marL="171450" marR="0" indent="-171450" algn="l" defTabSz="457200" rtl="0" eaLnBrk="1" fontAlgn="auto" latinLnBrk="0" hangingPunct="1">
              <a:lnSpc>
                <a:spcPct val="100000"/>
              </a:lnSpc>
              <a:spcBef>
                <a:spcPct val="20000"/>
              </a:spcBef>
              <a:spcAft>
                <a:spcPts val="0"/>
              </a:spcAft>
              <a:buClr>
                <a:srgbClr val="FF0000"/>
              </a:buClr>
              <a:buSzTx/>
              <a:buFont typeface="Wingdings" charset="2"/>
              <a:buChar char="§"/>
              <a:tabLst/>
              <a:defRPr sz="1400" kern="1200" baseline="0">
                <a:solidFill>
                  <a:srgbClr val="FFFFFF"/>
                </a:solidFill>
                <a:latin typeface="Arial"/>
                <a:ea typeface="+mn-ea"/>
                <a:cs typeface="Arial"/>
              </a:defRPr>
            </a:lvl1pPr>
            <a:lvl2pPr marL="742950" indent="-285750" algn="l" defTabSz="457200" rtl="0" eaLnBrk="1" latinLnBrk="0" hangingPunct="1">
              <a:spcBef>
                <a:spcPct val="20000"/>
              </a:spcBef>
              <a:buFont typeface="Wingdings" charset="2"/>
              <a:buChar char="§"/>
              <a:defRPr sz="1200" kern="1200">
                <a:solidFill>
                  <a:srgbClr val="FFFFFF"/>
                </a:solidFill>
                <a:latin typeface="Arial"/>
                <a:ea typeface="+mn-ea"/>
                <a:cs typeface="Arial"/>
              </a:defRPr>
            </a:lvl2pPr>
            <a:lvl3pPr marL="914400" indent="0" algn="l" defTabSz="457200" rtl="0" eaLnBrk="1" latinLnBrk="0" hangingPunct="1">
              <a:spcBef>
                <a:spcPct val="20000"/>
              </a:spcBef>
              <a:buFont typeface="Arial"/>
              <a:buNone/>
              <a:defRPr sz="1200" b="1" i="1" kern="1200">
                <a:solidFill>
                  <a:srgbClr val="060132"/>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60132"/>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0601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33363"/>
            <a:r>
              <a:rPr lang="en-US" sz="1800" dirty="0" smtClean="0">
                <a:solidFill>
                  <a:srgbClr val="060147"/>
                </a:solidFill>
                <a:latin typeface="Arial" pitchFamily="34" charset="0"/>
              </a:rPr>
              <a:t>500 systems at customers</a:t>
            </a:r>
          </a:p>
          <a:p>
            <a:pPr marL="287338" indent="-233363"/>
            <a:endParaRPr lang="en-US" sz="1800" dirty="0" smtClean="0">
              <a:solidFill>
                <a:srgbClr val="060147"/>
              </a:solidFill>
              <a:latin typeface="Arial" pitchFamily="34" charset="0"/>
            </a:endParaRPr>
          </a:p>
          <a:p>
            <a:pPr marL="287338" indent="-233363"/>
            <a:r>
              <a:rPr lang="en-US" sz="1800" dirty="0" smtClean="0">
                <a:solidFill>
                  <a:srgbClr val="060147"/>
                </a:solidFill>
                <a:latin typeface="Arial" pitchFamily="34" charset="0"/>
              </a:rPr>
              <a:t>Production capacity &gt;21 GW</a:t>
            </a:r>
          </a:p>
          <a:p>
            <a:pPr marL="287338" indent="-233363"/>
            <a:endParaRPr lang="en-US" sz="1800" dirty="0" smtClean="0">
              <a:solidFill>
                <a:srgbClr val="060147"/>
              </a:solidFill>
              <a:latin typeface="Arial" pitchFamily="34" charset="0"/>
            </a:endParaRPr>
          </a:p>
          <a:p>
            <a:pPr marL="287338" indent="-233363"/>
            <a:r>
              <a:rPr lang="en-US" sz="1800" dirty="0" smtClean="0">
                <a:solidFill>
                  <a:srgbClr val="060147"/>
                </a:solidFill>
                <a:latin typeface="Arial" pitchFamily="34" charset="0"/>
              </a:rPr>
              <a:t>Diffusion share &gt;35%</a:t>
            </a:r>
          </a:p>
          <a:p>
            <a:endParaRPr lang="en-US" sz="1800" dirty="0" smtClean="0">
              <a:solidFill>
                <a:srgbClr val="060132"/>
              </a:solidFill>
              <a:latin typeface="Arial" pitchFamily="34" charset="0"/>
            </a:endParaRPr>
          </a:p>
          <a:p>
            <a:endParaRPr lang="en-US" sz="1800" dirty="0" smtClean="0">
              <a:solidFill>
                <a:srgbClr val="060132"/>
              </a:solidFill>
              <a:latin typeface="Arial" pitchFamily="34" charset="0"/>
            </a:endParaRPr>
          </a:p>
          <a:p>
            <a:pPr marL="0" indent="0">
              <a:buFont typeface="Wingdings" charset="2"/>
              <a:buNone/>
            </a:pPr>
            <a:endParaRPr lang="en-US" sz="1800" dirty="0">
              <a:solidFill>
                <a:srgbClr val="060132"/>
              </a:solidFill>
              <a:latin typeface="Arial" pitchFamily="34" charset="0"/>
            </a:endParaRPr>
          </a:p>
        </p:txBody>
      </p:sp>
      <p:graphicFrame>
        <p:nvGraphicFramePr>
          <p:cNvPr id="11" name="Content Placeholder 14"/>
          <p:cNvGraphicFramePr>
            <a:graphicFrameLocks noGrp="1"/>
          </p:cNvGraphicFramePr>
          <p:nvPr>
            <p:ph sz="quarter" idx="17"/>
            <p:extLst>
              <p:ext uri="{D42A27DB-BD31-4B8C-83A1-F6EECF244321}">
                <p14:modId xmlns:p14="http://schemas.microsoft.com/office/powerpoint/2010/main" val="3155661635"/>
              </p:ext>
            </p:extLst>
          </p:nvPr>
        </p:nvGraphicFramePr>
        <p:xfrm>
          <a:off x="4981575" y="1847850"/>
          <a:ext cx="3657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2"/>
          <p:cNvSpPr>
            <a:spLocks noGrp="1"/>
          </p:cNvSpPr>
          <p:nvPr>
            <p:ph type="ftr" sz="quarter" idx="11"/>
          </p:nvPr>
        </p:nvSpPr>
        <p:spPr>
          <a:xfrm>
            <a:off x="2400300" y="6546850"/>
            <a:ext cx="4000500" cy="365125"/>
          </a:xfrm>
        </p:spPr>
        <p:txBody>
          <a:bodyPr/>
          <a:lstStyle/>
          <a:p>
            <a:r>
              <a:rPr lang="en-US" dirty="0" smtClean="0"/>
              <a:t>Sunday 2014 19-11-2014</a:t>
            </a:r>
            <a:endParaRPr lang="en-US" dirty="0"/>
          </a:p>
        </p:txBody>
      </p:sp>
    </p:spTree>
    <p:extLst>
      <p:ext uri="{BB962C8B-B14F-4D97-AF65-F5344CB8AC3E}">
        <p14:creationId xmlns:p14="http://schemas.microsoft.com/office/powerpoint/2010/main" val="1810972126"/>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90684" y="1773500"/>
            <a:ext cx="2066925" cy="307777"/>
          </a:xfrm>
          <a:prstGeom prst="rect">
            <a:avLst/>
          </a:prstGeom>
          <a:noFill/>
        </p:spPr>
        <p:txBody>
          <a:bodyPr wrap="square" rtlCol="0">
            <a:spAutoFit/>
          </a:bodyPr>
          <a:lstStyle/>
          <a:p>
            <a:r>
              <a:rPr lang="nl-NL" sz="1400" b="1" dirty="0" err="1" smtClean="0">
                <a:solidFill>
                  <a:srgbClr val="060147"/>
                </a:solidFill>
                <a:cs typeface="Arial" pitchFamily="34" charset="0"/>
              </a:rPr>
              <a:t>Tempress</a:t>
            </a:r>
            <a:r>
              <a:rPr lang="nl-NL" sz="1400" b="1" dirty="0" smtClean="0">
                <a:solidFill>
                  <a:srgbClr val="060147"/>
                </a:solidFill>
                <a:cs typeface="Arial" pitchFamily="34" charset="0"/>
              </a:rPr>
              <a:t> </a:t>
            </a:r>
            <a:r>
              <a:rPr lang="en-US" sz="1400" b="1" dirty="0" smtClean="0">
                <a:solidFill>
                  <a:srgbClr val="060147"/>
                </a:solidFill>
                <a:cs typeface="Arial" pitchFamily="34" charset="0"/>
              </a:rPr>
              <a:t>Diffusion</a:t>
            </a:r>
            <a:endParaRPr lang="en-US" sz="1400" b="1" dirty="0">
              <a:solidFill>
                <a:srgbClr val="060147"/>
              </a:solidFill>
              <a:cs typeface="Arial" pitchFamily="34" charset="0"/>
            </a:endParaRPr>
          </a:p>
        </p:txBody>
      </p:sp>
      <p:sp>
        <p:nvSpPr>
          <p:cNvPr id="11" name="TextBox 10"/>
          <p:cNvSpPr txBox="1"/>
          <p:nvPr/>
        </p:nvSpPr>
        <p:spPr>
          <a:xfrm>
            <a:off x="7118350" y="5500416"/>
            <a:ext cx="2066925" cy="307777"/>
          </a:xfrm>
          <a:prstGeom prst="rect">
            <a:avLst/>
          </a:prstGeom>
          <a:noFill/>
        </p:spPr>
        <p:txBody>
          <a:bodyPr wrap="square" rtlCol="0">
            <a:spAutoFit/>
          </a:bodyPr>
          <a:lstStyle/>
          <a:p>
            <a:r>
              <a:rPr lang="en-US" sz="1400" b="1" smtClean="0">
                <a:solidFill>
                  <a:srgbClr val="060147"/>
                </a:solidFill>
                <a:cs typeface="Arial" pitchFamily="34" charset="0"/>
              </a:rPr>
              <a:t>Kingstone IonSolar</a:t>
            </a:r>
            <a:endParaRPr lang="en-US" sz="1400" b="1">
              <a:solidFill>
                <a:srgbClr val="060147"/>
              </a:solidFill>
              <a:cs typeface="Arial" pitchFamily="34" charset="0"/>
            </a:endParaRPr>
          </a:p>
        </p:txBody>
      </p:sp>
      <p:sp>
        <p:nvSpPr>
          <p:cNvPr id="13" name="TextBox 12"/>
          <p:cNvSpPr txBox="1"/>
          <p:nvPr/>
        </p:nvSpPr>
        <p:spPr>
          <a:xfrm>
            <a:off x="7118350" y="3830734"/>
            <a:ext cx="2066925" cy="307777"/>
          </a:xfrm>
          <a:prstGeom prst="rect">
            <a:avLst/>
          </a:prstGeom>
          <a:noFill/>
        </p:spPr>
        <p:txBody>
          <a:bodyPr wrap="square" rtlCol="0">
            <a:spAutoFit/>
          </a:bodyPr>
          <a:lstStyle/>
          <a:p>
            <a:r>
              <a:rPr lang="en-US" sz="1400" b="1" dirty="0" err="1" smtClean="0">
                <a:solidFill>
                  <a:srgbClr val="060147"/>
                </a:solidFill>
                <a:cs typeface="Arial" pitchFamily="34" charset="0"/>
              </a:rPr>
              <a:t>Tempress</a:t>
            </a:r>
            <a:r>
              <a:rPr lang="en-US" sz="1400" b="1" dirty="0" smtClean="0">
                <a:solidFill>
                  <a:srgbClr val="060147"/>
                </a:solidFill>
                <a:cs typeface="Arial" pitchFamily="34" charset="0"/>
              </a:rPr>
              <a:t> LPCVD</a:t>
            </a:r>
            <a:endParaRPr lang="en-US" sz="1400" b="1" dirty="0">
              <a:solidFill>
                <a:srgbClr val="060147"/>
              </a:solidFill>
              <a:cs typeface="Arial" pitchFamily="34" charset="0"/>
            </a:endParaRPr>
          </a:p>
        </p:txBody>
      </p:sp>
      <p:sp>
        <p:nvSpPr>
          <p:cNvPr id="21" name="AutoShape 14"/>
          <p:cNvSpPr>
            <a:spLocks noChangeArrowheads="1"/>
          </p:cNvSpPr>
          <p:nvPr/>
        </p:nvSpPr>
        <p:spPr bwMode="auto">
          <a:xfrm>
            <a:off x="7330433" y="4084553"/>
            <a:ext cx="1927176" cy="447678"/>
          </a:xfrm>
          <a:prstGeom prst="roundRect">
            <a:avLst>
              <a:gd name="adj" fmla="val 686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t"/>
          <a:lstStyle/>
          <a:p>
            <a:pPr eaLnBrk="0" hangingPunct="0">
              <a:lnSpc>
                <a:spcPct val="90000"/>
              </a:lnSpc>
              <a:spcBef>
                <a:spcPct val="30000"/>
              </a:spcBef>
              <a:buClr>
                <a:srgbClr val="D8D8D8"/>
              </a:buClr>
              <a:buSzPct val="75000"/>
            </a:pPr>
            <a:r>
              <a:rPr lang="en-US" sz="1050" dirty="0" smtClean="0">
                <a:solidFill>
                  <a:srgbClr val="060147"/>
                </a:solidFill>
                <a:ea typeface="Verdana" pitchFamily="34" charset="0"/>
                <a:cs typeface="Arial" pitchFamily="34" charset="0"/>
              </a:rPr>
              <a:t>PECVD </a:t>
            </a:r>
            <a:r>
              <a:rPr lang="en-US" sz="1050" dirty="0" err="1" smtClean="0">
                <a:solidFill>
                  <a:srgbClr val="060147"/>
                </a:solidFill>
                <a:ea typeface="Verdana" pitchFamily="34" charset="0"/>
                <a:cs typeface="Arial" pitchFamily="34" charset="0"/>
              </a:rPr>
              <a:t>SiN</a:t>
            </a:r>
            <a:r>
              <a:rPr lang="en-US" sz="1050" baseline="-25000" dirty="0" err="1" smtClean="0">
                <a:solidFill>
                  <a:srgbClr val="060147"/>
                </a:solidFill>
                <a:ea typeface="Verdana" pitchFamily="34" charset="0"/>
                <a:cs typeface="Arial" pitchFamily="34" charset="0"/>
              </a:rPr>
              <a:t>x</a:t>
            </a:r>
            <a:r>
              <a:rPr lang="en-US" sz="1050" dirty="0">
                <a:solidFill>
                  <a:srgbClr val="060147"/>
                </a:solidFill>
                <a:ea typeface="Verdana" pitchFamily="34" charset="0"/>
                <a:cs typeface="Arial" pitchFamily="34" charset="0"/>
              </a:rPr>
              <a:t>, SiO</a:t>
            </a:r>
            <a:r>
              <a:rPr lang="en-US" sz="1050" baseline="-25000" dirty="0">
                <a:solidFill>
                  <a:srgbClr val="060147"/>
                </a:solidFill>
                <a:ea typeface="Verdana" pitchFamily="34" charset="0"/>
                <a:cs typeface="Arial" pitchFamily="34" charset="0"/>
              </a:rPr>
              <a:t>2</a:t>
            </a:r>
            <a:r>
              <a:rPr lang="en-US" sz="1050" dirty="0">
                <a:solidFill>
                  <a:srgbClr val="060147"/>
                </a:solidFill>
                <a:ea typeface="Verdana" pitchFamily="34" charset="0"/>
                <a:cs typeface="Arial" pitchFamily="34" charset="0"/>
              </a:rPr>
              <a:t> </a:t>
            </a:r>
            <a:endParaRPr lang="en-US" sz="1050" dirty="0" smtClean="0">
              <a:solidFill>
                <a:srgbClr val="060147"/>
              </a:solidFill>
              <a:ea typeface="Verdana" pitchFamily="34" charset="0"/>
              <a:cs typeface="Arial" pitchFamily="34" charset="0"/>
            </a:endParaRPr>
          </a:p>
          <a:p>
            <a:pPr eaLnBrk="0" hangingPunct="0">
              <a:lnSpc>
                <a:spcPct val="90000"/>
              </a:lnSpc>
              <a:spcBef>
                <a:spcPct val="30000"/>
              </a:spcBef>
              <a:buClr>
                <a:srgbClr val="D8D8D8"/>
              </a:buClr>
              <a:buSzPct val="75000"/>
            </a:pPr>
            <a:r>
              <a:rPr lang="en-US" sz="1050" dirty="0" smtClean="0">
                <a:solidFill>
                  <a:srgbClr val="060147"/>
                </a:solidFill>
                <a:ea typeface="Verdana" pitchFamily="34" charset="0"/>
                <a:cs typeface="Arial" pitchFamily="34" charset="0"/>
              </a:rPr>
              <a:t>LPCVD Poly</a:t>
            </a:r>
            <a:endParaRPr lang="en-US" sz="1050" dirty="0">
              <a:solidFill>
                <a:srgbClr val="060147"/>
              </a:solidFill>
            </a:endParaRPr>
          </a:p>
        </p:txBody>
      </p:sp>
      <p:sp>
        <p:nvSpPr>
          <p:cNvPr id="23" name="TextBox 22"/>
          <p:cNvSpPr txBox="1"/>
          <p:nvPr/>
        </p:nvSpPr>
        <p:spPr>
          <a:xfrm>
            <a:off x="1003438" y="4066967"/>
            <a:ext cx="2048378" cy="369332"/>
          </a:xfrm>
          <a:prstGeom prst="rect">
            <a:avLst/>
          </a:prstGeom>
          <a:noFill/>
        </p:spPr>
        <p:txBody>
          <a:bodyPr wrap="square" rtlCol="0">
            <a:spAutoFit/>
          </a:bodyPr>
          <a:lstStyle/>
          <a:p>
            <a:pPr algn="ctr"/>
            <a:r>
              <a:rPr lang="en-US" b="1" dirty="0" smtClean="0">
                <a:solidFill>
                  <a:srgbClr val="060147"/>
                </a:solidFill>
                <a:cs typeface="Arial" pitchFamily="34" charset="0"/>
              </a:rPr>
              <a:t>Multi</a:t>
            </a:r>
            <a:endParaRPr lang="en-US" b="1" dirty="0">
              <a:solidFill>
                <a:srgbClr val="060147"/>
              </a:solidFill>
              <a:cs typeface="Arial" pitchFamily="34" charset="0"/>
            </a:endParaRPr>
          </a:p>
        </p:txBody>
      </p:sp>
      <p:sp>
        <p:nvSpPr>
          <p:cNvPr id="24" name="TextBox 23"/>
          <p:cNvSpPr txBox="1"/>
          <p:nvPr/>
        </p:nvSpPr>
        <p:spPr>
          <a:xfrm>
            <a:off x="960324" y="1269626"/>
            <a:ext cx="2048378" cy="369332"/>
          </a:xfrm>
          <a:prstGeom prst="rect">
            <a:avLst/>
          </a:prstGeom>
          <a:noFill/>
        </p:spPr>
        <p:txBody>
          <a:bodyPr wrap="square" rtlCol="0">
            <a:spAutoFit/>
          </a:bodyPr>
          <a:lstStyle/>
          <a:p>
            <a:pPr algn="ctr"/>
            <a:r>
              <a:rPr lang="en-US" b="1" dirty="0" smtClean="0">
                <a:solidFill>
                  <a:srgbClr val="060147"/>
                </a:solidFill>
                <a:cs typeface="Arial" pitchFamily="34" charset="0"/>
              </a:rPr>
              <a:t>Mono</a:t>
            </a:r>
            <a:endParaRPr lang="en-US" b="1" dirty="0">
              <a:solidFill>
                <a:srgbClr val="060147"/>
              </a:solidFill>
              <a:cs typeface="Arial" pitchFamily="34" charset="0"/>
            </a:endParaRPr>
          </a:p>
        </p:txBody>
      </p:sp>
      <p:cxnSp>
        <p:nvCxnSpPr>
          <p:cNvPr id="43" name="Straight Connector 42"/>
          <p:cNvCxnSpPr>
            <a:stCxn id="28" idx="3"/>
          </p:cNvCxnSpPr>
          <p:nvPr/>
        </p:nvCxnSpPr>
        <p:spPr>
          <a:xfrm>
            <a:off x="2965588" y="2700134"/>
            <a:ext cx="2130426" cy="3022852"/>
          </a:xfrm>
          <a:prstGeom prst="line">
            <a:avLst/>
          </a:prstGeom>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8" idx="3"/>
            <a:endCxn id="8" idx="1"/>
          </p:cNvCxnSpPr>
          <p:nvPr/>
        </p:nvCxnSpPr>
        <p:spPr>
          <a:xfrm>
            <a:off x="2965588" y="2700134"/>
            <a:ext cx="2134292" cy="1402294"/>
          </a:xfrm>
          <a:prstGeom prst="line">
            <a:avLst/>
          </a:prstGeom>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8" idx="3"/>
            <a:endCxn id="12" idx="1"/>
          </p:cNvCxnSpPr>
          <p:nvPr/>
        </p:nvCxnSpPr>
        <p:spPr>
          <a:xfrm flipV="1">
            <a:off x="2965588" y="2485353"/>
            <a:ext cx="2162509" cy="214781"/>
          </a:xfrm>
          <a:prstGeom prst="line">
            <a:avLst/>
          </a:prstGeom>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6" idx="3"/>
            <a:endCxn id="8" idx="1"/>
          </p:cNvCxnSpPr>
          <p:nvPr/>
        </p:nvCxnSpPr>
        <p:spPr>
          <a:xfrm flipV="1">
            <a:off x="2965588" y="4102428"/>
            <a:ext cx="2134292" cy="1314417"/>
          </a:xfrm>
          <a:prstGeom prst="line">
            <a:avLst/>
          </a:prstGeom>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26" idx="3"/>
            <a:endCxn id="12" idx="1"/>
          </p:cNvCxnSpPr>
          <p:nvPr/>
        </p:nvCxnSpPr>
        <p:spPr>
          <a:xfrm flipV="1">
            <a:off x="2965588" y="2485353"/>
            <a:ext cx="2162509" cy="2931492"/>
          </a:xfrm>
          <a:prstGeom prst="line">
            <a:avLst/>
          </a:prstGeom>
          <a:ln>
            <a:solidFill>
              <a:schemeClr val="bg2">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7461520" y="2081277"/>
            <a:ext cx="977900" cy="1154162"/>
          </a:xfrm>
          <a:prstGeom prst="rect">
            <a:avLst/>
          </a:prstGeom>
        </p:spPr>
        <p:txBody>
          <a:bodyPr wrap="square">
            <a:spAutoFit/>
          </a:bodyPr>
          <a:lstStyle/>
          <a:p>
            <a:pPr eaLnBrk="0" hangingPunct="0">
              <a:lnSpc>
                <a:spcPct val="90000"/>
              </a:lnSpc>
              <a:spcBef>
                <a:spcPct val="30000"/>
              </a:spcBef>
              <a:buClr>
                <a:srgbClr val="D8D8D8"/>
              </a:buClr>
              <a:buSzPct val="75000"/>
            </a:pPr>
            <a:r>
              <a:rPr lang="en-US" sz="1000" dirty="0" smtClean="0">
                <a:solidFill>
                  <a:srgbClr val="060147"/>
                </a:solidFill>
              </a:rPr>
              <a:t>POCl3</a:t>
            </a:r>
          </a:p>
          <a:p>
            <a:pPr eaLnBrk="0" hangingPunct="0">
              <a:lnSpc>
                <a:spcPct val="90000"/>
              </a:lnSpc>
              <a:spcBef>
                <a:spcPct val="30000"/>
              </a:spcBef>
              <a:buClr>
                <a:srgbClr val="D8D8D8"/>
              </a:buClr>
              <a:buSzPct val="75000"/>
            </a:pPr>
            <a:r>
              <a:rPr lang="en-US" sz="1000" dirty="0" smtClean="0">
                <a:solidFill>
                  <a:srgbClr val="060147"/>
                </a:solidFill>
              </a:rPr>
              <a:t>HD POCL3</a:t>
            </a:r>
          </a:p>
          <a:p>
            <a:pPr eaLnBrk="0" hangingPunct="0">
              <a:lnSpc>
                <a:spcPct val="90000"/>
              </a:lnSpc>
              <a:spcBef>
                <a:spcPct val="30000"/>
              </a:spcBef>
              <a:buClr>
                <a:srgbClr val="D8D8D8"/>
              </a:buClr>
              <a:buSzPct val="75000"/>
            </a:pPr>
            <a:r>
              <a:rPr lang="en-US" sz="1000" dirty="0" smtClean="0">
                <a:solidFill>
                  <a:srgbClr val="060147"/>
                </a:solidFill>
              </a:rPr>
              <a:t>BBr3</a:t>
            </a:r>
          </a:p>
          <a:p>
            <a:pPr eaLnBrk="0" hangingPunct="0">
              <a:lnSpc>
                <a:spcPct val="90000"/>
              </a:lnSpc>
              <a:spcBef>
                <a:spcPct val="30000"/>
              </a:spcBef>
              <a:buClr>
                <a:srgbClr val="D8D8D8"/>
              </a:buClr>
              <a:buSzPct val="75000"/>
            </a:pPr>
            <a:r>
              <a:rPr lang="en-US" sz="1000" dirty="0" smtClean="0">
                <a:solidFill>
                  <a:srgbClr val="060147"/>
                </a:solidFill>
              </a:rPr>
              <a:t>Annealing</a:t>
            </a:r>
          </a:p>
          <a:p>
            <a:pPr eaLnBrk="0" hangingPunct="0">
              <a:lnSpc>
                <a:spcPct val="90000"/>
              </a:lnSpc>
              <a:spcBef>
                <a:spcPct val="30000"/>
              </a:spcBef>
              <a:buClr>
                <a:srgbClr val="D8D8D8"/>
              </a:buClr>
              <a:buSzPct val="75000"/>
            </a:pPr>
            <a:r>
              <a:rPr lang="en-US" sz="1000" dirty="0" smtClean="0">
                <a:solidFill>
                  <a:srgbClr val="060147"/>
                </a:solidFill>
              </a:rPr>
              <a:t>Oxidation</a:t>
            </a:r>
          </a:p>
          <a:p>
            <a:pPr eaLnBrk="0" hangingPunct="0">
              <a:lnSpc>
                <a:spcPct val="90000"/>
              </a:lnSpc>
              <a:spcBef>
                <a:spcPct val="30000"/>
              </a:spcBef>
              <a:buClr>
                <a:srgbClr val="D8D8D8"/>
              </a:buClr>
              <a:buSzPct val="75000"/>
            </a:pPr>
            <a:r>
              <a:rPr lang="en-US" sz="1000" dirty="0" smtClean="0">
                <a:solidFill>
                  <a:srgbClr val="060147"/>
                </a:solidFill>
              </a:rPr>
              <a:t>R&amp;D system</a:t>
            </a:r>
            <a:endParaRPr lang="en-US" sz="1000" dirty="0">
              <a:solidFill>
                <a:srgbClr val="060147"/>
              </a:solidFill>
            </a:endParaRPr>
          </a:p>
        </p:txBody>
      </p:sp>
      <p:sp>
        <p:nvSpPr>
          <p:cNvPr id="53" name="Rectangle 52"/>
          <p:cNvSpPr/>
          <p:nvPr/>
        </p:nvSpPr>
        <p:spPr>
          <a:xfrm>
            <a:off x="7569200" y="5777292"/>
            <a:ext cx="1155700" cy="415498"/>
          </a:xfrm>
          <a:prstGeom prst="rect">
            <a:avLst/>
          </a:prstGeom>
        </p:spPr>
        <p:txBody>
          <a:bodyPr wrap="square">
            <a:spAutoFit/>
          </a:bodyPr>
          <a:lstStyle/>
          <a:p>
            <a:pPr eaLnBrk="0" hangingPunct="0">
              <a:lnSpc>
                <a:spcPct val="90000"/>
              </a:lnSpc>
              <a:spcBef>
                <a:spcPct val="30000"/>
              </a:spcBef>
              <a:buClr>
                <a:srgbClr val="D8D8D8"/>
              </a:buClr>
              <a:buSzPct val="75000"/>
            </a:pPr>
            <a:r>
              <a:rPr lang="nl-NL" sz="1000" dirty="0">
                <a:solidFill>
                  <a:srgbClr val="060147"/>
                </a:solidFill>
              </a:rPr>
              <a:t>p</a:t>
            </a:r>
            <a:r>
              <a:rPr lang="nl-NL" sz="1000" dirty="0" smtClean="0">
                <a:solidFill>
                  <a:srgbClr val="060147"/>
                </a:solidFill>
              </a:rPr>
              <a:t>-type / n-type</a:t>
            </a:r>
          </a:p>
          <a:p>
            <a:pPr eaLnBrk="0" hangingPunct="0">
              <a:lnSpc>
                <a:spcPct val="90000"/>
              </a:lnSpc>
              <a:spcBef>
                <a:spcPct val="30000"/>
              </a:spcBef>
              <a:buClr>
                <a:srgbClr val="D8D8D8"/>
              </a:buClr>
              <a:buSzPct val="75000"/>
            </a:pPr>
            <a:r>
              <a:rPr lang="nl-NL" sz="1000" dirty="0" smtClean="0">
                <a:solidFill>
                  <a:srgbClr val="060147"/>
                </a:solidFill>
              </a:rPr>
              <a:t>IBC</a:t>
            </a:r>
            <a:endParaRPr lang="nl-NL" sz="1000" dirty="0">
              <a:solidFill>
                <a:srgbClr val="060147"/>
              </a:solidFill>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99880" y="3425316"/>
            <a:ext cx="1946136" cy="1354224"/>
          </a:xfrm>
          <a:prstGeom prst="roundRect">
            <a:avLst>
              <a:gd name="adj" fmla="val 0"/>
            </a:avLst>
          </a:prstGeom>
          <a:solidFill>
            <a:srgbClr val="FFFFFF">
              <a:shade val="85000"/>
            </a:srgbClr>
          </a:solidFill>
          <a:ln>
            <a:noFill/>
          </a:ln>
          <a:effectLst/>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8097" y="1808241"/>
            <a:ext cx="1952153" cy="1354224"/>
          </a:xfrm>
          <a:prstGeom prst="roundRect">
            <a:avLst>
              <a:gd name="adj" fmla="val 0"/>
            </a:avLst>
          </a:prstGeom>
          <a:solidFill>
            <a:srgbClr val="FFFFFF">
              <a:shade val="85000"/>
            </a:srgbClr>
          </a:solidFill>
          <a:ln>
            <a:noFill/>
          </a:ln>
          <a:effectLst/>
        </p:spPr>
      </p:pic>
      <p:pic>
        <p:nvPicPr>
          <p:cNvPr id="28" name="Picture 1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3438" y="1808035"/>
            <a:ext cx="1962150" cy="1784198"/>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
                    </a14:imgEffect>
                    <a14:imgEffect>
                      <a14:saturation sat="40000"/>
                    </a14:imgEffect>
                    <a14:imgEffect>
                      <a14:brightnessContrast bright="-14000" contrast="36000"/>
                    </a14:imgEffect>
                  </a14:imgLayer>
                </a14:imgProps>
              </a:ext>
              <a:ext uri="{28A0092B-C50C-407E-A947-70E740481C1C}">
                <a14:useLocalDpi xmlns:a14="http://schemas.microsoft.com/office/drawing/2010/main"/>
              </a:ext>
            </a:extLst>
          </a:blip>
          <a:srcRect/>
          <a:stretch>
            <a:fillRect/>
          </a:stretch>
        </p:blipFill>
        <p:spPr bwMode="auto">
          <a:xfrm>
            <a:off x="1000108" y="4524746"/>
            <a:ext cx="1965480" cy="1784198"/>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p:cNvSpPr>
            <a:spLocks noGrp="1"/>
          </p:cNvSpPr>
          <p:nvPr>
            <p:ph type="title"/>
          </p:nvPr>
        </p:nvSpPr>
        <p:spPr/>
        <p:txBody>
          <a:bodyPr>
            <a:noAutofit/>
          </a:bodyPr>
          <a:lstStyle/>
          <a:p>
            <a:r>
              <a:rPr lang="en-US" dirty="0" err="1" smtClean="0"/>
              <a:t>Tempress</a:t>
            </a:r>
            <a:r>
              <a:rPr lang="en-US" dirty="0" smtClean="0"/>
              <a:t> products</a:t>
            </a:r>
            <a:endParaRPr lang="en-US" dirty="0"/>
          </a:p>
        </p:txBody>
      </p:sp>
      <p:pic>
        <p:nvPicPr>
          <p:cNvPr id="22" name="Picture 2"/>
          <p:cNvPicPr>
            <a:picLocks noChangeAspect="1" noChangeArrowheads="1"/>
          </p:cNvPicPr>
          <p:nvPr/>
        </p:nvPicPr>
        <p:blipFill>
          <a:blip r:embed="rId7" cstate="screen">
            <a:extLst>
              <a:ext uri="{BEBA8EAE-BF5A-486C-A8C5-ECC9F3942E4B}">
                <a14:imgProps xmlns:a14="http://schemas.microsoft.com/office/drawing/2010/main">
                  <a14:imgLayer r:embed="rId8">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096013" y="4919741"/>
            <a:ext cx="1946135" cy="146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003438" y="1534920"/>
            <a:ext cx="1962151" cy="276999"/>
          </a:xfrm>
          <a:prstGeom prst="rect">
            <a:avLst/>
          </a:prstGeom>
          <a:noFill/>
        </p:spPr>
        <p:txBody>
          <a:bodyPr wrap="square" rtlCol="0">
            <a:spAutoFit/>
          </a:bodyPr>
          <a:lstStyle/>
          <a:p>
            <a:pPr algn="ctr"/>
            <a:r>
              <a:rPr lang="en-US" sz="1200" dirty="0" smtClean="0">
                <a:solidFill>
                  <a:srgbClr val="060147"/>
                </a:solidFill>
                <a:cs typeface="Arial" pitchFamily="34" charset="0"/>
              </a:rPr>
              <a:t>p-type / n-type</a:t>
            </a:r>
            <a:endParaRPr lang="en-US" sz="1200" dirty="0">
              <a:solidFill>
                <a:srgbClr val="060147"/>
              </a:solidFill>
              <a:cs typeface="Arial" pitchFamily="34" charset="0"/>
            </a:endParaRPr>
          </a:p>
        </p:txBody>
      </p:sp>
      <p:sp>
        <p:nvSpPr>
          <p:cNvPr id="27" name="Footer Placeholder 2"/>
          <p:cNvSpPr>
            <a:spLocks noGrp="1"/>
          </p:cNvSpPr>
          <p:nvPr>
            <p:ph type="ftr" sz="quarter" idx="11"/>
          </p:nvPr>
        </p:nvSpPr>
        <p:spPr>
          <a:xfrm>
            <a:off x="2400300" y="6546850"/>
            <a:ext cx="4000500" cy="365125"/>
          </a:xfrm>
        </p:spPr>
        <p:txBody>
          <a:bodyPr/>
          <a:lstStyle/>
          <a:p>
            <a:r>
              <a:rPr lang="en-US" dirty="0" smtClean="0"/>
              <a:t>Sunday 2014 19-11-2014</a:t>
            </a:r>
            <a:endParaRPr lang="en-US" dirty="0"/>
          </a:p>
        </p:txBody>
      </p:sp>
    </p:spTree>
    <p:extLst>
      <p:ext uri="{BB962C8B-B14F-4D97-AF65-F5344CB8AC3E}">
        <p14:creationId xmlns:p14="http://schemas.microsoft.com/office/powerpoint/2010/main" val="38397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文字方塊 1"/>
          <p:cNvSpPr txBox="1">
            <a:spLocks noChangeArrowheads="1"/>
          </p:cNvSpPr>
          <p:nvPr/>
        </p:nvSpPr>
        <p:spPr bwMode="auto">
          <a:xfrm>
            <a:off x="384175" y="592248"/>
            <a:ext cx="6149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新細明體" charset="0"/>
                <a:cs typeface="新細明體" charset="0"/>
              </a:defRPr>
            </a:lvl1pPr>
            <a:lvl2pPr marL="742950" indent="-285750" eaLnBrk="0" hangingPunct="0">
              <a:defRPr kumimoji="1" sz="2400">
                <a:solidFill>
                  <a:schemeClr val="tx1"/>
                </a:solidFill>
                <a:latin typeface="Arial" charset="0"/>
                <a:ea typeface="新細明體" charset="0"/>
                <a:cs typeface="新細明體" charset="0"/>
              </a:defRPr>
            </a:lvl2pPr>
            <a:lvl3pPr marL="1143000" indent="-228600" eaLnBrk="0" hangingPunct="0">
              <a:defRPr kumimoji="1" sz="2400">
                <a:solidFill>
                  <a:schemeClr val="tx1"/>
                </a:solidFill>
                <a:latin typeface="Arial" charset="0"/>
                <a:ea typeface="新細明體" charset="0"/>
                <a:cs typeface="新細明體" charset="0"/>
              </a:defRPr>
            </a:lvl3pPr>
            <a:lvl4pPr marL="1600200" indent="-228600" eaLnBrk="0" hangingPunct="0">
              <a:defRPr kumimoji="1" sz="2400">
                <a:solidFill>
                  <a:schemeClr val="tx1"/>
                </a:solidFill>
                <a:latin typeface="Arial" charset="0"/>
                <a:ea typeface="新細明體" charset="0"/>
                <a:cs typeface="新細明體" charset="0"/>
              </a:defRPr>
            </a:lvl4pPr>
            <a:lvl5pPr marL="2057400" indent="-228600" eaLnBrk="0" hangingPunct="0">
              <a:defRPr kumimoji="1" sz="2400">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9pPr>
          </a:lstStyle>
          <a:p>
            <a:pPr eaLnBrk="1" hangingPunct="1"/>
            <a:r>
              <a:rPr lang="en-US" altLang="zh-TW" sz="1800" b="1" dirty="0" smtClean="0">
                <a:solidFill>
                  <a:srgbClr val="FFFFFF"/>
                </a:solidFill>
              </a:rPr>
              <a:t>PV cell line (multi); 80% production</a:t>
            </a:r>
          </a:p>
        </p:txBody>
      </p:sp>
      <p:sp>
        <p:nvSpPr>
          <p:cNvPr id="3" name="Footer Placeholder 2"/>
          <p:cNvSpPr>
            <a:spLocks noGrp="1"/>
          </p:cNvSpPr>
          <p:nvPr>
            <p:ph type="ftr" sz="quarter" idx="11"/>
          </p:nvPr>
        </p:nvSpPr>
        <p:spPr/>
        <p:txBody>
          <a:bodyPr/>
          <a:lstStyle/>
          <a:p>
            <a:r>
              <a:rPr lang="en-US" smtClean="0"/>
              <a:t>Sunday 2014 19-11-2014</a:t>
            </a:r>
            <a:endParaRPr lang="en-US" dirty="0"/>
          </a:p>
        </p:txBody>
      </p:sp>
      <p:sp>
        <p:nvSpPr>
          <p:cNvPr id="4" name="Slide Number Placeholder 3"/>
          <p:cNvSpPr>
            <a:spLocks noGrp="1"/>
          </p:cNvSpPr>
          <p:nvPr>
            <p:ph type="sldNum" sz="quarter" idx="12"/>
          </p:nvPr>
        </p:nvSpPr>
        <p:spPr/>
        <p:txBody>
          <a:bodyPr/>
          <a:lstStyle/>
          <a:p>
            <a:fld id="{75EDB3E9-34A2-46EB-A7AB-429A8EE27433}" type="slidenum">
              <a:rPr lang="en-US" noProof="0" smtClean="0"/>
              <a:pPr/>
              <a:t>7</a:t>
            </a:fld>
            <a:endParaRPr lang="en-US" noProof="0"/>
          </a:p>
        </p:txBody>
      </p:sp>
      <p:pic>
        <p:nvPicPr>
          <p:cNvPr id="1026" name="Picture 2" descr="C:\Rob Pentinga\Graphics\Renderings\p-type fab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260" y="1599338"/>
            <a:ext cx="6743700" cy="340672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84175" y="4432811"/>
            <a:ext cx="7753985" cy="1631216"/>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solidFill>
                  <a:srgbClr val="060147"/>
                </a:solidFill>
              </a:rPr>
              <a:t>100MW production 24/7</a:t>
            </a:r>
            <a:endParaRPr lang="en-US" sz="2000" dirty="0">
              <a:solidFill>
                <a:srgbClr val="060147"/>
              </a:solidFill>
            </a:endParaRPr>
          </a:p>
          <a:p>
            <a:pPr marL="342900" indent="-342900">
              <a:buFont typeface="Wingdings" panose="05000000000000000000" pitchFamily="2" charset="2"/>
              <a:buChar char="§"/>
            </a:pPr>
            <a:r>
              <a:rPr lang="en-US" sz="2000" dirty="0" smtClean="0">
                <a:solidFill>
                  <a:srgbClr val="060147"/>
                </a:solidFill>
              </a:rPr>
              <a:t>2800 cells/hour</a:t>
            </a:r>
          </a:p>
          <a:p>
            <a:pPr marL="342900" indent="-342900">
              <a:buFont typeface="Wingdings" panose="05000000000000000000" pitchFamily="2" charset="2"/>
              <a:buChar char="§"/>
            </a:pPr>
            <a:r>
              <a:rPr lang="en-US" sz="2000" dirty="0" smtClean="0">
                <a:solidFill>
                  <a:srgbClr val="060147"/>
                </a:solidFill>
              </a:rPr>
              <a:t>±22M cells 4.5Wp/cell</a:t>
            </a:r>
          </a:p>
          <a:p>
            <a:pPr marL="342900" indent="-342900">
              <a:buFont typeface="Wingdings" panose="05000000000000000000" pitchFamily="2" charset="2"/>
              <a:buChar char="§"/>
            </a:pPr>
            <a:r>
              <a:rPr lang="en-US" sz="2000" dirty="0" smtClean="0">
                <a:solidFill>
                  <a:srgbClr val="060147"/>
                </a:solidFill>
              </a:rPr>
              <a:t>385k modules/year; 60 soccer fields</a:t>
            </a:r>
          </a:p>
          <a:p>
            <a:pPr marL="342900" indent="-342900">
              <a:buFont typeface="Wingdings" panose="05000000000000000000" pitchFamily="2" charset="2"/>
              <a:buChar char="§"/>
            </a:pPr>
            <a:r>
              <a:rPr lang="en-US" sz="2000" dirty="0" smtClean="0">
                <a:solidFill>
                  <a:srgbClr val="060147"/>
                </a:solidFill>
              </a:rPr>
              <a:t>Average modern factory has 10+ lines</a:t>
            </a:r>
            <a:endParaRPr lang="en-US" sz="2000" dirty="0">
              <a:solidFill>
                <a:srgbClr val="060147"/>
              </a:solidFill>
            </a:endParaRPr>
          </a:p>
        </p:txBody>
      </p:sp>
    </p:spTree>
    <p:extLst>
      <p:ext uri="{BB962C8B-B14F-4D97-AF65-F5344CB8AC3E}">
        <p14:creationId xmlns:p14="http://schemas.microsoft.com/office/powerpoint/2010/main" val="337708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a:spLocks noGrp="1"/>
          </p:cNvSpPr>
          <p:nvPr>
            <p:ph idx="1"/>
          </p:nvPr>
        </p:nvSpPr>
        <p:spPr>
          <a:xfrm>
            <a:off x="361092" y="4370691"/>
            <a:ext cx="8515440" cy="2291187"/>
          </a:xfrm>
        </p:spPr>
        <p:txBody>
          <a:bodyPr>
            <a:noAutofit/>
          </a:bodyPr>
          <a:lstStyle/>
          <a:p>
            <a:pPr marL="0" indent="0">
              <a:buNone/>
            </a:pPr>
            <a:r>
              <a:rPr lang="en-US" sz="1800" b="1" smtClean="0"/>
              <a:t>Current cost structure</a:t>
            </a:r>
          </a:p>
          <a:p>
            <a:r>
              <a:rPr lang="en-US" sz="1800" smtClean="0"/>
              <a:t>Lowest of all alternative energy recources</a:t>
            </a:r>
          </a:p>
          <a:p>
            <a:r>
              <a:rPr lang="en-US" sz="1800" smtClean="0"/>
              <a:t>World wide: PV electricity cost: 5 – 12 Eurct/kWh</a:t>
            </a:r>
          </a:p>
          <a:p>
            <a:r>
              <a:rPr lang="en-US" sz="1800" smtClean="0"/>
              <a:t>NL: 6 – 10 year pay-back time</a:t>
            </a:r>
          </a:p>
          <a:p>
            <a:r>
              <a:rPr lang="en-US" sz="1800" smtClean="0"/>
              <a:t>In 2020 the expected PV electricity cost is 2.5 Eurct/kWh (US, AZ)</a:t>
            </a:r>
          </a:p>
        </p:txBody>
      </p:sp>
      <p:sp>
        <p:nvSpPr>
          <p:cNvPr id="9" name="Titel 2"/>
          <p:cNvSpPr txBox="1">
            <a:spLocks/>
          </p:cNvSpPr>
          <p:nvPr/>
        </p:nvSpPr>
        <p:spPr>
          <a:xfrm>
            <a:off x="457197" y="506841"/>
            <a:ext cx="4978407" cy="435388"/>
          </a:xfrm>
          <a:prstGeom prst="rect">
            <a:avLst/>
          </a:prstGeom>
        </p:spPr>
        <p:txBody>
          <a:bodyPr>
            <a:noAutofit/>
          </a:bodyPr>
          <a:lstStyle>
            <a:lvl1pPr algn="l" defTabSz="457200" rtl="0" eaLnBrk="1" latinLnBrk="0" hangingPunct="1">
              <a:spcBef>
                <a:spcPct val="0"/>
              </a:spcBef>
              <a:buNone/>
              <a:defRPr sz="1800" b="1" i="0" kern="1200">
                <a:solidFill>
                  <a:schemeClr val="bg2"/>
                </a:solidFill>
                <a:latin typeface="Arial"/>
                <a:ea typeface="+mj-ea"/>
                <a:cs typeface="Arial"/>
              </a:defRPr>
            </a:lvl1pPr>
          </a:lstStyle>
          <a:p>
            <a:r>
              <a:rPr lang="en-US" sz="2400" dirty="0" smtClean="0"/>
              <a:t>Historical price of modules</a:t>
            </a:r>
            <a:endParaRPr lang="en-US" sz="2400" dirty="0"/>
          </a:p>
        </p:txBody>
      </p:sp>
      <p:pic>
        <p:nvPicPr>
          <p:cNvPr id="4" name="Picture 3"/>
          <p:cNvPicPr>
            <a:picLocks noChangeAspect="1"/>
          </p:cNvPicPr>
          <p:nvPr/>
        </p:nvPicPr>
        <p:blipFill>
          <a:blip r:embed="rId3"/>
          <a:stretch>
            <a:fillRect/>
          </a:stretch>
        </p:blipFill>
        <p:spPr>
          <a:xfrm>
            <a:off x="0" y="1156645"/>
            <a:ext cx="5298531" cy="3077073"/>
          </a:xfrm>
          <a:prstGeom prst="rect">
            <a:avLst/>
          </a:prstGeom>
        </p:spPr>
      </p:pic>
      <p:sp>
        <p:nvSpPr>
          <p:cNvPr id="10" name="Footer Placeholder 2"/>
          <p:cNvSpPr>
            <a:spLocks noGrp="1"/>
          </p:cNvSpPr>
          <p:nvPr>
            <p:ph type="ftr" sz="quarter" idx="11"/>
          </p:nvPr>
        </p:nvSpPr>
        <p:spPr>
          <a:xfrm>
            <a:off x="2400300" y="6546850"/>
            <a:ext cx="4000500" cy="365125"/>
          </a:xfrm>
        </p:spPr>
        <p:txBody>
          <a:bodyPr/>
          <a:lstStyle/>
          <a:p>
            <a:r>
              <a:rPr lang="en-US" smtClean="0"/>
              <a:t>Sunday 2014 19-11-2014</a:t>
            </a:r>
            <a:endParaRPr lang="en-US"/>
          </a:p>
        </p:txBody>
      </p:sp>
      <p:sp>
        <p:nvSpPr>
          <p:cNvPr id="12" name="Slide Number Placeholder 3"/>
          <p:cNvSpPr>
            <a:spLocks noGrp="1"/>
          </p:cNvSpPr>
          <p:nvPr>
            <p:ph type="sldNum" sz="quarter" idx="12"/>
          </p:nvPr>
        </p:nvSpPr>
        <p:spPr>
          <a:xfrm>
            <a:off x="6870700" y="6546850"/>
            <a:ext cx="2133600" cy="365125"/>
          </a:xfrm>
        </p:spPr>
        <p:txBody>
          <a:bodyPr/>
          <a:lstStyle/>
          <a:p>
            <a:fld id="{75EDB3E9-34A2-46EB-A7AB-429A8EE27433}" type="slidenum">
              <a:rPr lang="en-US" smtClean="0"/>
              <a:pPr/>
              <a:t>8</a:t>
            </a:fld>
            <a:endParaRPr lang="en-US"/>
          </a:p>
        </p:txBody>
      </p:sp>
      <p:cxnSp>
        <p:nvCxnSpPr>
          <p:cNvPr id="3" name="Straight Arrow Connector 2"/>
          <p:cNvCxnSpPr/>
          <p:nvPr/>
        </p:nvCxnSpPr>
        <p:spPr>
          <a:xfrm flipV="1">
            <a:off x="2912827" y="3075671"/>
            <a:ext cx="884851" cy="1480222"/>
          </a:xfrm>
          <a:prstGeom prst="straightConnector1">
            <a:avLst/>
          </a:prstGeom>
          <a:ln w="57150" cmpd="sng">
            <a:solidFill>
              <a:schemeClr val="accent2"/>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3" name="Content Placeholder 5"/>
          <p:cNvSpPr txBox="1">
            <a:spLocks/>
          </p:cNvSpPr>
          <p:nvPr/>
        </p:nvSpPr>
        <p:spPr>
          <a:xfrm>
            <a:off x="5072122" y="1488459"/>
            <a:ext cx="3804409" cy="2745259"/>
          </a:xfrm>
          <a:prstGeom prst="rect">
            <a:avLst/>
          </a:prstGeom>
        </p:spPr>
        <p:txBody>
          <a:bodyPr vert="horz" lIns="91440" tIns="45720" rIns="91440" bIns="45720" rtlCol="0">
            <a:noAutofit/>
          </a:bodyPr>
          <a:lstStyle>
            <a:lvl1pPr marL="285750" marR="0" indent="-285750" algn="l" defTabSz="457200" rtl="0" eaLnBrk="1" fontAlgn="auto" latinLnBrk="0" hangingPunct="1">
              <a:lnSpc>
                <a:spcPct val="100000"/>
              </a:lnSpc>
              <a:spcBef>
                <a:spcPct val="20000"/>
              </a:spcBef>
              <a:spcAft>
                <a:spcPts val="0"/>
              </a:spcAft>
              <a:buClr>
                <a:srgbClr val="FF0000"/>
              </a:buClr>
              <a:buSzTx/>
              <a:buFont typeface="Wingdings" pitchFamily="2" charset="2"/>
              <a:buChar char="§"/>
              <a:tabLst/>
              <a:defRPr sz="1600" kern="1200" baseline="0">
                <a:solidFill>
                  <a:srgbClr val="060147"/>
                </a:solidFill>
                <a:latin typeface="Arial"/>
                <a:ea typeface="+mn-ea"/>
                <a:cs typeface="Arial"/>
              </a:defRPr>
            </a:lvl1pPr>
            <a:lvl2pPr marL="742950" indent="-285750" algn="l" defTabSz="457200" rtl="0" eaLnBrk="1" latinLnBrk="0" hangingPunct="1">
              <a:spcBef>
                <a:spcPct val="20000"/>
              </a:spcBef>
              <a:buClr>
                <a:srgbClr val="060132"/>
              </a:buClr>
              <a:buSzPct val="70000"/>
              <a:buFont typeface="Wingdings" pitchFamily="2" charset="2"/>
              <a:buChar char="§"/>
              <a:defRPr sz="1400" kern="1200">
                <a:solidFill>
                  <a:srgbClr val="060147"/>
                </a:solidFill>
                <a:latin typeface="Arial"/>
                <a:ea typeface="+mn-ea"/>
                <a:cs typeface="Arial"/>
              </a:defRPr>
            </a:lvl2pPr>
            <a:lvl3pPr marL="914400" indent="0" algn="l" defTabSz="457200" rtl="0" eaLnBrk="1" latinLnBrk="0" hangingPunct="1">
              <a:spcBef>
                <a:spcPct val="20000"/>
              </a:spcBef>
              <a:buFont typeface="Arial"/>
              <a:buNone/>
              <a:defRPr sz="1200" b="1" i="1" kern="1200">
                <a:solidFill>
                  <a:srgbClr val="060132"/>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60132"/>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0601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smtClean="0"/>
              <a:t>Cost: </a:t>
            </a:r>
          </a:p>
          <a:p>
            <a:pPr marL="449263" lvl="1" indent="-185738"/>
            <a:r>
              <a:rPr lang="en-US" sz="1800" smtClean="0"/>
              <a:t>Now 0.6$ct/Wp</a:t>
            </a:r>
          </a:p>
          <a:p>
            <a:pPr marL="449263" lvl="1" indent="-185738"/>
            <a:r>
              <a:rPr lang="en-US" sz="1800" smtClean="0"/>
              <a:t>Minus 20% each doubling</a:t>
            </a:r>
          </a:p>
          <a:p>
            <a:r>
              <a:rPr lang="en-US" sz="1800" smtClean="0"/>
              <a:t>Price now only slightly above cost due to over-capacity</a:t>
            </a:r>
          </a:p>
          <a:p>
            <a:r>
              <a:rPr lang="en-US" sz="1800" smtClean="0"/>
              <a:t>Still big influence of regulation (import tax, Feed in Tariffs)</a:t>
            </a:r>
            <a:endParaRPr lang="en-US" sz="1800"/>
          </a:p>
        </p:txBody>
      </p:sp>
      <p:sp>
        <p:nvSpPr>
          <p:cNvPr id="14" name="TextBox 13"/>
          <p:cNvSpPr txBox="1"/>
          <p:nvPr/>
        </p:nvSpPr>
        <p:spPr>
          <a:xfrm>
            <a:off x="2194974" y="1251014"/>
            <a:ext cx="3403068" cy="253916"/>
          </a:xfrm>
          <a:prstGeom prst="rect">
            <a:avLst/>
          </a:prstGeom>
          <a:noFill/>
        </p:spPr>
        <p:txBody>
          <a:bodyPr wrap="square" rtlCol="0">
            <a:spAutoFit/>
          </a:bodyPr>
          <a:lstStyle/>
          <a:p>
            <a:r>
              <a:rPr lang="en-US" sz="1050" dirty="0" smtClean="0"/>
              <a:t>From: </a:t>
            </a:r>
            <a:r>
              <a:rPr lang="en-US" sz="1050" dirty="0" err="1" smtClean="0"/>
              <a:t>Verlinden</a:t>
            </a:r>
            <a:r>
              <a:rPr lang="en-US" sz="1050" dirty="0" smtClean="0"/>
              <a:t>, Trina Solar, 2014</a:t>
            </a:r>
            <a:endParaRPr lang="en-US" sz="1050" dirty="0"/>
          </a:p>
        </p:txBody>
      </p:sp>
    </p:spTree>
    <p:extLst>
      <p:ext uri="{BB962C8B-B14F-4D97-AF65-F5344CB8AC3E}">
        <p14:creationId xmlns:p14="http://schemas.microsoft.com/office/powerpoint/2010/main" val="85503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25818" y="2190468"/>
            <a:ext cx="4478482" cy="3705507"/>
          </a:xfrm>
        </p:spPr>
        <p:txBody>
          <a:bodyPr>
            <a:normAutofit/>
          </a:bodyPr>
          <a:lstStyle/>
          <a:p>
            <a:r>
              <a:rPr lang="en-US" sz="1800" dirty="0" smtClean="0"/>
              <a:t>WAFERS: Higher efficiency</a:t>
            </a:r>
          </a:p>
          <a:p>
            <a:endParaRPr lang="en-US" sz="1800" dirty="0" smtClean="0"/>
          </a:p>
          <a:p>
            <a:pPr marL="0" indent="0">
              <a:buNone/>
            </a:pPr>
            <a:r>
              <a:rPr lang="en-US" sz="1800" dirty="0" smtClean="0">
                <a:sym typeface="Wingdings"/>
              </a:rPr>
              <a:t>	 </a:t>
            </a:r>
            <a:r>
              <a:rPr lang="en-US" sz="1800" dirty="0" smtClean="0"/>
              <a:t>n-type &amp;  High Performance-multi</a:t>
            </a:r>
          </a:p>
          <a:p>
            <a:pPr marL="457200" lvl="1" indent="0">
              <a:buNone/>
            </a:pPr>
            <a:endParaRPr lang="en-US" sz="1600" dirty="0" smtClean="0">
              <a:sym typeface="Wingdings"/>
            </a:endParaRPr>
          </a:p>
          <a:p>
            <a:pPr marL="457200" lvl="1" indent="0">
              <a:buNone/>
            </a:pPr>
            <a:endParaRPr lang="en-US" sz="1600" dirty="0" smtClean="0">
              <a:sym typeface="Wingdings"/>
            </a:endParaRPr>
          </a:p>
          <a:p>
            <a:pPr lvl="1"/>
            <a:endParaRPr lang="en-US" sz="1600" dirty="0" smtClean="0">
              <a:sym typeface="Wingdings"/>
            </a:endParaRPr>
          </a:p>
          <a:p>
            <a:r>
              <a:rPr lang="en-US" sz="1800" dirty="0" smtClean="0">
                <a:sym typeface="Wingdings"/>
              </a:rPr>
              <a:t>CELLS:  </a:t>
            </a:r>
            <a:r>
              <a:rPr lang="en-US" sz="1800" dirty="0"/>
              <a:t>Higher </a:t>
            </a:r>
            <a:r>
              <a:rPr lang="en-US" sz="1800" dirty="0" smtClean="0"/>
              <a:t>efficiency</a:t>
            </a:r>
          </a:p>
          <a:p>
            <a:pPr marL="0" indent="0">
              <a:buNone/>
            </a:pPr>
            <a:r>
              <a:rPr lang="en-US" sz="1800" dirty="0" smtClean="0"/>
              <a:t/>
            </a:r>
            <a:br>
              <a:rPr lang="en-US" sz="1800" dirty="0" smtClean="0"/>
            </a:br>
            <a:r>
              <a:rPr lang="en-US" sz="1800" dirty="0" smtClean="0"/>
              <a:t>	</a:t>
            </a:r>
            <a:r>
              <a:rPr lang="en-US" sz="1800" dirty="0" smtClean="0">
                <a:sym typeface="Wingdings"/>
              </a:rPr>
              <a:t> </a:t>
            </a:r>
            <a:r>
              <a:rPr lang="en-US" sz="1800" dirty="0" smtClean="0"/>
              <a:t>Rear side contact and PERC</a:t>
            </a:r>
          </a:p>
          <a:p>
            <a:pPr marL="457200" lvl="1" indent="0">
              <a:buNone/>
            </a:pPr>
            <a:endParaRPr lang="en-US" sz="1600" dirty="0" smtClean="0">
              <a:sym typeface="Wingdings"/>
            </a:endParaRPr>
          </a:p>
          <a:p>
            <a:pPr marL="457200" lvl="1" indent="0">
              <a:buNone/>
            </a:pPr>
            <a:endParaRPr lang="en-US" sz="1600" dirty="0" smtClean="0">
              <a:sym typeface="Wingdings"/>
            </a:endParaRPr>
          </a:p>
          <a:p>
            <a:endParaRPr lang="en-US" sz="1800" dirty="0" smtClean="0">
              <a:sym typeface="Wingdings"/>
            </a:endParaRPr>
          </a:p>
          <a:p>
            <a:endParaRPr lang="en-US" sz="1800" dirty="0"/>
          </a:p>
        </p:txBody>
      </p:sp>
      <p:sp>
        <p:nvSpPr>
          <p:cNvPr id="9" name="Titel 2"/>
          <p:cNvSpPr txBox="1">
            <a:spLocks/>
          </p:cNvSpPr>
          <p:nvPr/>
        </p:nvSpPr>
        <p:spPr>
          <a:xfrm>
            <a:off x="457197" y="506841"/>
            <a:ext cx="4978407" cy="435388"/>
          </a:xfrm>
          <a:prstGeom prst="rect">
            <a:avLst/>
          </a:prstGeom>
        </p:spPr>
        <p:txBody>
          <a:bodyPr>
            <a:noAutofit/>
          </a:bodyPr>
          <a:lstStyle>
            <a:lvl1pPr algn="l" defTabSz="457200" rtl="0" eaLnBrk="1" latinLnBrk="0" hangingPunct="1">
              <a:spcBef>
                <a:spcPct val="0"/>
              </a:spcBef>
              <a:buNone/>
              <a:defRPr sz="1800" b="1" i="0" kern="1200">
                <a:solidFill>
                  <a:schemeClr val="bg2"/>
                </a:solidFill>
                <a:latin typeface="Arial"/>
                <a:ea typeface="+mj-ea"/>
                <a:cs typeface="Arial"/>
              </a:defRPr>
            </a:lvl1pPr>
          </a:lstStyle>
          <a:p>
            <a:r>
              <a:rPr lang="en-US" sz="2400" dirty="0" smtClean="0"/>
              <a:t>Wafer / Cell type</a:t>
            </a:r>
            <a:endParaRPr lang="en-US" sz="2400" dirty="0"/>
          </a:p>
        </p:txBody>
      </p:sp>
      <p:pic>
        <p:nvPicPr>
          <p:cNvPr id="5" name="Picture 4"/>
          <p:cNvPicPr>
            <a:picLocks noChangeAspect="1"/>
          </p:cNvPicPr>
          <p:nvPr/>
        </p:nvPicPr>
        <p:blipFill>
          <a:blip r:embed="rId3"/>
          <a:stretch>
            <a:fillRect/>
          </a:stretch>
        </p:blipFill>
        <p:spPr>
          <a:xfrm>
            <a:off x="299739" y="1330846"/>
            <a:ext cx="4067817" cy="2540576"/>
          </a:xfrm>
          <a:prstGeom prst="rect">
            <a:avLst/>
          </a:prstGeom>
        </p:spPr>
      </p:pic>
      <p:pic>
        <p:nvPicPr>
          <p:cNvPr id="7" name="Picture 6"/>
          <p:cNvPicPr>
            <a:picLocks noChangeAspect="1"/>
          </p:cNvPicPr>
          <p:nvPr/>
        </p:nvPicPr>
        <p:blipFill>
          <a:blip r:embed="rId4"/>
          <a:stretch>
            <a:fillRect/>
          </a:stretch>
        </p:blipFill>
        <p:spPr>
          <a:xfrm>
            <a:off x="316270" y="3871422"/>
            <a:ext cx="4051286" cy="2487504"/>
          </a:xfrm>
          <a:prstGeom prst="rect">
            <a:avLst/>
          </a:prstGeom>
        </p:spPr>
      </p:pic>
      <p:sp>
        <p:nvSpPr>
          <p:cNvPr id="6" name="Freeform 5"/>
          <p:cNvSpPr/>
          <p:nvPr/>
        </p:nvSpPr>
        <p:spPr>
          <a:xfrm>
            <a:off x="826817" y="1406332"/>
            <a:ext cx="3460698" cy="784137"/>
          </a:xfrm>
          <a:custGeom>
            <a:avLst/>
            <a:gdLst>
              <a:gd name="connsiteX0" fmla="*/ 0 w 3460698"/>
              <a:gd name="connsiteY0" fmla="*/ 0 h 784137"/>
              <a:gd name="connsiteX1" fmla="*/ 3452174 w 3460698"/>
              <a:gd name="connsiteY1" fmla="*/ 8523 h 784137"/>
              <a:gd name="connsiteX2" fmla="*/ 3460698 w 3460698"/>
              <a:gd name="connsiteY2" fmla="*/ 784137 h 784137"/>
              <a:gd name="connsiteX3" fmla="*/ 0 w 3460698"/>
              <a:gd name="connsiteY3" fmla="*/ 93756 h 784137"/>
              <a:gd name="connsiteX4" fmla="*/ 0 w 3460698"/>
              <a:gd name="connsiteY4" fmla="*/ 0 h 784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698" h="784137">
                <a:moveTo>
                  <a:pt x="0" y="0"/>
                </a:moveTo>
                <a:lnTo>
                  <a:pt x="3452174" y="8523"/>
                </a:lnTo>
                <a:cubicBezTo>
                  <a:pt x="3455015" y="267061"/>
                  <a:pt x="3457857" y="525599"/>
                  <a:pt x="3460698" y="784137"/>
                </a:cubicBezTo>
                <a:lnTo>
                  <a:pt x="0" y="93756"/>
                </a:lnTo>
                <a:lnTo>
                  <a:pt x="0" y="0"/>
                </a:lnTo>
                <a:close/>
              </a:path>
            </a:pathLst>
          </a:custGeom>
          <a:solidFill>
            <a:schemeClr val="tx1">
              <a:lumMod val="50000"/>
              <a:lumOff val="50000"/>
              <a:alpha val="41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a:solidFill>
                <a:srgbClr val="060147"/>
              </a:solidFill>
              <a:latin typeface="Arial" pitchFamily="34" charset="0"/>
              <a:cs typeface="Arial" pitchFamily="34" charset="0"/>
            </a:endParaRPr>
          </a:p>
        </p:txBody>
      </p:sp>
      <p:sp>
        <p:nvSpPr>
          <p:cNvPr id="10" name="Freeform 9"/>
          <p:cNvSpPr/>
          <p:nvPr/>
        </p:nvSpPr>
        <p:spPr>
          <a:xfrm>
            <a:off x="826818" y="2088189"/>
            <a:ext cx="3470048" cy="1149787"/>
          </a:xfrm>
          <a:custGeom>
            <a:avLst/>
            <a:gdLst>
              <a:gd name="connsiteX0" fmla="*/ 0 w 3460698"/>
              <a:gd name="connsiteY0" fmla="*/ 0 h 784137"/>
              <a:gd name="connsiteX1" fmla="*/ 3452174 w 3460698"/>
              <a:gd name="connsiteY1" fmla="*/ 8523 h 784137"/>
              <a:gd name="connsiteX2" fmla="*/ 3460698 w 3460698"/>
              <a:gd name="connsiteY2" fmla="*/ 784137 h 784137"/>
              <a:gd name="connsiteX3" fmla="*/ 0 w 3460698"/>
              <a:gd name="connsiteY3" fmla="*/ 93756 h 784137"/>
              <a:gd name="connsiteX4" fmla="*/ 0 w 3460698"/>
              <a:gd name="connsiteY4" fmla="*/ 0 h 784137"/>
              <a:gd name="connsiteX0" fmla="*/ 0 w 3469599"/>
              <a:gd name="connsiteY0" fmla="*/ 0 h 784137"/>
              <a:gd name="connsiteX1" fmla="*/ 3469222 w 3469599"/>
              <a:gd name="connsiteY1" fmla="*/ 182930 h 784137"/>
              <a:gd name="connsiteX2" fmla="*/ 3460698 w 3469599"/>
              <a:gd name="connsiteY2" fmla="*/ 784137 h 784137"/>
              <a:gd name="connsiteX3" fmla="*/ 0 w 3469599"/>
              <a:gd name="connsiteY3" fmla="*/ 93756 h 784137"/>
              <a:gd name="connsiteX4" fmla="*/ 0 w 3469599"/>
              <a:gd name="connsiteY4" fmla="*/ 0 h 784137"/>
              <a:gd name="connsiteX0" fmla="*/ 0 w 3503318"/>
              <a:gd name="connsiteY0" fmla="*/ 0 h 784137"/>
              <a:gd name="connsiteX1" fmla="*/ 3469222 w 3503318"/>
              <a:gd name="connsiteY1" fmla="*/ 182930 h 784137"/>
              <a:gd name="connsiteX2" fmla="*/ 3503318 w 3503318"/>
              <a:gd name="connsiteY2" fmla="*/ 784137 h 784137"/>
              <a:gd name="connsiteX3" fmla="*/ 0 w 3503318"/>
              <a:gd name="connsiteY3" fmla="*/ 93756 h 784137"/>
              <a:gd name="connsiteX4" fmla="*/ 0 w 3503318"/>
              <a:gd name="connsiteY4" fmla="*/ 0 h 784137"/>
              <a:gd name="connsiteX0" fmla="*/ 0 w 3477746"/>
              <a:gd name="connsiteY0" fmla="*/ 0 h 789950"/>
              <a:gd name="connsiteX1" fmla="*/ 3469222 w 3477746"/>
              <a:gd name="connsiteY1" fmla="*/ 182930 h 789950"/>
              <a:gd name="connsiteX2" fmla="*/ 3477746 w 3477746"/>
              <a:gd name="connsiteY2" fmla="*/ 789950 h 789950"/>
              <a:gd name="connsiteX3" fmla="*/ 0 w 3477746"/>
              <a:gd name="connsiteY3" fmla="*/ 93756 h 789950"/>
              <a:gd name="connsiteX4" fmla="*/ 0 w 3477746"/>
              <a:gd name="connsiteY4" fmla="*/ 0 h 789950"/>
              <a:gd name="connsiteX0" fmla="*/ 0 w 3477746"/>
              <a:gd name="connsiteY0" fmla="*/ 0 h 789950"/>
              <a:gd name="connsiteX1" fmla="*/ 3469222 w 3477746"/>
              <a:gd name="connsiteY1" fmla="*/ 182930 h 789950"/>
              <a:gd name="connsiteX2" fmla="*/ 3477746 w 3477746"/>
              <a:gd name="connsiteY2" fmla="*/ 789950 h 789950"/>
              <a:gd name="connsiteX3" fmla="*/ 8524 w 3477746"/>
              <a:gd name="connsiteY3" fmla="*/ 337926 h 789950"/>
              <a:gd name="connsiteX4" fmla="*/ 0 w 3477746"/>
              <a:gd name="connsiteY4" fmla="*/ 0 h 789950"/>
              <a:gd name="connsiteX0" fmla="*/ 8524 w 3486270"/>
              <a:gd name="connsiteY0" fmla="*/ 0 h 789950"/>
              <a:gd name="connsiteX1" fmla="*/ 3477746 w 3486270"/>
              <a:gd name="connsiteY1" fmla="*/ 182930 h 789950"/>
              <a:gd name="connsiteX2" fmla="*/ 3486270 w 3486270"/>
              <a:gd name="connsiteY2" fmla="*/ 789950 h 789950"/>
              <a:gd name="connsiteX3" fmla="*/ 0 w 3486270"/>
              <a:gd name="connsiteY3" fmla="*/ 337926 h 789950"/>
              <a:gd name="connsiteX4" fmla="*/ 8524 w 3486270"/>
              <a:gd name="connsiteY4" fmla="*/ 0 h 789950"/>
              <a:gd name="connsiteX0" fmla="*/ 0 w 3477746"/>
              <a:gd name="connsiteY0" fmla="*/ 0 h 789950"/>
              <a:gd name="connsiteX1" fmla="*/ 3469222 w 3477746"/>
              <a:gd name="connsiteY1" fmla="*/ 182930 h 789950"/>
              <a:gd name="connsiteX2" fmla="*/ 3477746 w 3477746"/>
              <a:gd name="connsiteY2" fmla="*/ 789950 h 789950"/>
              <a:gd name="connsiteX3" fmla="*/ 0 w 3477746"/>
              <a:gd name="connsiteY3" fmla="*/ 337926 h 789950"/>
              <a:gd name="connsiteX4" fmla="*/ 0 w 3477746"/>
              <a:gd name="connsiteY4" fmla="*/ 0 h 789950"/>
              <a:gd name="connsiteX0" fmla="*/ 0 w 3477746"/>
              <a:gd name="connsiteY0" fmla="*/ 0 h 801578"/>
              <a:gd name="connsiteX1" fmla="*/ 3469222 w 3477746"/>
              <a:gd name="connsiteY1" fmla="*/ 182930 h 801578"/>
              <a:gd name="connsiteX2" fmla="*/ 3477746 w 3477746"/>
              <a:gd name="connsiteY2" fmla="*/ 801578 h 801578"/>
              <a:gd name="connsiteX3" fmla="*/ 0 w 3477746"/>
              <a:gd name="connsiteY3" fmla="*/ 337926 h 801578"/>
              <a:gd name="connsiteX4" fmla="*/ 0 w 3477746"/>
              <a:gd name="connsiteY4" fmla="*/ 0 h 801578"/>
              <a:gd name="connsiteX0" fmla="*/ 0 w 3473512"/>
              <a:gd name="connsiteY0" fmla="*/ 0 h 790028"/>
              <a:gd name="connsiteX1" fmla="*/ 3469222 w 3473512"/>
              <a:gd name="connsiteY1" fmla="*/ 182930 h 790028"/>
              <a:gd name="connsiteX2" fmla="*/ 3473512 w 3473512"/>
              <a:gd name="connsiteY2" fmla="*/ 790028 h 790028"/>
              <a:gd name="connsiteX3" fmla="*/ 0 w 3473512"/>
              <a:gd name="connsiteY3" fmla="*/ 337926 h 790028"/>
              <a:gd name="connsiteX4" fmla="*/ 0 w 3473512"/>
              <a:gd name="connsiteY4" fmla="*/ 0 h 790028"/>
              <a:gd name="connsiteX0" fmla="*/ 0 w 3469602"/>
              <a:gd name="connsiteY0" fmla="*/ 0 h 790028"/>
              <a:gd name="connsiteX1" fmla="*/ 3469222 w 3469602"/>
              <a:gd name="connsiteY1" fmla="*/ 182930 h 790028"/>
              <a:gd name="connsiteX2" fmla="*/ 3460812 w 3469602"/>
              <a:gd name="connsiteY2" fmla="*/ 790028 h 790028"/>
              <a:gd name="connsiteX3" fmla="*/ 0 w 3469602"/>
              <a:gd name="connsiteY3" fmla="*/ 337926 h 790028"/>
              <a:gd name="connsiteX4" fmla="*/ 0 w 3469602"/>
              <a:gd name="connsiteY4" fmla="*/ 0 h 790028"/>
              <a:gd name="connsiteX0" fmla="*/ 0 w 3473512"/>
              <a:gd name="connsiteY0" fmla="*/ 0 h 787141"/>
              <a:gd name="connsiteX1" fmla="*/ 3469222 w 3473512"/>
              <a:gd name="connsiteY1" fmla="*/ 182930 h 787141"/>
              <a:gd name="connsiteX2" fmla="*/ 3473512 w 3473512"/>
              <a:gd name="connsiteY2" fmla="*/ 787141 h 787141"/>
              <a:gd name="connsiteX3" fmla="*/ 0 w 3473512"/>
              <a:gd name="connsiteY3" fmla="*/ 337926 h 787141"/>
              <a:gd name="connsiteX4" fmla="*/ 0 w 3473512"/>
              <a:gd name="connsiteY4" fmla="*/ 0 h 787141"/>
              <a:gd name="connsiteX0" fmla="*/ 0 w 3470048"/>
              <a:gd name="connsiteY0" fmla="*/ 0 h 784253"/>
              <a:gd name="connsiteX1" fmla="*/ 3469222 w 3470048"/>
              <a:gd name="connsiteY1" fmla="*/ 182930 h 784253"/>
              <a:gd name="connsiteX2" fmla="*/ 3469278 w 3470048"/>
              <a:gd name="connsiteY2" fmla="*/ 784253 h 784253"/>
              <a:gd name="connsiteX3" fmla="*/ 0 w 3470048"/>
              <a:gd name="connsiteY3" fmla="*/ 337926 h 784253"/>
              <a:gd name="connsiteX4" fmla="*/ 0 w 3470048"/>
              <a:gd name="connsiteY4" fmla="*/ 0 h 78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048" h="784253">
                <a:moveTo>
                  <a:pt x="0" y="0"/>
                </a:moveTo>
                <a:lnTo>
                  <a:pt x="3469222" y="182930"/>
                </a:lnTo>
                <a:cubicBezTo>
                  <a:pt x="3472063" y="441468"/>
                  <a:pt x="3466437" y="525715"/>
                  <a:pt x="3469278" y="784253"/>
                </a:cubicBezTo>
                <a:lnTo>
                  <a:pt x="0" y="337926"/>
                </a:lnTo>
                <a:lnTo>
                  <a:pt x="0" y="0"/>
                </a:lnTo>
                <a:close/>
              </a:path>
            </a:pathLst>
          </a:custGeom>
          <a:solidFill>
            <a:srgbClr val="FF6600">
              <a:alpha val="47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a:solidFill>
                <a:srgbClr val="060147"/>
              </a:solidFill>
              <a:latin typeface="Arial" pitchFamily="34" charset="0"/>
              <a:cs typeface="Arial" pitchFamily="34" charset="0"/>
            </a:endParaRPr>
          </a:p>
        </p:txBody>
      </p:sp>
      <p:sp>
        <p:nvSpPr>
          <p:cNvPr id="11" name="Freeform 10"/>
          <p:cNvSpPr/>
          <p:nvPr/>
        </p:nvSpPr>
        <p:spPr>
          <a:xfrm>
            <a:off x="826817" y="3942099"/>
            <a:ext cx="3452174" cy="1825537"/>
          </a:xfrm>
          <a:custGeom>
            <a:avLst/>
            <a:gdLst>
              <a:gd name="connsiteX0" fmla="*/ 0 w 3460698"/>
              <a:gd name="connsiteY0" fmla="*/ 0 h 784137"/>
              <a:gd name="connsiteX1" fmla="*/ 3452174 w 3460698"/>
              <a:gd name="connsiteY1" fmla="*/ 8523 h 784137"/>
              <a:gd name="connsiteX2" fmla="*/ 3460698 w 3460698"/>
              <a:gd name="connsiteY2" fmla="*/ 784137 h 784137"/>
              <a:gd name="connsiteX3" fmla="*/ 0 w 3460698"/>
              <a:gd name="connsiteY3" fmla="*/ 93756 h 784137"/>
              <a:gd name="connsiteX4" fmla="*/ 0 w 3460698"/>
              <a:gd name="connsiteY4" fmla="*/ 0 h 784137"/>
              <a:gd name="connsiteX0" fmla="*/ 0 w 3452694"/>
              <a:gd name="connsiteY0" fmla="*/ 0 h 1825537"/>
              <a:gd name="connsiteX1" fmla="*/ 3452174 w 3452694"/>
              <a:gd name="connsiteY1" fmla="*/ 8523 h 1825537"/>
              <a:gd name="connsiteX2" fmla="*/ 3447998 w 3452694"/>
              <a:gd name="connsiteY2" fmla="*/ 1825537 h 1825537"/>
              <a:gd name="connsiteX3" fmla="*/ 0 w 3452694"/>
              <a:gd name="connsiteY3" fmla="*/ 93756 h 1825537"/>
              <a:gd name="connsiteX4" fmla="*/ 0 w 3452694"/>
              <a:gd name="connsiteY4" fmla="*/ 0 h 1825537"/>
              <a:gd name="connsiteX0" fmla="*/ 0 w 3452174"/>
              <a:gd name="connsiteY0" fmla="*/ 0 h 1825537"/>
              <a:gd name="connsiteX1" fmla="*/ 3452174 w 3452174"/>
              <a:gd name="connsiteY1" fmla="*/ 8523 h 1825537"/>
              <a:gd name="connsiteX2" fmla="*/ 3447998 w 3452174"/>
              <a:gd name="connsiteY2" fmla="*/ 1825537 h 1825537"/>
              <a:gd name="connsiteX3" fmla="*/ 0 w 3452174"/>
              <a:gd name="connsiteY3" fmla="*/ 93756 h 1825537"/>
              <a:gd name="connsiteX4" fmla="*/ 0 w 3452174"/>
              <a:gd name="connsiteY4" fmla="*/ 0 h 1825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174" h="1825537">
                <a:moveTo>
                  <a:pt x="0" y="0"/>
                </a:moveTo>
                <a:lnTo>
                  <a:pt x="3452174" y="8523"/>
                </a:lnTo>
                <a:lnTo>
                  <a:pt x="3447998" y="1825537"/>
                </a:lnTo>
                <a:lnTo>
                  <a:pt x="0" y="93756"/>
                </a:lnTo>
                <a:lnTo>
                  <a:pt x="0" y="0"/>
                </a:lnTo>
                <a:close/>
              </a:path>
            </a:pathLst>
          </a:custGeom>
          <a:solidFill>
            <a:srgbClr val="7629FC">
              <a:alpha val="41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a:solidFill>
                <a:srgbClr val="060147"/>
              </a:solidFill>
              <a:latin typeface="Arial" pitchFamily="34" charset="0"/>
              <a:cs typeface="Arial" pitchFamily="34" charset="0"/>
            </a:endParaRPr>
          </a:p>
        </p:txBody>
      </p:sp>
      <p:sp>
        <p:nvSpPr>
          <p:cNvPr id="13" name="Footer Placeholder 2"/>
          <p:cNvSpPr>
            <a:spLocks noGrp="1"/>
          </p:cNvSpPr>
          <p:nvPr>
            <p:ph type="ftr" sz="quarter" idx="11"/>
          </p:nvPr>
        </p:nvSpPr>
        <p:spPr>
          <a:xfrm>
            <a:off x="2400300" y="6546850"/>
            <a:ext cx="4000500" cy="365125"/>
          </a:xfrm>
        </p:spPr>
        <p:txBody>
          <a:bodyPr/>
          <a:lstStyle/>
          <a:p>
            <a:r>
              <a:rPr lang="en-US" smtClean="0"/>
              <a:t>Sunday 2014 19-11-2014</a:t>
            </a:r>
            <a:endParaRPr lang="en-US"/>
          </a:p>
        </p:txBody>
      </p:sp>
      <p:sp>
        <p:nvSpPr>
          <p:cNvPr id="14" name="Slide Number Placeholder 3"/>
          <p:cNvSpPr>
            <a:spLocks noGrp="1"/>
          </p:cNvSpPr>
          <p:nvPr>
            <p:ph type="sldNum" sz="quarter" idx="12"/>
          </p:nvPr>
        </p:nvSpPr>
        <p:spPr>
          <a:xfrm>
            <a:off x="6870700" y="6546850"/>
            <a:ext cx="2133600" cy="365125"/>
          </a:xfrm>
        </p:spPr>
        <p:txBody>
          <a:bodyPr/>
          <a:lstStyle/>
          <a:p>
            <a:fld id="{75EDB3E9-34A2-46EB-A7AB-429A8EE27433}" type="slidenum">
              <a:rPr lang="en-US" smtClean="0"/>
              <a:pPr/>
              <a:t>9</a:t>
            </a:fld>
            <a:endParaRPr lang="en-US"/>
          </a:p>
        </p:txBody>
      </p:sp>
      <p:sp>
        <p:nvSpPr>
          <p:cNvPr id="12" name="TextBox 11"/>
          <p:cNvSpPr txBox="1"/>
          <p:nvPr/>
        </p:nvSpPr>
        <p:spPr>
          <a:xfrm>
            <a:off x="1828979" y="1152416"/>
            <a:ext cx="3403068" cy="253916"/>
          </a:xfrm>
          <a:prstGeom prst="rect">
            <a:avLst/>
          </a:prstGeom>
          <a:noFill/>
        </p:spPr>
        <p:txBody>
          <a:bodyPr wrap="square" rtlCol="0">
            <a:spAutoFit/>
          </a:bodyPr>
          <a:lstStyle/>
          <a:p>
            <a:r>
              <a:rPr lang="en-US" sz="1050" dirty="0" smtClean="0"/>
              <a:t>From: ITRPV roadmap, 2014</a:t>
            </a:r>
            <a:endParaRPr lang="en-US" sz="1050" dirty="0"/>
          </a:p>
        </p:txBody>
      </p:sp>
      <p:sp>
        <p:nvSpPr>
          <p:cNvPr id="2" name="TextBox 1"/>
          <p:cNvSpPr txBox="1"/>
          <p:nvPr/>
        </p:nvSpPr>
        <p:spPr>
          <a:xfrm>
            <a:off x="662633" y="5964077"/>
            <a:ext cx="3807965" cy="246221"/>
          </a:xfrm>
          <a:prstGeom prst="rect">
            <a:avLst/>
          </a:prstGeom>
          <a:solidFill>
            <a:schemeClr val="bg2"/>
          </a:solidFill>
        </p:spPr>
        <p:txBody>
          <a:bodyPr wrap="square" tIns="0" bIns="0" rtlCol="0">
            <a:spAutoFit/>
          </a:bodyPr>
          <a:lstStyle/>
          <a:p>
            <a:pPr>
              <a:tabLst>
                <a:tab pos="538163" algn="l"/>
                <a:tab pos="3051175" algn="l"/>
              </a:tabLst>
            </a:pPr>
            <a:r>
              <a:rPr lang="en-US" sz="1600" dirty="0" smtClean="0"/>
              <a:t>	2014	2024</a:t>
            </a:r>
            <a:endParaRPr lang="en-US" sz="1600" dirty="0"/>
          </a:p>
        </p:txBody>
      </p:sp>
      <p:sp>
        <p:nvSpPr>
          <p:cNvPr id="15" name="TextBox 14"/>
          <p:cNvSpPr txBox="1"/>
          <p:nvPr/>
        </p:nvSpPr>
        <p:spPr>
          <a:xfrm>
            <a:off x="703392" y="3273874"/>
            <a:ext cx="3807965" cy="246221"/>
          </a:xfrm>
          <a:prstGeom prst="rect">
            <a:avLst/>
          </a:prstGeom>
          <a:solidFill>
            <a:schemeClr val="bg2"/>
          </a:solidFill>
        </p:spPr>
        <p:txBody>
          <a:bodyPr wrap="square" tIns="0" bIns="0" rtlCol="0">
            <a:spAutoFit/>
          </a:bodyPr>
          <a:lstStyle/>
          <a:p>
            <a:pPr>
              <a:tabLst>
                <a:tab pos="538163" algn="l"/>
                <a:tab pos="3051175" algn="l"/>
              </a:tabLst>
            </a:pPr>
            <a:r>
              <a:rPr lang="en-US" sz="1600" dirty="0" smtClean="0"/>
              <a:t>	2014	2024</a:t>
            </a:r>
            <a:endParaRPr lang="en-US" sz="1600" dirty="0"/>
          </a:p>
        </p:txBody>
      </p:sp>
      <p:sp>
        <p:nvSpPr>
          <p:cNvPr id="3" name="TextBox 2"/>
          <p:cNvSpPr txBox="1"/>
          <p:nvPr/>
        </p:nvSpPr>
        <p:spPr>
          <a:xfrm>
            <a:off x="703392" y="5080511"/>
            <a:ext cx="1378740" cy="369332"/>
          </a:xfrm>
          <a:prstGeom prst="rect">
            <a:avLst/>
          </a:prstGeom>
          <a:solidFill>
            <a:srgbClr val="FFFF00"/>
          </a:solidFill>
        </p:spPr>
        <p:txBody>
          <a:bodyPr wrap="square" rtlCol="0">
            <a:spAutoFit/>
          </a:bodyPr>
          <a:lstStyle/>
          <a:p>
            <a:pPr algn="ctr"/>
            <a:r>
              <a:rPr lang="en-US" dirty="0" smtClean="0"/>
              <a:t>Rear BSF</a:t>
            </a:r>
            <a:endParaRPr lang="en-US" dirty="0"/>
          </a:p>
        </p:txBody>
      </p:sp>
      <p:sp>
        <p:nvSpPr>
          <p:cNvPr id="16" name="TextBox 15"/>
          <p:cNvSpPr txBox="1"/>
          <p:nvPr/>
        </p:nvSpPr>
        <p:spPr>
          <a:xfrm>
            <a:off x="2552700" y="4584042"/>
            <a:ext cx="1002161" cy="369332"/>
          </a:xfrm>
          <a:prstGeom prst="rect">
            <a:avLst/>
          </a:prstGeom>
          <a:solidFill>
            <a:srgbClr val="FFFF00"/>
          </a:solidFill>
        </p:spPr>
        <p:txBody>
          <a:bodyPr wrap="square" rtlCol="0">
            <a:spAutoFit/>
          </a:bodyPr>
          <a:lstStyle/>
          <a:p>
            <a:pPr algn="ctr"/>
            <a:r>
              <a:rPr lang="en-US" dirty="0" smtClean="0"/>
              <a:t>PERC</a:t>
            </a:r>
            <a:endParaRPr lang="en-US" dirty="0"/>
          </a:p>
        </p:txBody>
      </p:sp>
      <p:sp>
        <p:nvSpPr>
          <p:cNvPr id="17" name="TextBox 16"/>
          <p:cNvSpPr txBox="1"/>
          <p:nvPr/>
        </p:nvSpPr>
        <p:spPr>
          <a:xfrm>
            <a:off x="2803240" y="3970785"/>
            <a:ext cx="1503241" cy="369332"/>
          </a:xfrm>
          <a:prstGeom prst="rect">
            <a:avLst/>
          </a:prstGeom>
          <a:solidFill>
            <a:srgbClr val="FFFF00"/>
          </a:solidFill>
        </p:spPr>
        <p:txBody>
          <a:bodyPr wrap="square" rtlCol="0">
            <a:spAutoFit/>
          </a:bodyPr>
          <a:lstStyle/>
          <a:p>
            <a:pPr algn="ctr"/>
            <a:r>
              <a:rPr lang="en-US" dirty="0" smtClean="0"/>
              <a:t>Rear contact</a:t>
            </a:r>
            <a:endParaRPr lang="en-US" dirty="0"/>
          </a:p>
        </p:txBody>
      </p:sp>
      <p:sp>
        <p:nvSpPr>
          <p:cNvPr id="18" name="TextBox 17"/>
          <p:cNvSpPr txBox="1"/>
          <p:nvPr/>
        </p:nvSpPr>
        <p:spPr>
          <a:xfrm>
            <a:off x="2552700" y="1425790"/>
            <a:ext cx="1503241" cy="369332"/>
          </a:xfrm>
          <a:prstGeom prst="rect">
            <a:avLst/>
          </a:prstGeom>
          <a:solidFill>
            <a:srgbClr val="FFFF00"/>
          </a:solidFill>
        </p:spPr>
        <p:txBody>
          <a:bodyPr wrap="square" rtlCol="0">
            <a:spAutoFit/>
          </a:bodyPr>
          <a:lstStyle/>
          <a:p>
            <a:pPr algn="ctr"/>
            <a:r>
              <a:rPr lang="en-US" dirty="0" smtClean="0"/>
              <a:t>N-mono</a:t>
            </a:r>
            <a:endParaRPr lang="en-US" dirty="0"/>
          </a:p>
        </p:txBody>
      </p:sp>
      <p:sp>
        <p:nvSpPr>
          <p:cNvPr id="19" name="TextBox 18"/>
          <p:cNvSpPr txBox="1"/>
          <p:nvPr/>
        </p:nvSpPr>
        <p:spPr>
          <a:xfrm>
            <a:off x="826818" y="1718857"/>
            <a:ext cx="1503241" cy="369332"/>
          </a:xfrm>
          <a:prstGeom prst="rect">
            <a:avLst/>
          </a:prstGeom>
          <a:solidFill>
            <a:srgbClr val="FFFF00"/>
          </a:solidFill>
        </p:spPr>
        <p:txBody>
          <a:bodyPr wrap="square" rtlCol="0">
            <a:spAutoFit/>
          </a:bodyPr>
          <a:lstStyle/>
          <a:p>
            <a:pPr algn="ctr"/>
            <a:r>
              <a:rPr lang="en-US" dirty="0" smtClean="0"/>
              <a:t>P-mono</a:t>
            </a:r>
            <a:endParaRPr lang="en-US" dirty="0"/>
          </a:p>
        </p:txBody>
      </p:sp>
      <p:sp>
        <p:nvSpPr>
          <p:cNvPr id="20" name="TextBox 19"/>
          <p:cNvSpPr txBox="1"/>
          <p:nvPr/>
        </p:nvSpPr>
        <p:spPr>
          <a:xfrm>
            <a:off x="2552700" y="2520126"/>
            <a:ext cx="1503241" cy="369332"/>
          </a:xfrm>
          <a:prstGeom prst="rect">
            <a:avLst/>
          </a:prstGeom>
          <a:solidFill>
            <a:srgbClr val="FFFF00"/>
          </a:solidFill>
        </p:spPr>
        <p:txBody>
          <a:bodyPr wrap="square" rtlCol="0">
            <a:spAutoFit/>
          </a:bodyPr>
          <a:lstStyle/>
          <a:p>
            <a:pPr algn="ctr"/>
            <a:r>
              <a:rPr lang="en-US" dirty="0" smtClean="0"/>
              <a:t>HP-multi</a:t>
            </a:r>
            <a:endParaRPr lang="en-US" dirty="0"/>
          </a:p>
        </p:txBody>
      </p:sp>
      <p:sp>
        <p:nvSpPr>
          <p:cNvPr id="21" name="TextBox 20"/>
          <p:cNvSpPr txBox="1"/>
          <p:nvPr/>
        </p:nvSpPr>
        <p:spPr>
          <a:xfrm>
            <a:off x="826818" y="2704792"/>
            <a:ext cx="1503241" cy="369332"/>
          </a:xfrm>
          <a:prstGeom prst="rect">
            <a:avLst/>
          </a:prstGeom>
          <a:solidFill>
            <a:srgbClr val="FFFF00"/>
          </a:solidFill>
        </p:spPr>
        <p:txBody>
          <a:bodyPr wrap="square" rtlCol="0">
            <a:spAutoFit/>
          </a:bodyPr>
          <a:lstStyle/>
          <a:p>
            <a:pPr algn="ctr"/>
            <a:r>
              <a:rPr lang="en-US" dirty="0" smtClean="0"/>
              <a:t>Multi</a:t>
            </a:r>
            <a:endParaRPr lang="en-US" dirty="0"/>
          </a:p>
        </p:txBody>
      </p:sp>
      <p:sp>
        <p:nvSpPr>
          <p:cNvPr id="8" name="Rectangle 7"/>
          <p:cNvSpPr/>
          <p:nvPr/>
        </p:nvSpPr>
        <p:spPr>
          <a:xfrm>
            <a:off x="457197" y="3520095"/>
            <a:ext cx="4068621" cy="351327"/>
          </a:xfrm>
          <a:prstGeom prst="rect">
            <a:avLst/>
          </a:prstGeom>
          <a:solidFill>
            <a:schemeClr val="bg2"/>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
        <p:nvSpPr>
          <p:cNvPr id="23" name="Rectangle 22"/>
          <p:cNvSpPr/>
          <p:nvPr/>
        </p:nvSpPr>
        <p:spPr>
          <a:xfrm>
            <a:off x="518389" y="6210298"/>
            <a:ext cx="4068621" cy="351327"/>
          </a:xfrm>
          <a:prstGeom prst="rect">
            <a:avLst/>
          </a:prstGeom>
          <a:solidFill>
            <a:schemeClr val="bg2"/>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ctr">
              <a:buClr>
                <a:srgbClr val="FF0000"/>
              </a:buClr>
              <a:buFont typeface="Wingdings" pitchFamily="2" charset="2"/>
              <a:buChar char="§"/>
            </a:pPr>
            <a:endParaRPr lang="en-US" sz="1400" dirty="0">
              <a:solidFill>
                <a:srgbClr val="060147"/>
              </a:solidFill>
              <a:latin typeface="Arial" pitchFamily="34" charset="0"/>
              <a:cs typeface="Arial" pitchFamily="34" charset="0"/>
            </a:endParaRPr>
          </a:p>
        </p:txBody>
      </p:sp>
    </p:spTree>
    <p:extLst>
      <p:ext uri="{BB962C8B-B14F-4D97-AF65-F5344CB8AC3E}">
        <p14:creationId xmlns:p14="http://schemas.microsoft.com/office/powerpoint/2010/main" val="88306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TEMPRESS-POWERPOINT-EMPTY">
  <a:themeElements>
    <a:clrScheme name="TEMPRESS PRESENTATION THEME">
      <a:dk1>
        <a:srgbClr val="F2F2F2"/>
      </a:dk1>
      <a:lt1>
        <a:srgbClr val="060147"/>
      </a:lt1>
      <a:dk2>
        <a:srgbClr val="FFFFFF"/>
      </a:dk2>
      <a:lt2>
        <a:srgbClr val="060147"/>
      </a:lt2>
      <a:accent1>
        <a:srgbClr val="060147"/>
      </a:accent1>
      <a:accent2>
        <a:srgbClr val="FF0000"/>
      </a:accent2>
      <a:accent3>
        <a:srgbClr val="A2A2A2"/>
      </a:accent3>
      <a:accent4>
        <a:srgbClr val="F2F2F2"/>
      </a:accent4>
      <a:accent5>
        <a:srgbClr val="FFC000"/>
      </a:accent5>
      <a:accent6>
        <a:srgbClr val="363549"/>
      </a:accent6>
      <a:hlink>
        <a:srgbClr val="7F7F7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060147"/>
          </a:solidFill>
        </a:ln>
        <a:effectLst/>
      </a:spPr>
      <a:bodyPr rtlCol="0" anchor="ctr"/>
      <a:lstStyle>
        <a:defPPr marL="285750" indent="-285750">
          <a:buClr>
            <a:srgbClr val="FF0000"/>
          </a:buClr>
          <a:buFont typeface="Wingdings" pitchFamily="2" charset="2"/>
          <a:buChar char="§"/>
          <a:defRPr sz="1400" dirty="0">
            <a:solidFill>
              <a:srgbClr val="060147"/>
            </a:solidFill>
            <a:latin typeface="Arial" pitchFamily="34" charset="0"/>
            <a:cs typeface="Arial" pitchFamily="34" charset="0"/>
          </a:defRPr>
        </a:defPPr>
      </a:lstStyle>
      <a:style>
        <a:lnRef idx="1">
          <a:schemeClr val="accent6"/>
        </a:lnRef>
        <a:fillRef idx="3">
          <a:schemeClr val="accent6"/>
        </a:fillRef>
        <a:effectRef idx="2">
          <a:schemeClr val="accent6"/>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CK BACKGROUND">
  <a:themeElements>
    <a:clrScheme name="TEMPRESS PRESENTATION THEME">
      <a:dk1>
        <a:srgbClr val="CBCCCD"/>
      </a:dk1>
      <a:lt1>
        <a:srgbClr val="060132"/>
      </a:lt1>
      <a:dk2>
        <a:srgbClr val="FFFFFF"/>
      </a:dk2>
      <a:lt2>
        <a:srgbClr val="FFFFFF"/>
      </a:lt2>
      <a:accent1>
        <a:srgbClr val="060132"/>
      </a:accent1>
      <a:accent2>
        <a:srgbClr val="FF0000"/>
      </a:accent2>
      <a:accent3>
        <a:srgbClr val="CCCCCC"/>
      </a:accent3>
      <a:accent4>
        <a:srgbClr val="FFFFFF"/>
      </a:accent4>
      <a:accent5>
        <a:srgbClr val="060132"/>
      </a:accent5>
      <a:accent6>
        <a:srgbClr val="666666"/>
      </a:accent6>
      <a:hlink>
        <a:srgbClr val="7F7F7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TEMPRESS-POWERPOINT-EMPTY</Template>
  <TotalTime>20533</TotalTime>
  <Words>974</Words>
  <Application>Microsoft Office PowerPoint</Application>
  <PresentationFormat>On-screen Show (4:3)</PresentationFormat>
  <Paragraphs>235</Paragraphs>
  <Slides>20</Slides>
  <Notes>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TEMPRESS-POWERPOINT-EMPTY</vt:lpstr>
      <vt:lpstr>BLACK BACKGROUND</vt:lpstr>
      <vt:lpstr>PowerPoint Presentation</vt:lpstr>
      <vt:lpstr>AGENDA</vt:lpstr>
      <vt:lpstr>AMTECH GROUP</vt:lpstr>
      <vt:lpstr>AMTECH Group markets</vt:lpstr>
      <vt:lpstr>Tempress in SOLAR</vt:lpstr>
      <vt:lpstr>Tempress products</vt:lpstr>
      <vt:lpstr>PowerPoint Presentation</vt:lpstr>
      <vt:lpstr>PowerPoint Presentation</vt:lpstr>
      <vt:lpstr>PowerPoint Presentation</vt:lpstr>
      <vt:lpstr>Cost and efficiency</vt:lpstr>
      <vt:lpstr>AGENDA</vt:lpstr>
      <vt:lpstr>New furnaces; higher throughput</vt:lpstr>
      <vt:lpstr>New furnaces; PECVD </vt:lpstr>
      <vt:lpstr>Tempress products for standard p-type </vt:lpstr>
      <vt:lpstr>Tempress product for advanced cells</vt:lpstr>
      <vt:lpstr>PowerPoint Presentation</vt:lpstr>
      <vt:lpstr>N-type technology to China / USA</vt:lpstr>
      <vt:lpstr>Cooperation on new n-type technology</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 Vlooswijk</dc:creator>
  <cp:lastModifiedBy>Hans Scholing</cp:lastModifiedBy>
  <cp:revision>256</cp:revision>
  <cp:lastPrinted>2014-04-17T15:06:14Z</cp:lastPrinted>
  <dcterms:created xsi:type="dcterms:W3CDTF">2013-10-17T13:48:27Z</dcterms:created>
  <dcterms:modified xsi:type="dcterms:W3CDTF">2014-11-18T15:15:34Z</dcterms:modified>
</cp:coreProperties>
</file>