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6"/>
  </p:notesMasterIdLst>
  <p:handoutMasterIdLst>
    <p:handoutMasterId r:id="rId27"/>
  </p:handoutMasterIdLst>
  <p:sldIdLst>
    <p:sldId id="256" r:id="rId3"/>
    <p:sldId id="298" r:id="rId4"/>
    <p:sldId id="297" r:id="rId5"/>
    <p:sldId id="258" r:id="rId6"/>
    <p:sldId id="259" r:id="rId7"/>
    <p:sldId id="281" r:id="rId8"/>
    <p:sldId id="261" r:id="rId9"/>
    <p:sldId id="277" r:id="rId10"/>
    <p:sldId id="282" r:id="rId11"/>
    <p:sldId id="283" r:id="rId12"/>
    <p:sldId id="285" r:id="rId13"/>
    <p:sldId id="284" r:id="rId14"/>
    <p:sldId id="286" r:id="rId15"/>
    <p:sldId id="288" r:id="rId16"/>
    <p:sldId id="287" r:id="rId17"/>
    <p:sldId id="289" r:id="rId18"/>
    <p:sldId id="292" r:id="rId19"/>
    <p:sldId id="290" r:id="rId20"/>
    <p:sldId id="291" r:id="rId21"/>
    <p:sldId id="293" r:id="rId22"/>
    <p:sldId id="294" r:id="rId23"/>
    <p:sldId id="295" r:id="rId24"/>
    <p:sldId id="296" r:id="rId2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Stijl, licht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5" autoAdjust="0"/>
    <p:restoredTop sz="94660"/>
  </p:normalViewPr>
  <p:slideViewPr>
    <p:cSldViewPr>
      <p:cViewPr>
        <p:scale>
          <a:sx n="70" d="100"/>
          <a:sy n="70" d="100"/>
        </p:scale>
        <p:origin x="-498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57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customXml" Target="../customXml/item3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customXml" Target="../customXml/item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3FEAA-EF9C-413D-AE83-EBE1B42C5989}" type="datetimeFigureOut">
              <a:rPr lang="nl-NL" smtClean="0"/>
              <a:t>18-11-2014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6E6505-7121-4349-9F51-CFD241A7E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6158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E9372-801C-489A-BA97-6C533D862444}" type="datetimeFigureOut">
              <a:rPr lang="nl-NL" smtClean="0"/>
              <a:t>18-11-2014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85B50-CD4A-4183-ACF3-F8D6F76180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124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17ED1-E150-4240-8484-8A4310BEDBA7}" type="datetime1">
              <a:rPr lang="nl-NL" smtClean="0"/>
              <a:t>18-11-2014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7E49-FC7F-4047-8431-6BE90FC1312D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Line 9"/>
          <p:cNvCxnSpPr>
            <a:cxnSpLocks noChangeShapeType="1"/>
          </p:cNvCxnSpPr>
          <p:nvPr userDrawn="1"/>
        </p:nvCxnSpPr>
        <p:spPr bwMode="auto">
          <a:xfrm>
            <a:off x="585287" y="1015095"/>
            <a:ext cx="7875144" cy="5080"/>
          </a:xfrm>
          <a:prstGeom prst="line">
            <a:avLst/>
          </a:prstGeom>
          <a:noFill/>
          <a:ln w="158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 Box 2"/>
          <p:cNvSpPr txBox="1">
            <a:spLocks noChangeArrowheads="1"/>
          </p:cNvSpPr>
          <p:nvPr userDrawn="1"/>
        </p:nvSpPr>
        <p:spPr bwMode="auto">
          <a:xfrm>
            <a:off x="2411759" y="591550"/>
            <a:ext cx="3559745" cy="285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300"/>
              </a:spcAft>
            </a:pPr>
            <a:r>
              <a:rPr lang="nl-NL" sz="1000" noProof="0" dirty="0" smtClean="0">
                <a:solidFill>
                  <a:srgbClr val="95B3D7"/>
                </a:solidFill>
                <a:effectLst/>
                <a:latin typeface="Cambria"/>
                <a:ea typeface="Times New Roman"/>
                <a:cs typeface="Times New Roman"/>
              </a:rPr>
              <a:t>Adviezen</a:t>
            </a:r>
            <a:r>
              <a:rPr lang="nl-NL" sz="1000" baseline="0" noProof="0" dirty="0" smtClean="0">
                <a:solidFill>
                  <a:srgbClr val="95B3D7"/>
                </a:solidFill>
                <a:effectLst/>
                <a:latin typeface="Cambria"/>
                <a:ea typeface="Times New Roman"/>
                <a:cs typeface="Times New Roman"/>
              </a:rPr>
              <a:t> duurzame energie en de gebouwde omgeving</a:t>
            </a:r>
            <a:endParaRPr lang="nl-NL" sz="1100" noProof="0" dirty="0">
              <a:effectLst/>
              <a:latin typeface="Cambria"/>
              <a:ea typeface="Times New Roman"/>
              <a:cs typeface="Times New Roman"/>
            </a:endParaRPr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6" y="78260"/>
            <a:ext cx="918070" cy="941916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143" y="297365"/>
            <a:ext cx="2819794" cy="533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700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B0B5B-49C6-4F6E-862F-658690BA3800}" type="datetime1">
              <a:rPr lang="nl-NL" smtClean="0"/>
              <a:t>18-11-2014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7E49-FC7F-4047-8431-6BE90FC131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3633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A769-AEBA-4231-808A-FA97E44195B6}" type="datetime1">
              <a:rPr lang="nl-NL" smtClean="0"/>
              <a:t>18-11-2014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7E49-FC7F-4047-8431-6BE90FC131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4497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1FE9-A359-4D16-92DE-7AC978C30C5F}" type="datetime1">
              <a:rPr lang="nl-NL" smtClean="0"/>
              <a:t>18-11-2014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7E49-FC7F-4047-8431-6BE90FC131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3124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1E225-BEDB-4097-A393-08985739E6E8}" type="datetime1">
              <a:rPr lang="nl-NL" smtClean="0"/>
              <a:t>18-11-2014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A11A-59F5-4F79-B64B-BA2845CB11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4290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903B5-E58D-4259-AE16-7D8D1C9C6CA2}" type="datetime1">
              <a:rPr lang="nl-NL" smtClean="0"/>
              <a:t>18-11-2014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A11A-59F5-4F79-B64B-BA2845CB11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172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AD30-F9AF-4D24-BFB9-45F6AD0B991A}" type="datetime1">
              <a:rPr lang="nl-NL" smtClean="0"/>
              <a:t>18-11-2014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A11A-59F5-4F79-B64B-BA2845CB11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27530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CCA4-4079-4271-AB5A-512FBE5C4353}" type="datetime1">
              <a:rPr lang="nl-NL" smtClean="0"/>
              <a:t>18-11-2014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A11A-59F5-4F79-B64B-BA2845CB11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7926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5BB14-03D1-45BC-9D2F-00855ED863D2}" type="datetime1">
              <a:rPr lang="nl-NL" smtClean="0"/>
              <a:t>18-11-2014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A11A-59F5-4F79-B64B-BA2845CB11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4443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18B2-8A0C-45EB-ABA5-90ED930B6CA7}" type="datetime1">
              <a:rPr lang="nl-NL" smtClean="0"/>
              <a:t>18-11-2014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A11A-59F5-4F79-B64B-BA2845CB11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27599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FD19C-7BA6-402E-83E3-57347417D681}" type="datetime1">
              <a:rPr lang="nl-NL" smtClean="0"/>
              <a:t>18-11-2014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A11A-59F5-4F79-B64B-BA2845CB11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1424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/>
          <p:cNvSpPr/>
          <p:nvPr userDrawn="1"/>
        </p:nvSpPr>
        <p:spPr>
          <a:xfrm>
            <a:off x="0" y="0"/>
            <a:ext cx="9144000" cy="1412776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0649"/>
            <a:ext cx="8229600" cy="1156990"/>
          </a:xfrm>
          <a:noFill/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2pPr>
            <a:lvl3pPr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3pPr>
            <a:lvl4pPr>
              <a:defRPr sz="1800">
                <a:solidFill>
                  <a:schemeClr val="tx2">
                    <a:lumMod val="60000"/>
                    <a:lumOff val="40000"/>
                  </a:schemeClr>
                </a:solidFill>
              </a:defRPr>
            </a:lvl4pPr>
            <a:lvl5pPr>
              <a:defRPr sz="160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345A0-C83B-4BB7-92DF-1090D3E64AA4}" type="datetime1">
              <a:rPr lang="nl-NL" smtClean="0"/>
              <a:t>18-11-2014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7E49-FC7F-4047-8431-6BE90FC1312D}" type="slidenum">
              <a:rPr lang="nl-NL" smtClean="0"/>
              <a:t>‹nr.›</a:t>
            </a:fld>
            <a:endParaRPr lang="nl-NL"/>
          </a:p>
        </p:txBody>
      </p:sp>
      <p:sp>
        <p:nvSpPr>
          <p:cNvPr id="13" name="Tekstvak 12"/>
          <p:cNvSpPr txBox="1"/>
          <p:nvPr userDrawn="1"/>
        </p:nvSpPr>
        <p:spPr>
          <a:xfrm>
            <a:off x="8244408" y="33959"/>
            <a:ext cx="909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i="1" dirty="0" smtClean="0">
                <a:solidFill>
                  <a:schemeClr val="accent1"/>
                </a:solidFill>
              </a:rPr>
              <a:t>vAConsult</a:t>
            </a:r>
            <a:endParaRPr lang="nl-NL" sz="1400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715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FE2A4-2A94-4A65-9198-74B46493D500}" type="datetime1">
              <a:rPr lang="nl-NL" smtClean="0"/>
              <a:t>18-11-2014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A11A-59F5-4F79-B64B-BA2845CB11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88469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9A1F-D91B-4476-A651-9BE1CA47567E}" type="datetime1">
              <a:rPr lang="nl-NL" smtClean="0"/>
              <a:t>18-11-2014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A11A-59F5-4F79-B64B-BA2845CB11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17486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6ACF-7316-4D21-A3B4-A40B13C94FE4}" type="datetime1">
              <a:rPr lang="nl-NL" smtClean="0"/>
              <a:t>18-11-2014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A11A-59F5-4F79-B64B-BA2845CB11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23592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B1AC-8EF0-4AEA-8DE8-CC744DC78079}" type="datetime1">
              <a:rPr lang="nl-NL" smtClean="0"/>
              <a:t>18-11-2014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A11A-59F5-4F79-B64B-BA2845CB11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0597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/>
          <p:cNvSpPr/>
          <p:nvPr userDrawn="1"/>
        </p:nvSpPr>
        <p:spPr>
          <a:xfrm>
            <a:off x="0" y="0"/>
            <a:ext cx="9144000" cy="1412776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0649"/>
            <a:ext cx="8229600" cy="1156990"/>
          </a:xfrm>
          <a:noFill/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3970784" cy="4525963"/>
          </a:xfrm>
        </p:spPr>
        <p:txBody>
          <a:bodyPr/>
          <a:lstStyle>
            <a:lvl1pPr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60000"/>
                    <a:lumOff val="40000"/>
                  </a:schemeClr>
                </a:solidFill>
              </a:defRPr>
            </a:lvl3pPr>
            <a:lvl4pPr>
              <a:defRPr sz="1800">
                <a:solidFill>
                  <a:schemeClr val="tx2">
                    <a:lumMod val="60000"/>
                    <a:lumOff val="40000"/>
                  </a:schemeClr>
                </a:solidFill>
              </a:defRPr>
            </a:lvl4pPr>
            <a:lvl5pPr>
              <a:defRPr sz="160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345A0-C83B-4BB7-92DF-1090D3E64AA4}" type="datetime1">
              <a:rPr lang="nl-NL" smtClean="0"/>
              <a:t>18-11-2014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7E49-FC7F-4047-8431-6BE90FC1312D}" type="slidenum">
              <a:rPr lang="nl-NL" smtClean="0"/>
              <a:t>‹nr.›</a:t>
            </a:fld>
            <a:endParaRPr lang="nl-NL"/>
          </a:p>
        </p:txBody>
      </p:sp>
      <p:sp>
        <p:nvSpPr>
          <p:cNvPr id="13" name="Tekstvak 12"/>
          <p:cNvSpPr txBox="1"/>
          <p:nvPr userDrawn="1"/>
        </p:nvSpPr>
        <p:spPr>
          <a:xfrm>
            <a:off x="8244408" y="33959"/>
            <a:ext cx="909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i="1" dirty="0" smtClean="0">
                <a:solidFill>
                  <a:schemeClr val="accent1"/>
                </a:solidFill>
              </a:rPr>
              <a:t>vAConsult</a:t>
            </a:r>
            <a:endParaRPr lang="nl-NL" sz="1400" i="1" dirty="0">
              <a:solidFill>
                <a:schemeClr val="accent1"/>
              </a:solidFill>
            </a:endParaRPr>
          </a:p>
        </p:txBody>
      </p:sp>
      <p:sp>
        <p:nvSpPr>
          <p:cNvPr id="9" name="Tijdelijke aanduiding voor inhoud 2"/>
          <p:cNvSpPr>
            <a:spLocks noGrp="1"/>
          </p:cNvSpPr>
          <p:nvPr>
            <p:ph idx="13"/>
          </p:nvPr>
        </p:nvSpPr>
        <p:spPr>
          <a:xfrm>
            <a:off x="4728524" y="1556792"/>
            <a:ext cx="3970784" cy="4525963"/>
          </a:xfrm>
        </p:spPr>
        <p:txBody>
          <a:bodyPr/>
          <a:lstStyle>
            <a:lvl1pPr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60000"/>
                    <a:lumOff val="40000"/>
                  </a:schemeClr>
                </a:solidFill>
              </a:defRPr>
            </a:lvl3pPr>
            <a:lvl4pPr>
              <a:defRPr sz="1800">
                <a:solidFill>
                  <a:schemeClr val="tx2">
                    <a:lumMod val="60000"/>
                    <a:lumOff val="40000"/>
                  </a:schemeClr>
                </a:solidFill>
              </a:defRPr>
            </a:lvl4pPr>
            <a:lvl5pPr>
              <a:defRPr sz="160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5762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E561-4F86-434E-8189-17AD7512B115}" type="datetime1">
              <a:rPr lang="nl-NL" smtClean="0"/>
              <a:t>18-11-2014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7E49-FC7F-4047-8431-6BE90FC1312D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Rechthoek 9"/>
          <p:cNvSpPr/>
          <p:nvPr userDrawn="1"/>
        </p:nvSpPr>
        <p:spPr>
          <a:xfrm>
            <a:off x="0" y="0"/>
            <a:ext cx="9144000" cy="1412776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 userDrawn="1"/>
        </p:nvSpPr>
        <p:spPr>
          <a:xfrm>
            <a:off x="8244408" y="33959"/>
            <a:ext cx="909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i="1" dirty="0" smtClean="0">
                <a:solidFill>
                  <a:schemeClr val="accent1"/>
                </a:solidFill>
              </a:rPr>
              <a:t>vAConsult</a:t>
            </a:r>
            <a:endParaRPr lang="nl-NL" sz="1400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169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1BC7-4A2F-4607-8EB0-E6A9D4E1C414}" type="datetime1">
              <a:rPr lang="nl-NL" smtClean="0"/>
              <a:t>18-11-2014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7E49-FC7F-4047-8431-6BE90FC131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0021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A94E-F668-478F-8E70-8DCF52388D65}" type="datetime1">
              <a:rPr lang="nl-NL" smtClean="0"/>
              <a:t>18-11-2014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7E49-FC7F-4047-8431-6BE90FC131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482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5C73-FE6D-4D56-A370-7FAE70D22D45}" type="datetime1">
              <a:rPr lang="nl-NL" smtClean="0"/>
              <a:t>18-11-2014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7E49-FC7F-4047-8431-6BE90FC131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9705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CFD97-059E-45D3-A396-CE53C2158301}" type="datetime1">
              <a:rPr lang="nl-NL" smtClean="0"/>
              <a:t>18-11-2014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7E49-FC7F-4047-8431-6BE90FC131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2293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B326-1D01-45CB-B411-22830016B000}" type="datetime1">
              <a:rPr lang="nl-NL" smtClean="0"/>
              <a:t>18-11-2014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7E49-FC7F-4047-8431-6BE90FC131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586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0A92A-6767-45F7-A6F6-04CFC668A642}" type="datetime1">
              <a:rPr lang="nl-NL" smtClean="0"/>
              <a:t>18-11-2014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47E49-FC7F-4047-8431-6BE90FC131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1637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2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9F9B8-8711-4219-A588-844E934A6C63}" type="datetime1">
              <a:rPr lang="nl-NL" smtClean="0"/>
              <a:t>18-11-2014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7A11A-59F5-4F79-B64B-BA2845CB11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5977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Ecodesign / energy label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Sunday 2014</a:t>
            </a:r>
          </a:p>
          <a:p>
            <a:r>
              <a:rPr lang="en-US" dirty="0" smtClean="0"/>
              <a:t>Gerard van Amerongen</a:t>
            </a:r>
          </a:p>
          <a:p>
            <a:r>
              <a:rPr lang="en-US" dirty="0" err="1" smtClean="0"/>
              <a:t>Directeur</a:t>
            </a:r>
            <a:r>
              <a:rPr lang="en-US" dirty="0" smtClean="0"/>
              <a:t>, </a:t>
            </a:r>
            <a:r>
              <a:rPr lang="en-US" dirty="0" err="1" smtClean="0"/>
              <a:t>vAConsult</a:t>
            </a:r>
            <a:endParaRPr lang="en-US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7E49-FC7F-4047-8431-6BE90FC1312D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180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Complexe materie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Onderliggende documenten:</a:t>
            </a:r>
          </a:p>
          <a:p>
            <a:pPr lvl="1"/>
            <a:r>
              <a:rPr lang="nl-NL" dirty="0" smtClean="0"/>
              <a:t>4 regelingen (“wetten”)</a:t>
            </a:r>
          </a:p>
          <a:p>
            <a:pPr lvl="1"/>
            <a:r>
              <a:rPr lang="nl-NL" dirty="0" smtClean="0"/>
              <a:t>2 uitvoeringsdocumenten</a:t>
            </a:r>
          </a:p>
          <a:p>
            <a:pPr lvl="1"/>
            <a:r>
              <a:rPr lang="nl-NL" dirty="0" smtClean="0"/>
              <a:t>Veel Europese normen</a:t>
            </a:r>
          </a:p>
          <a:p>
            <a:pPr lvl="1"/>
            <a:r>
              <a:rPr lang="nl-NL" dirty="0" smtClean="0"/>
              <a:t>En additionele documenten</a:t>
            </a:r>
          </a:p>
          <a:p>
            <a:r>
              <a:rPr lang="nl-NL" dirty="0" smtClean="0"/>
              <a:t>De procedures zijn wettelijk verplicht</a:t>
            </a:r>
          </a:p>
          <a:p>
            <a:pPr lvl="1"/>
            <a:r>
              <a:rPr lang="nl-NL" dirty="0" smtClean="0"/>
              <a:t>En verschillend voor de rol die je hebt</a:t>
            </a:r>
          </a:p>
          <a:p>
            <a:r>
              <a:rPr lang="nl-NL" dirty="0" smtClean="0"/>
              <a:t>“Door de bomen het bos niet meer zien”</a:t>
            </a:r>
          </a:p>
          <a:p>
            <a:pPr lvl="1"/>
            <a:r>
              <a:rPr lang="nl-NL" dirty="0" smtClean="0"/>
              <a:t>Vergeet vooral het effect op de markt niet!</a:t>
            </a:r>
          </a:p>
          <a:p>
            <a:r>
              <a:rPr lang="nl-NL" dirty="0" smtClean="0"/>
              <a:t>Er komt nog dit jaar een uitgebreid document dat een en ander wat “</a:t>
            </a:r>
            <a:r>
              <a:rPr lang="nl-NL" dirty="0" err="1" smtClean="0"/>
              <a:t>behapbaarder</a:t>
            </a:r>
            <a:r>
              <a:rPr lang="nl-NL" dirty="0" smtClean="0"/>
              <a:t>” maakt.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7E49-FC7F-4047-8431-6BE90FC1312D}" type="slidenum">
              <a:rPr lang="nl-NL" smtClean="0"/>
              <a:t>10</a:t>
            </a:fld>
            <a:endParaRPr lang="nl-NL"/>
          </a:p>
        </p:txBody>
      </p:sp>
      <p:pic>
        <p:nvPicPr>
          <p:cNvPr id="2050" name="Picture 2" descr="C:\Users\Gerard\AppData\Local\Microsoft\Windows\Temporary Internet Files\Content.IE5\OFBLIATE\MC90043528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428999"/>
            <a:ext cx="193992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259269"/>
              </p:ext>
            </p:extLst>
          </p:nvPr>
        </p:nvGraphicFramePr>
        <p:xfrm>
          <a:off x="179512" y="6495993"/>
          <a:ext cx="5364088" cy="3326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89497"/>
                <a:gridCol w="1311271"/>
                <a:gridCol w="1323160"/>
                <a:gridCol w="1440160"/>
              </a:tblGrid>
              <a:tr h="332656"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Inleiding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Complexe zaak</a:t>
                      </a:r>
                      <a:endParaRPr lang="nl-NL" sz="1400" b="0" noProof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Rollen</a:t>
                      </a:r>
                      <a:endParaRPr lang="nl-NL" sz="14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Aan het werk</a:t>
                      </a:r>
                      <a:endParaRPr lang="nl-NL" sz="1400" b="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726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Marktordening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Prestatie combi naverwarmer – zonneboiler telt!</a:t>
            </a:r>
          </a:p>
          <a:p>
            <a:pPr lvl="1"/>
            <a:r>
              <a:rPr lang="nl-NL" dirty="0" smtClean="0"/>
              <a:t>Dringt de prestatie van de componenten naar achtergrond</a:t>
            </a:r>
          </a:p>
          <a:p>
            <a:pPr lvl="1"/>
            <a:r>
              <a:rPr lang="nl-NL" dirty="0" smtClean="0"/>
              <a:t>Uitdaging: best presterende combinatie</a:t>
            </a:r>
          </a:p>
          <a:p>
            <a:r>
              <a:rPr lang="nl-NL" dirty="0" smtClean="0"/>
              <a:t>Lage klassen marginaliseren snel</a:t>
            </a:r>
          </a:p>
          <a:p>
            <a:pPr lvl="1"/>
            <a:r>
              <a:rPr lang="nl-NL" dirty="0" smtClean="0"/>
              <a:t>Nederland doet het al goed (weinig lager dan A-klasse)</a:t>
            </a:r>
          </a:p>
          <a:p>
            <a:pPr lvl="1"/>
            <a:r>
              <a:rPr lang="nl-NL" dirty="0" smtClean="0"/>
              <a:t>Wat gaan de “plusjes” doen?</a:t>
            </a:r>
          </a:p>
          <a:p>
            <a:r>
              <a:rPr lang="nl-NL" dirty="0" smtClean="0"/>
              <a:t>Invloed leverancier componenten op maatgevende prestatie neemt af</a:t>
            </a:r>
          </a:p>
          <a:p>
            <a:pPr lvl="1"/>
            <a:r>
              <a:rPr lang="nl-NL" dirty="0" smtClean="0"/>
              <a:t>De pakket-samensteller is bepalend</a:t>
            </a:r>
          </a:p>
          <a:p>
            <a:pPr lvl="1"/>
            <a:r>
              <a:rPr lang="nl-NL" dirty="0" smtClean="0"/>
              <a:t>Uitdaging: evalueer je rol in de keten</a:t>
            </a:r>
          </a:p>
          <a:p>
            <a:r>
              <a:rPr lang="nl-NL" dirty="0" smtClean="0"/>
              <a:t>Een labelklasse zegt nog weinig over een jaaropbrengst</a:t>
            </a:r>
          </a:p>
          <a:p>
            <a:pPr lvl="1"/>
            <a:r>
              <a:rPr lang="nl-NL" dirty="0" smtClean="0"/>
              <a:t>Additionele prestatiekenmerken blijven noodzakelijk</a:t>
            </a:r>
          </a:p>
          <a:p>
            <a:pPr lvl="1"/>
            <a:r>
              <a:rPr lang="nl-NL" dirty="0" smtClean="0"/>
              <a:t>Uitdaging: methoden en hoe breng je die onder het voetlicht?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7E49-FC7F-4047-8431-6BE90FC1312D}" type="slidenum">
              <a:rPr lang="nl-NL" smtClean="0"/>
              <a:t>11</a:t>
            </a:fld>
            <a:endParaRPr lang="nl-NL"/>
          </a:p>
        </p:txBody>
      </p:sp>
      <p:graphicFrame>
        <p:nvGraphicFramePr>
          <p:cNvPr id="9" name="Tabe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259269"/>
              </p:ext>
            </p:extLst>
          </p:nvPr>
        </p:nvGraphicFramePr>
        <p:xfrm>
          <a:off x="179512" y="6495993"/>
          <a:ext cx="5364088" cy="3326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89497"/>
                <a:gridCol w="1311271"/>
                <a:gridCol w="1323160"/>
                <a:gridCol w="1440160"/>
              </a:tblGrid>
              <a:tr h="332656"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Inleiding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Complexe zaak</a:t>
                      </a:r>
                      <a:endParaRPr lang="nl-NL" sz="1400" b="0" noProof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Rollen</a:t>
                      </a:r>
                      <a:endParaRPr lang="nl-NL" sz="14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Aan het werk</a:t>
                      </a:r>
                      <a:endParaRPr lang="nl-NL" sz="1400" b="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92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rollen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Herbezinning van je plaats in de keten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7E49-FC7F-4047-8431-6BE90FC1312D}" type="slidenum">
              <a:rPr lang="nl-NL" smtClean="0"/>
              <a:t>12</a:t>
            </a:fld>
            <a:endParaRPr lang="nl-NL"/>
          </a:p>
        </p:txBody>
      </p:sp>
      <p:pic>
        <p:nvPicPr>
          <p:cNvPr id="5" name="Picture 5" descr="C:\Users\Gerard\AppData\Local\Microsoft\Windows\Temporary Internet Files\Content.IE5\OFBLIATE\MC90043485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494" y="1484784"/>
            <a:ext cx="1142857" cy="114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510341"/>
              </p:ext>
            </p:extLst>
          </p:nvPr>
        </p:nvGraphicFramePr>
        <p:xfrm>
          <a:off x="179512" y="6495993"/>
          <a:ext cx="5364088" cy="3326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89497"/>
                <a:gridCol w="1311271"/>
                <a:gridCol w="1323160"/>
                <a:gridCol w="1440160"/>
              </a:tblGrid>
              <a:tr h="332656"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Inleiding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Complexe zaak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Rollen</a:t>
                      </a:r>
                      <a:endParaRPr lang="nl-NL" sz="1400" b="0" noProof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Aan het werk</a:t>
                      </a:r>
                      <a:endParaRPr lang="nl-NL" sz="1400" b="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229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Leveringsketen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7E49-FC7F-4047-8431-6BE90FC1312D}" type="slidenum">
              <a:rPr lang="nl-NL" smtClean="0"/>
              <a:t>13</a:t>
            </a:fld>
            <a:endParaRPr lang="nl-NL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772815"/>
            <a:ext cx="6912768" cy="4515339"/>
          </a:xfrm>
          <a:prstGeom prst="rect">
            <a:avLst/>
          </a:prstGeom>
        </p:spPr>
      </p:pic>
      <p:graphicFrame>
        <p:nvGraphicFramePr>
          <p:cNvPr id="10" name="Tabe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70637"/>
              </p:ext>
            </p:extLst>
          </p:nvPr>
        </p:nvGraphicFramePr>
        <p:xfrm>
          <a:off x="179512" y="6495993"/>
          <a:ext cx="5364088" cy="3326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89497"/>
                <a:gridCol w="1311271"/>
                <a:gridCol w="1323160"/>
                <a:gridCol w="1440160"/>
              </a:tblGrid>
              <a:tr h="332656"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Inleiding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Complexe zaak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Rollen</a:t>
                      </a:r>
                      <a:endParaRPr lang="nl-NL" sz="1400" b="0" noProof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Aan het werk</a:t>
                      </a:r>
                      <a:endParaRPr lang="nl-NL" sz="1400" b="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87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 hoe het anders kan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7E49-FC7F-4047-8431-6BE90FC1312D}" type="slidenum">
              <a:rPr lang="nl-NL" smtClean="0"/>
              <a:t>14</a:t>
            </a:fld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2483768" y="5626114"/>
            <a:ext cx="45961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smtClean="0"/>
              <a:t>Groothandel heeft de kennis en faciliteert </a:t>
            </a:r>
          </a:p>
          <a:p>
            <a:r>
              <a:rPr lang="nl-NL" sz="2000" dirty="0" smtClean="0"/>
              <a:t>Toeleveranciers en dealer / installateur</a:t>
            </a:r>
            <a:endParaRPr lang="nl-NL" sz="2000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99" y="1973702"/>
            <a:ext cx="7366959" cy="3471522"/>
          </a:xfrm>
          <a:prstGeom prst="rect">
            <a:avLst/>
          </a:prstGeom>
        </p:spPr>
      </p:pic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70637"/>
              </p:ext>
            </p:extLst>
          </p:nvPr>
        </p:nvGraphicFramePr>
        <p:xfrm>
          <a:off x="179512" y="6495993"/>
          <a:ext cx="5364088" cy="3326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89497"/>
                <a:gridCol w="1311271"/>
                <a:gridCol w="1323160"/>
                <a:gridCol w="1440160"/>
              </a:tblGrid>
              <a:tr h="332656"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Inleiding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Complexe zaak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Rollen</a:t>
                      </a:r>
                      <a:endParaRPr lang="nl-NL" sz="1400" b="0" noProof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Aan het werk</a:t>
                      </a:r>
                      <a:endParaRPr lang="nl-NL" sz="1400" b="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05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 hoe het anders kan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7E49-FC7F-4047-8431-6BE90FC1312D}" type="slidenum">
              <a:rPr lang="nl-NL" smtClean="0"/>
              <a:t>15</a:t>
            </a:fld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223412"/>
            <a:ext cx="8010034" cy="3139236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2483768" y="5626114"/>
            <a:ext cx="30346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smtClean="0"/>
              <a:t>Installateur ‘</a:t>
            </a:r>
            <a:r>
              <a:rPr lang="nl-NL" sz="2000" dirty="0" err="1" smtClean="0"/>
              <a:t>shopped</a:t>
            </a:r>
            <a:r>
              <a:rPr lang="nl-NL" sz="2000" dirty="0" smtClean="0"/>
              <a:t>’ voor </a:t>
            </a:r>
          </a:p>
          <a:p>
            <a:r>
              <a:rPr lang="nl-NL" sz="2000" dirty="0" smtClean="0"/>
              <a:t>optimale componenten</a:t>
            </a:r>
            <a:endParaRPr lang="nl-NL" sz="2000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70637"/>
              </p:ext>
            </p:extLst>
          </p:nvPr>
        </p:nvGraphicFramePr>
        <p:xfrm>
          <a:off x="179512" y="6495993"/>
          <a:ext cx="5364088" cy="3326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89497"/>
                <a:gridCol w="1311271"/>
                <a:gridCol w="1323160"/>
                <a:gridCol w="1440160"/>
              </a:tblGrid>
              <a:tr h="332656"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Inleiding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Complexe zaak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Rollen</a:t>
                      </a:r>
                      <a:endParaRPr lang="nl-NL" sz="1400" b="0" noProof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Aan het werk</a:t>
                      </a:r>
                      <a:endParaRPr lang="nl-NL" sz="1400" b="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812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 hoe het anders kan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7E49-FC7F-4047-8431-6BE90FC1312D}" type="slidenum">
              <a:rPr lang="nl-NL" smtClean="0"/>
              <a:t>16</a:t>
            </a:fld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242972"/>
            <a:ext cx="7525476" cy="2914220"/>
          </a:xfrm>
          <a:prstGeom prst="rect">
            <a:avLst/>
          </a:prstGeom>
        </p:spPr>
      </p:pic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70637"/>
              </p:ext>
            </p:extLst>
          </p:nvPr>
        </p:nvGraphicFramePr>
        <p:xfrm>
          <a:off x="179512" y="6495993"/>
          <a:ext cx="5364088" cy="3326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89497"/>
                <a:gridCol w="1311271"/>
                <a:gridCol w="1323160"/>
                <a:gridCol w="1440160"/>
              </a:tblGrid>
              <a:tr h="332656"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Inleiding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Complexe zaak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Rollen</a:t>
                      </a:r>
                      <a:endParaRPr lang="nl-NL" sz="1400" b="0" noProof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Aan het werk</a:t>
                      </a:r>
                      <a:endParaRPr lang="nl-NL" sz="1400" b="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784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het werk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Wie gaat nu wat doen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7E49-FC7F-4047-8431-6BE90FC1312D}" type="slidenum">
              <a:rPr lang="nl-NL" smtClean="0"/>
              <a:t>17</a:t>
            </a:fld>
            <a:endParaRPr lang="nl-NL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649111"/>
              </p:ext>
            </p:extLst>
          </p:nvPr>
        </p:nvGraphicFramePr>
        <p:xfrm>
          <a:off x="179512" y="6495993"/>
          <a:ext cx="5364088" cy="3326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89497"/>
                <a:gridCol w="1311271"/>
                <a:gridCol w="1323160"/>
                <a:gridCol w="1440160"/>
              </a:tblGrid>
              <a:tr h="332656"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Inleiding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Complexe zaak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Rollen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Aan het werk</a:t>
                      </a:r>
                      <a:endParaRPr lang="nl-NL" sz="1400" b="0" noProof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39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Componentleverancier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Faciliteer je afnemers </a:t>
            </a:r>
          </a:p>
          <a:p>
            <a:pPr lvl="1"/>
            <a:r>
              <a:rPr lang="nl-NL" dirty="0" smtClean="0"/>
              <a:t>Vereiste testen uitvoeren</a:t>
            </a:r>
          </a:p>
          <a:p>
            <a:pPr lvl="1"/>
            <a:r>
              <a:rPr lang="nl-NL" dirty="0" smtClean="0"/>
              <a:t>Gegevens aanleveren voor procedures afnemers</a:t>
            </a:r>
          </a:p>
          <a:p>
            <a:r>
              <a:rPr lang="nl-NL" dirty="0" smtClean="0"/>
              <a:t>In gesprek met de afnemer</a:t>
            </a:r>
          </a:p>
          <a:p>
            <a:pPr lvl="1"/>
            <a:r>
              <a:rPr lang="nl-NL" dirty="0" smtClean="0"/>
              <a:t>Waar zit hij in deze nieuwe context op te wachten</a:t>
            </a:r>
          </a:p>
          <a:p>
            <a:pPr lvl="2"/>
            <a:r>
              <a:rPr lang="nl-NL" dirty="0" smtClean="0"/>
              <a:t>Andere prijs / prestatie?</a:t>
            </a:r>
          </a:p>
          <a:p>
            <a:pPr lvl="2"/>
            <a:r>
              <a:rPr lang="nl-NL" dirty="0" smtClean="0"/>
              <a:t>Andere grootte</a:t>
            </a:r>
          </a:p>
          <a:p>
            <a:pPr lvl="1"/>
            <a:r>
              <a:rPr lang="nl-NL" dirty="0" smtClean="0"/>
              <a:t>Pas de leveringen hier op aan</a:t>
            </a:r>
          </a:p>
          <a:p>
            <a:r>
              <a:rPr lang="nl-NL" dirty="0" smtClean="0"/>
              <a:t>Publiceer de relevante gegevens breed</a:t>
            </a:r>
          </a:p>
          <a:p>
            <a:pPr lvl="1"/>
            <a:r>
              <a:rPr lang="nl-NL" dirty="0" smtClean="0"/>
              <a:t>Voor de ‘shoppers’</a:t>
            </a:r>
          </a:p>
          <a:p>
            <a:r>
              <a:rPr lang="nl-NL" dirty="0" smtClean="0"/>
              <a:t>Herbezie je rol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7E49-FC7F-4047-8431-6BE90FC1312D}" type="slidenum">
              <a:rPr lang="nl-NL" smtClean="0"/>
              <a:t>18</a:t>
            </a:fld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641395"/>
              </p:ext>
            </p:extLst>
          </p:nvPr>
        </p:nvGraphicFramePr>
        <p:xfrm>
          <a:off x="179512" y="6495993"/>
          <a:ext cx="5364088" cy="3326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89497"/>
                <a:gridCol w="1311271"/>
                <a:gridCol w="1323160"/>
                <a:gridCol w="1440160"/>
              </a:tblGrid>
              <a:tr h="332656"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Inleiding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Complexe zaak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Rollen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Aan het werk</a:t>
                      </a:r>
                      <a:endParaRPr lang="nl-NL" sz="1400" b="0" noProof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202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Zonnewarmteleverancier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Maak de product documentatie in orde</a:t>
            </a:r>
          </a:p>
          <a:p>
            <a:pPr lvl="1"/>
            <a:r>
              <a:rPr lang="nl-NL" dirty="0" smtClean="0"/>
              <a:t>Voor elk ‘systeem’:</a:t>
            </a:r>
          </a:p>
          <a:p>
            <a:pPr lvl="2"/>
            <a:r>
              <a:rPr lang="nl-NL" dirty="0" smtClean="0"/>
              <a:t>Technisch document</a:t>
            </a:r>
          </a:p>
          <a:p>
            <a:pPr lvl="2"/>
            <a:r>
              <a:rPr lang="nl-NL" dirty="0" smtClean="0"/>
              <a:t>Product fiche</a:t>
            </a:r>
          </a:p>
          <a:p>
            <a:r>
              <a:rPr lang="nl-NL" dirty="0" smtClean="0"/>
              <a:t>In gesprek met je afnemer</a:t>
            </a:r>
          </a:p>
          <a:p>
            <a:pPr lvl="1"/>
            <a:r>
              <a:rPr lang="nl-NL" dirty="0" smtClean="0"/>
              <a:t>Wat te leveren voor een optimaal compleet product</a:t>
            </a:r>
          </a:p>
          <a:p>
            <a:pPr lvl="2"/>
            <a:r>
              <a:rPr lang="nl-NL" dirty="0" smtClean="0"/>
              <a:t>Prestatie / prijs</a:t>
            </a:r>
          </a:p>
          <a:p>
            <a:pPr lvl="2"/>
            <a:r>
              <a:rPr lang="nl-NL" dirty="0" smtClean="0"/>
              <a:t>Grootte</a:t>
            </a:r>
          </a:p>
          <a:p>
            <a:pPr lvl="1"/>
            <a:r>
              <a:rPr lang="nl-NL" dirty="0" smtClean="0"/>
              <a:t>Pas het assortiment hierop aan</a:t>
            </a:r>
          </a:p>
          <a:p>
            <a:pPr lvl="1"/>
            <a:r>
              <a:rPr lang="nl-NL" dirty="0" smtClean="0"/>
              <a:t>Hoe laat je de jaarlijkse prestatie zien</a:t>
            </a:r>
          </a:p>
          <a:p>
            <a:r>
              <a:rPr lang="nl-NL" dirty="0"/>
              <a:t>Publiceer de relevante gegevens breed</a:t>
            </a:r>
          </a:p>
          <a:p>
            <a:pPr lvl="1"/>
            <a:r>
              <a:rPr lang="nl-NL" dirty="0"/>
              <a:t>Voor de ‘shoppers</a:t>
            </a:r>
            <a:r>
              <a:rPr lang="nl-NL" dirty="0" smtClean="0"/>
              <a:t>’</a:t>
            </a:r>
          </a:p>
          <a:p>
            <a:r>
              <a:rPr lang="nl-NL" dirty="0" smtClean="0"/>
              <a:t>Herbezie je rol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7E49-FC7F-4047-8431-6BE90FC1312D}" type="slidenum">
              <a:rPr lang="nl-NL" smtClean="0"/>
              <a:t>19</a:t>
            </a:fld>
            <a:endParaRPr lang="nl-NL" dirty="0"/>
          </a:p>
        </p:txBody>
      </p:sp>
      <p:pic>
        <p:nvPicPr>
          <p:cNvPr id="4098" name="Picture 2" descr="C:\Users\Gerard\AppData\Local\Microsoft\Windows\Temporary Internet Files\Content.IE5\3W386QJM\MC90003900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973075"/>
            <a:ext cx="1369332" cy="1339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Gerard\AppData\Local\Microsoft\Windows\Temporary Internet Files\Content.IE5\S6K0TKST\MC90038403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6977" y="3717032"/>
            <a:ext cx="1263426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641395"/>
              </p:ext>
            </p:extLst>
          </p:nvPr>
        </p:nvGraphicFramePr>
        <p:xfrm>
          <a:off x="179512" y="6495993"/>
          <a:ext cx="5364088" cy="3326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89497"/>
                <a:gridCol w="1311271"/>
                <a:gridCol w="1323160"/>
                <a:gridCol w="1440160"/>
              </a:tblGrid>
              <a:tr h="332656"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Inleiding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Complexe zaak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Rollen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Aan het werk</a:t>
                      </a:r>
                      <a:endParaRPr lang="nl-NL" sz="1400" b="0" noProof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861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Even voorstellen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vAConsult</a:t>
            </a:r>
            <a:endParaRPr lang="nl-NL" dirty="0" smtClean="0"/>
          </a:p>
          <a:p>
            <a:pPr lvl="1"/>
            <a:r>
              <a:rPr lang="nl-NL" dirty="0" smtClean="0"/>
              <a:t>Adviesbureau markt &lt;-&gt; technologie &lt;-&gt; organisatie</a:t>
            </a:r>
          </a:p>
          <a:p>
            <a:pPr lvl="1"/>
            <a:r>
              <a:rPr lang="nl-NL" dirty="0" smtClean="0"/>
              <a:t>Nederland en Europese landen</a:t>
            </a:r>
          </a:p>
          <a:p>
            <a:r>
              <a:rPr lang="nl-NL" dirty="0" smtClean="0"/>
              <a:t>Betrokken bij Ecodesign en energielabel</a:t>
            </a:r>
          </a:p>
          <a:p>
            <a:pPr lvl="1"/>
            <a:r>
              <a:rPr lang="nl-NL" dirty="0" smtClean="0"/>
              <a:t>Europese lobby (</a:t>
            </a:r>
            <a:r>
              <a:rPr lang="nl-NL" dirty="0" err="1" smtClean="0"/>
              <a:t>i.h.k.v</a:t>
            </a:r>
            <a:r>
              <a:rPr lang="nl-NL" dirty="0" smtClean="0"/>
              <a:t>. ESTIF)</a:t>
            </a:r>
          </a:p>
          <a:p>
            <a:pPr lvl="1"/>
            <a:r>
              <a:rPr lang="nl-NL" dirty="0" smtClean="0"/>
              <a:t>Kennisdisseminatie</a:t>
            </a:r>
          </a:p>
          <a:p>
            <a:pPr lvl="1"/>
            <a:r>
              <a:rPr lang="nl-NL" dirty="0" smtClean="0"/>
              <a:t>Normalisatie</a:t>
            </a:r>
          </a:p>
          <a:p>
            <a:pPr lvl="1"/>
            <a:r>
              <a:rPr lang="nl-NL" dirty="0" smtClean="0"/>
              <a:t>Managementadviezen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7E49-FC7F-4047-8431-6BE90FC1312D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238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Groothandel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Strategische samenstelling van pakketten</a:t>
            </a:r>
          </a:p>
          <a:p>
            <a:pPr lvl="1"/>
            <a:r>
              <a:rPr lang="nl-NL" dirty="0" smtClean="0"/>
              <a:t>Beste labelklasse versus prijs</a:t>
            </a:r>
          </a:p>
          <a:p>
            <a:r>
              <a:rPr lang="nl-NL" dirty="0" smtClean="0"/>
              <a:t>Dienstverlening (</a:t>
            </a:r>
            <a:r>
              <a:rPr lang="nl-NL" dirty="0" err="1" smtClean="0"/>
              <a:t>ontzorgen</a:t>
            </a:r>
            <a:r>
              <a:rPr lang="nl-NL" dirty="0" smtClean="0"/>
              <a:t>)</a:t>
            </a:r>
          </a:p>
          <a:p>
            <a:pPr lvl="1"/>
            <a:r>
              <a:rPr lang="nl-NL" dirty="0" smtClean="0"/>
              <a:t>Toeleveranciers</a:t>
            </a:r>
          </a:p>
          <a:p>
            <a:pPr lvl="1"/>
            <a:r>
              <a:rPr lang="nl-NL" dirty="0" smtClean="0"/>
              <a:t>Dealers (installateurs)</a:t>
            </a:r>
          </a:p>
          <a:p>
            <a:r>
              <a:rPr lang="nl-NL" dirty="0" smtClean="0"/>
              <a:t>Zorg voor de documentatie</a:t>
            </a:r>
          </a:p>
          <a:p>
            <a:pPr lvl="1"/>
            <a:r>
              <a:rPr lang="nl-NL" dirty="0" smtClean="0"/>
              <a:t>Technisch document, product fiche, labels</a:t>
            </a:r>
          </a:p>
          <a:p>
            <a:r>
              <a:rPr lang="nl-NL" dirty="0" smtClean="0"/>
              <a:t>Aanpassen documentatie en promotie</a:t>
            </a:r>
          </a:p>
          <a:p>
            <a:pPr lvl="1"/>
            <a:r>
              <a:rPr lang="nl-NL" dirty="0" smtClean="0"/>
              <a:t>Hier zijn expliciete verplichtingen</a:t>
            </a:r>
          </a:p>
          <a:p>
            <a:pPr lvl="1"/>
            <a:r>
              <a:rPr lang="nl-NL" dirty="0" smtClean="0"/>
              <a:t>Promoot waarde “plusjes”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7E49-FC7F-4047-8431-6BE90FC1312D}" type="slidenum">
              <a:rPr lang="nl-NL" smtClean="0"/>
              <a:t>20</a:t>
            </a:fld>
            <a:endParaRPr lang="nl-NL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641395"/>
              </p:ext>
            </p:extLst>
          </p:nvPr>
        </p:nvGraphicFramePr>
        <p:xfrm>
          <a:off x="179512" y="6495993"/>
          <a:ext cx="5364088" cy="3326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89497"/>
                <a:gridCol w="1311271"/>
                <a:gridCol w="1323160"/>
                <a:gridCol w="1440160"/>
              </a:tblGrid>
              <a:tr h="332656"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Inleiding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Complexe zaak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Rollen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Aan het werk</a:t>
                      </a:r>
                      <a:endParaRPr lang="nl-NL" sz="1400" b="0" noProof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336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Dealer / installateur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Dealers:</a:t>
            </a:r>
          </a:p>
          <a:p>
            <a:pPr lvl="1"/>
            <a:r>
              <a:rPr lang="nl-NL" dirty="0" smtClean="0"/>
              <a:t>In gesprek met leverancier</a:t>
            </a:r>
          </a:p>
          <a:p>
            <a:pPr lvl="2"/>
            <a:r>
              <a:rPr lang="nl-NL" dirty="0" smtClean="0"/>
              <a:t>Wat vraagt de klant en hoe vraagt hij dat</a:t>
            </a:r>
          </a:p>
          <a:p>
            <a:pPr lvl="1"/>
            <a:r>
              <a:rPr lang="nl-NL" dirty="0" smtClean="0"/>
              <a:t>Neem kennis van de procedures (verplichte uitingen!)</a:t>
            </a:r>
          </a:p>
          <a:p>
            <a:pPr lvl="1"/>
            <a:r>
              <a:rPr lang="nl-NL" dirty="0" smtClean="0"/>
              <a:t>Laat leverancier je helpen</a:t>
            </a:r>
          </a:p>
          <a:p>
            <a:r>
              <a:rPr lang="nl-NL" dirty="0" smtClean="0"/>
              <a:t>Installateur:</a:t>
            </a:r>
          </a:p>
          <a:p>
            <a:pPr lvl="1"/>
            <a:r>
              <a:rPr lang="nl-NL" dirty="0" smtClean="0"/>
              <a:t>Zoek naar leveranciers voor optimale labelklasse</a:t>
            </a:r>
          </a:p>
          <a:p>
            <a:pPr lvl="1"/>
            <a:r>
              <a:rPr lang="nl-NL" dirty="0" smtClean="0"/>
              <a:t>Wordt expert en ‘shop’ voor de best passende componenten voor optimaal label</a:t>
            </a:r>
          </a:p>
          <a:p>
            <a:pPr lvl="1"/>
            <a:r>
              <a:rPr lang="nl-NL" dirty="0" smtClean="0"/>
              <a:t>Let op verplichtingen uitingen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7E49-FC7F-4047-8431-6BE90FC1312D}" type="slidenum">
              <a:rPr lang="nl-NL" smtClean="0"/>
              <a:t>21</a:t>
            </a:fld>
            <a:endParaRPr lang="nl-NL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641395"/>
              </p:ext>
            </p:extLst>
          </p:nvPr>
        </p:nvGraphicFramePr>
        <p:xfrm>
          <a:off x="179512" y="6495993"/>
          <a:ext cx="5364088" cy="3326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89497"/>
                <a:gridCol w="1311271"/>
                <a:gridCol w="1323160"/>
                <a:gridCol w="1440160"/>
              </a:tblGrid>
              <a:tr h="332656"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Inleiding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Complexe zaak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Rollen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Aan het werk</a:t>
                      </a:r>
                      <a:endParaRPr lang="nl-NL" sz="1400" b="0" noProof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12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Afsluitend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Een forse opgave, maar dan toch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7E49-FC7F-4047-8431-6BE90FC1312D}" type="slidenum">
              <a:rPr lang="nl-NL" smtClean="0"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059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Afsluitend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Veel uitdagingen (en weinig tijd)</a:t>
            </a:r>
          </a:p>
          <a:p>
            <a:pPr lvl="1"/>
            <a:r>
              <a:rPr lang="nl-NL" dirty="0" smtClean="0"/>
              <a:t>Voer in ieder geval de verplichtingen op tijd uit</a:t>
            </a:r>
          </a:p>
          <a:p>
            <a:pPr lvl="1"/>
            <a:r>
              <a:rPr lang="nl-NL" dirty="0" smtClean="0"/>
              <a:t>Denk na over de marktaanpassingen en je plaats daarin</a:t>
            </a:r>
          </a:p>
          <a:p>
            <a:r>
              <a:rPr lang="nl-NL" dirty="0" smtClean="0"/>
              <a:t>Algemene uitdaging:</a:t>
            </a:r>
          </a:p>
          <a:p>
            <a:pPr lvl="1"/>
            <a:r>
              <a:rPr lang="nl-NL" dirty="0" smtClean="0"/>
              <a:t>Hoe presenteren we de echte jaarlijkse prestatie?</a:t>
            </a:r>
          </a:p>
          <a:p>
            <a:pPr lvl="1"/>
            <a:r>
              <a:rPr lang="nl-NL" dirty="0" smtClean="0"/>
              <a:t>Hoe maken we duidelijk dat verschil “A” en “A</a:t>
            </a:r>
            <a:r>
              <a:rPr lang="nl-NL" baseline="30000" dirty="0" smtClean="0"/>
              <a:t>+++</a:t>
            </a:r>
            <a:r>
              <a:rPr lang="nl-NL" dirty="0" smtClean="0"/>
              <a:t>” er toe doet</a:t>
            </a:r>
          </a:p>
          <a:p>
            <a:pPr lvl="1"/>
            <a:r>
              <a:rPr lang="nl-NL" dirty="0" smtClean="0"/>
              <a:t>Er is nog veel in de regeling onduidelijk. We moeten daar mee om zien te gaan.</a:t>
            </a:r>
          </a:p>
          <a:p>
            <a:r>
              <a:rPr lang="nl-NL" dirty="0" smtClean="0"/>
              <a:t>Veel succes gewenst voor de komende maanden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7E49-FC7F-4047-8431-6BE90FC1312D}" type="slidenum">
              <a:rPr lang="nl-NL" smtClean="0"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595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Inhoudsopgave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Inleiding Ecodesign en energielabel</a:t>
            </a:r>
          </a:p>
          <a:p>
            <a:r>
              <a:rPr lang="nl-NL" dirty="0" smtClean="0"/>
              <a:t>Wat maakt het complex</a:t>
            </a:r>
          </a:p>
          <a:p>
            <a:r>
              <a:rPr lang="nl-NL" dirty="0" smtClean="0"/>
              <a:t>Rollen in de markt</a:t>
            </a:r>
          </a:p>
          <a:p>
            <a:r>
              <a:rPr lang="nl-NL" dirty="0" smtClean="0"/>
              <a:t>Aan het werk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7E49-FC7F-4047-8431-6BE90FC1312D}" type="slidenum">
              <a:rPr lang="nl-NL" smtClean="0"/>
              <a:t>3</a:t>
            </a:fld>
            <a:endParaRPr lang="nl-NL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658224"/>
              </p:ext>
            </p:extLst>
          </p:nvPr>
        </p:nvGraphicFramePr>
        <p:xfrm>
          <a:off x="179512" y="6495993"/>
          <a:ext cx="5364088" cy="3326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89497"/>
                <a:gridCol w="1311271"/>
                <a:gridCol w="1323160"/>
                <a:gridCol w="1440160"/>
              </a:tblGrid>
              <a:tr h="332656">
                <a:tc>
                  <a:txBody>
                    <a:bodyPr/>
                    <a:lstStyle/>
                    <a:p>
                      <a:pPr algn="ctr"/>
                      <a:r>
                        <a:rPr lang="nl-NL" sz="1100" b="0" noProof="0" dirty="0" smtClean="0"/>
                        <a:t>Inleiding</a:t>
                      </a:r>
                      <a:endParaRPr lang="nl-NL" sz="11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b="0" noProof="0" dirty="0" smtClean="0"/>
                        <a:t>Complexe zaak</a:t>
                      </a:r>
                      <a:endParaRPr lang="nl-NL" sz="11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b="0" noProof="0" dirty="0" smtClean="0"/>
                        <a:t>Rollen</a:t>
                      </a:r>
                      <a:endParaRPr lang="nl-NL" sz="11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b="0" noProof="0" dirty="0" smtClean="0"/>
                        <a:t>Aan het werk</a:t>
                      </a:r>
                      <a:endParaRPr lang="nl-NL" sz="1100" b="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084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Ecodesign en het energielabel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Een bestaande Europese regeling uitgebreid voor warmte-producten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7E49-FC7F-4047-8431-6BE90FC1312D}" type="slidenum">
              <a:rPr lang="nl-NL" smtClean="0"/>
              <a:t>4</a:t>
            </a:fld>
            <a:endParaRPr lang="nl-NL"/>
          </a:p>
        </p:txBody>
      </p:sp>
      <p:pic>
        <p:nvPicPr>
          <p:cNvPr id="5" name="Picture 2" descr="http://www.energielabel.nl/media/866349/energielabel-koelkast-nieu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35" y="188640"/>
            <a:ext cx="13716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www.energielabel.nl/media/866091/energielabel-wasmach-nieu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087" y="692696"/>
            <a:ext cx="1444731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http://www.energielabel.nl/media/865990/energielabel-vaatwass-nieuw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935" y="404664"/>
            <a:ext cx="1455152" cy="290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6987"/>
            <a:ext cx="1898475" cy="3789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e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230617"/>
              </p:ext>
            </p:extLst>
          </p:nvPr>
        </p:nvGraphicFramePr>
        <p:xfrm>
          <a:off x="179512" y="6495993"/>
          <a:ext cx="5364088" cy="3326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89497"/>
                <a:gridCol w="1311271"/>
                <a:gridCol w="1323160"/>
                <a:gridCol w="1440160"/>
              </a:tblGrid>
              <a:tr h="332656"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Inleiding</a:t>
                      </a:r>
                      <a:endParaRPr lang="nl-NL" sz="1400" b="0" noProof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Complexe zaak</a:t>
                      </a:r>
                      <a:endParaRPr lang="nl-NL" sz="14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Rollen</a:t>
                      </a:r>
                      <a:endParaRPr lang="nl-NL" sz="14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Aan het werk</a:t>
                      </a:r>
                      <a:endParaRPr lang="nl-NL" sz="1400" b="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60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Ecodesign versus energielabel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7E49-FC7F-4047-8431-6BE90FC1312D}" type="slidenum">
              <a:rPr lang="nl-NL" smtClean="0"/>
              <a:t>5</a:t>
            </a:fld>
            <a:endParaRPr lang="nl-NL"/>
          </a:p>
        </p:txBody>
      </p:sp>
      <p:graphicFrame>
        <p:nvGraphicFramePr>
          <p:cNvPr id="5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3996433"/>
              </p:ext>
            </p:extLst>
          </p:nvPr>
        </p:nvGraphicFramePr>
        <p:xfrm>
          <a:off x="395536" y="1628800"/>
          <a:ext cx="8424936" cy="43410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152"/>
                <a:gridCol w="3411115"/>
                <a:gridCol w="3645669"/>
              </a:tblGrid>
              <a:tr h="390044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nl-NL" sz="1800" noProof="0" dirty="0" smtClean="0">
                          <a:effectLst/>
                        </a:rPr>
                        <a:t> </a:t>
                      </a:r>
                      <a:endParaRPr lang="nl-NL" sz="1800" noProof="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nl-NL" sz="1800" noProof="0" dirty="0" smtClean="0">
                          <a:effectLst/>
                        </a:rPr>
                        <a:t>Ecodesign</a:t>
                      </a:r>
                      <a:endParaRPr lang="nl-NL" sz="1800" noProof="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nl-NL" sz="1800" noProof="0" dirty="0" smtClean="0">
                          <a:effectLst/>
                        </a:rPr>
                        <a:t>Energielabel</a:t>
                      </a:r>
                      <a:endParaRPr lang="nl-NL" sz="1800" noProof="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0044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nl-NL" sz="1800" noProof="0" dirty="0" smtClean="0">
                          <a:effectLst/>
                        </a:rPr>
                        <a:t>Doelgroep:</a:t>
                      </a:r>
                      <a:endParaRPr lang="nl-NL" sz="1800" noProof="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nl-NL" sz="1800" noProof="0" dirty="0" smtClean="0">
                          <a:effectLst/>
                        </a:rPr>
                        <a:t>Aanbodzijde markt</a:t>
                      </a:r>
                      <a:endParaRPr lang="nl-NL" sz="1800" noProof="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nl-NL" sz="1800" noProof="0" dirty="0" smtClean="0">
                          <a:effectLst/>
                        </a:rPr>
                        <a:t>Vraagzijde van de markt</a:t>
                      </a:r>
                      <a:endParaRPr lang="nl-NL" sz="1800" noProof="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93566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nl-NL" sz="1800" noProof="0" dirty="0" smtClean="0">
                          <a:effectLst/>
                        </a:rPr>
                        <a:t>Scope:</a:t>
                      </a:r>
                      <a:endParaRPr lang="nl-NL" sz="1800" noProof="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nl-NL" sz="1800" noProof="0" dirty="0" err="1" smtClean="0">
                          <a:effectLst/>
                        </a:rPr>
                        <a:t>Ruimteverwarmers</a:t>
                      </a:r>
                      <a:r>
                        <a:rPr lang="nl-NL" sz="1800" noProof="0" dirty="0" smtClean="0">
                          <a:effectLst/>
                        </a:rPr>
                        <a:t>  ≤ 400 kW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nl-NL" sz="1800" noProof="0" dirty="0" smtClean="0">
                          <a:effectLst/>
                        </a:rPr>
                        <a:t>Combi-ketels	        ≤ 400 kW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nl-NL" sz="1800" noProof="0" dirty="0" err="1" smtClean="0">
                          <a:effectLst/>
                        </a:rPr>
                        <a:t>Waterverwarmers</a:t>
                      </a:r>
                      <a:r>
                        <a:rPr lang="nl-NL" sz="1800" noProof="0" dirty="0" smtClean="0">
                          <a:effectLst/>
                        </a:rPr>
                        <a:t>    ≤ 400 kW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nl-NL" sz="1800" noProof="0" dirty="0" smtClean="0">
                          <a:effectLst/>
                        </a:rPr>
                        <a:t>Warmteopslag          ≤ 2 000 </a:t>
                      </a:r>
                      <a:r>
                        <a:rPr lang="nl-NL" sz="1800" noProof="0" dirty="0" err="1" smtClean="0">
                          <a:effectLst/>
                        </a:rPr>
                        <a:t>ltr</a:t>
                      </a:r>
                      <a:endParaRPr lang="nl-NL" sz="1800" noProof="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nl-NL" sz="1800" noProof="0" dirty="0" err="1" smtClean="0">
                          <a:effectLst/>
                        </a:rPr>
                        <a:t>Ruimteverwarmers</a:t>
                      </a:r>
                      <a:r>
                        <a:rPr lang="nl-NL" sz="1800" noProof="0" dirty="0" smtClean="0">
                          <a:effectLst/>
                        </a:rPr>
                        <a:t>  ≤ 70 kW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nl-NL" sz="1800" noProof="0" dirty="0" smtClean="0">
                          <a:effectLst/>
                        </a:rPr>
                        <a:t>Combi-ketels	        ≤ 70 kW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nl-NL" sz="1800" noProof="0" dirty="0" err="1" smtClean="0">
                          <a:effectLst/>
                        </a:rPr>
                        <a:t>Waterverwarmers</a:t>
                      </a:r>
                      <a:r>
                        <a:rPr lang="nl-NL" sz="1800" noProof="0" dirty="0" smtClean="0">
                          <a:effectLst/>
                        </a:rPr>
                        <a:t>    ≤ 70 kW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nl-NL" sz="1800" noProof="0" dirty="0" smtClean="0">
                          <a:effectLst/>
                        </a:rPr>
                        <a:t>Warmteopslag          ≤ 500 </a:t>
                      </a:r>
                      <a:r>
                        <a:rPr lang="nl-NL" sz="1800" noProof="0" dirty="0" err="1" smtClean="0">
                          <a:effectLst/>
                        </a:rPr>
                        <a:t>ltr</a:t>
                      </a:r>
                      <a:endParaRPr lang="nl-NL" sz="1800" noProof="0" dirty="0" smtClean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0087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nl-NL" sz="1800" noProof="0" dirty="0" smtClean="0">
                          <a:effectLst/>
                        </a:rPr>
                        <a:t>Doelstelling:</a:t>
                      </a:r>
                      <a:endParaRPr lang="nl-NL" sz="1800" noProof="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nl-NL" sz="1800" noProof="0" dirty="0" err="1" smtClean="0">
                          <a:effectLst/>
                        </a:rPr>
                        <a:t>Uitfaseren</a:t>
                      </a:r>
                      <a:r>
                        <a:rPr lang="nl-NL" sz="1800" noProof="0" dirty="0" smtClean="0">
                          <a:effectLst/>
                        </a:rPr>
                        <a:t> niet</a:t>
                      </a:r>
                      <a:r>
                        <a:rPr lang="nl-NL" sz="1800" baseline="0" noProof="0" dirty="0" smtClean="0">
                          <a:effectLst/>
                        </a:rPr>
                        <a:t> energie-</a:t>
                      </a:r>
                      <a:r>
                        <a:rPr lang="nl-NL" sz="1800" noProof="0" dirty="0" smtClean="0">
                          <a:effectLst/>
                        </a:rPr>
                        <a:t>efficiënte  producten</a:t>
                      </a:r>
                      <a:endParaRPr lang="nl-NL" sz="1800" noProof="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nl-NL" sz="1800" noProof="0" dirty="0" smtClean="0">
                          <a:effectLst/>
                        </a:rPr>
                        <a:t>Promotie van energie-efficiënte producten</a:t>
                      </a:r>
                      <a:endParaRPr lang="nl-NL" sz="1800" noProof="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0044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nl-NL" sz="1800" noProof="0" dirty="0" smtClean="0">
                          <a:effectLst/>
                        </a:rPr>
                        <a:t>Methoden:</a:t>
                      </a:r>
                      <a:endParaRPr lang="nl-NL" sz="1800" noProof="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nl-NL" sz="1800" noProof="0" dirty="0" smtClean="0">
                          <a:effectLst/>
                        </a:rPr>
                        <a:t>Voor beide regeling gelijk</a:t>
                      </a:r>
                      <a:endParaRPr lang="nl-NL" sz="1800" noProof="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0087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nl-NL" sz="1800" noProof="0" dirty="0" smtClean="0">
                          <a:effectLst/>
                        </a:rPr>
                        <a:t>Criteria:</a:t>
                      </a:r>
                      <a:endParaRPr lang="nl-NL" sz="1800" noProof="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nl-NL" sz="1800" noProof="0" dirty="0" smtClean="0">
                          <a:effectLst/>
                        </a:rPr>
                        <a:t>Verwarmingstoestellen</a:t>
                      </a:r>
                      <a:r>
                        <a:rPr lang="nl-NL" sz="1800" baseline="0" noProof="0" dirty="0" smtClean="0">
                          <a:effectLst/>
                        </a:rPr>
                        <a:t>: </a:t>
                      </a:r>
                    </a:p>
                    <a:p>
                      <a:pPr marL="800100" lvl="1" indent="-342900"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nl-NL" sz="1800" noProof="0" dirty="0" smtClean="0">
                          <a:effectLst/>
                        </a:rPr>
                        <a:t>Minimum efficiëntie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nl-NL" sz="1800" noProof="0" dirty="0" smtClean="0">
                          <a:effectLst/>
                        </a:rPr>
                        <a:t>Warmteopslag:</a:t>
                      </a:r>
                      <a:r>
                        <a:rPr lang="nl-NL" sz="1800" baseline="0" noProof="0" dirty="0" smtClean="0">
                          <a:effectLst/>
                        </a:rPr>
                        <a:t> </a:t>
                      </a:r>
                    </a:p>
                    <a:p>
                      <a:pPr marL="800100" lvl="1" indent="-342900"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nl-NL" sz="1800" noProof="0" dirty="0" smtClean="0">
                          <a:effectLst/>
                        </a:rPr>
                        <a:t>Maximale</a:t>
                      </a:r>
                      <a:r>
                        <a:rPr lang="nl-NL" sz="1800" baseline="0" noProof="0" dirty="0" smtClean="0">
                          <a:effectLst/>
                        </a:rPr>
                        <a:t> warmteverlies</a:t>
                      </a:r>
                      <a:endParaRPr lang="nl-NL" sz="1800" noProof="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nl-NL" sz="1800" noProof="0" dirty="0" smtClean="0">
                          <a:effectLst/>
                        </a:rPr>
                        <a:t>Verwarmingstoestellen</a:t>
                      </a:r>
                      <a:r>
                        <a:rPr lang="nl-NL" sz="1800" baseline="0" noProof="0" dirty="0" smtClean="0">
                          <a:effectLst/>
                        </a:rPr>
                        <a:t>: </a:t>
                      </a:r>
                    </a:p>
                    <a:p>
                      <a:pPr marL="800100" lvl="1" indent="-342900"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nl-NL" sz="1800" noProof="0" dirty="0" smtClean="0">
                          <a:effectLst/>
                        </a:rPr>
                        <a:t>Minimum labelklasse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nl-NL" sz="1800" noProof="0" dirty="0" smtClean="0">
                          <a:effectLst/>
                        </a:rPr>
                        <a:t>Warmteopslag:</a:t>
                      </a:r>
                      <a:r>
                        <a:rPr lang="nl-NL" sz="1800" baseline="0" noProof="0" dirty="0" smtClean="0">
                          <a:effectLst/>
                        </a:rPr>
                        <a:t> </a:t>
                      </a:r>
                    </a:p>
                    <a:p>
                      <a:pPr marL="800100" lvl="1" indent="-342900"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nl-NL" sz="1800" noProof="0" dirty="0" smtClean="0">
                          <a:effectLst/>
                        </a:rPr>
                        <a:t>Minimum labelklasse</a:t>
                      </a:r>
                      <a:endParaRPr lang="nl-NL" sz="1800" noProof="0" dirty="0" smtClean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025022"/>
              </p:ext>
            </p:extLst>
          </p:nvPr>
        </p:nvGraphicFramePr>
        <p:xfrm>
          <a:off x="179512" y="6495993"/>
          <a:ext cx="5364088" cy="3326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89497"/>
                <a:gridCol w="1311271"/>
                <a:gridCol w="1323160"/>
                <a:gridCol w="1440160"/>
              </a:tblGrid>
              <a:tr h="332656"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Inleiding</a:t>
                      </a:r>
                      <a:endParaRPr lang="nl-NL" sz="1400" b="0" noProof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Complexe zaak</a:t>
                      </a:r>
                      <a:endParaRPr lang="nl-NL" sz="14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Rollen</a:t>
                      </a:r>
                      <a:endParaRPr lang="nl-NL" sz="14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Aan het werk</a:t>
                      </a:r>
                      <a:endParaRPr lang="nl-NL" sz="1400" b="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251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valt er onder?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Enkelvoudige producten</a:t>
            </a:r>
          </a:p>
          <a:p>
            <a:r>
              <a:rPr lang="nl-NL" sz="1800" dirty="0"/>
              <a:t>Bestaande regelingen uitgebreid voor ‘warmte’ producten</a:t>
            </a:r>
          </a:p>
          <a:p>
            <a:pPr lvl="1"/>
            <a:r>
              <a:rPr lang="nl-NL" sz="1400" dirty="0"/>
              <a:t>Cv-ketels, </a:t>
            </a:r>
            <a:endParaRPr lang="nl-NL" sz="1400" dirty="0" smtClean="0"/>
          </a:p>
          <a:p>
            <a:pPr lvl="1"/>
            <a:r>
              <a:rPr lang="nl-NL" sz="1400" dirty="0" smtClean="0"/>
              <a:t>boilers</a:t>
            </a:r>
            <a:r>
              <a:rPr lang="nl-NL" sz="1400" dirty="0"/>
              <a:t>, </a:t>
            </a:r>
            <a:endParaRPr lang="nl-NL" sz="1400" dirty="0" smtClean="0"/>
          </a:p>
          <a:p>
            <a:pPr lvl="1"/>
            <a:r>
              <a:rPr lang="nl-NL" sz="1400" dirty="0" smtClean="0"/>
              <a:t>geisers</a:t>
            </a:r>
            <a:r>
              <a:rPr lang="nl-NL" sz="1400" dirty="0"/>
              <a:t>, </a:t>
            </a:r>
            <a:endParaRPr lang="nl-NL" sz="1400" dirty="0" smtClean="0"/>
          </a:p>
          <a:p>
            <a:pPr lvl="1"/>
            <a:r>
              <a:rPr lang="nl-NL" sz="1400" dirty="0" smtClean="0"/>
              <a:t>warmtepompen</a:t>
            </a:r>
            <a:r>
              <a:rPr lang="nl-NL" sz="1400" dirty="0"/>
              <a:t>, </a:t>
            </a:r>
            <a:endParaRPr lang="nl-NL" sz="1400" dirty="0" smtClean="0"/>
          </a:p>
          <a:p>
            <a:pPr lvl="1"/>
            <a:r>
              <a:rPr lang="nl-NL" sz="1400" dirty="0" smtClean="0"/>
              <a:t>micro-WKK </a:t>
            </a:r>
            <a:r>
              <a:rPr lang="nl-NL" sz="1400" dirty="0"/>
              <a:t>en </a:t>
            </a:r>
            <a:endParaRPr lang="nl-NL" sz="1400" dirty="0" smtClean="0"/>
          </a:p>
          <a:p>
            <a:pPr lvl="1"/>
            <a:r>
              <a:rPr lang="nl-NL" sz="1400" dirty="0" smtClean="0"/>
              <a:t>warmte-opslagvaten</a:t>
            </a:r>
            <a:endParaRPr lang="nl-NL" sz="1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7E49-FC7F-4047-8431-6BE90FC1312D}" type="slidenum">
              <a:rPr lang="nl-NL" smtClean="0"/>
              <a:t>6</a:t>
            </a:fld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3"/>
          </p:nvPr>
        </p:nvSpPr>
        <p:spPr>
          <a:xfrm>
            <a:off x="4716016" y="1628800"/>
            <a:ext cx="3970784" cy="4525963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Samengestelde producten</a:t>
            </a:r>
          </a:p>
          <a:p>
            <a:pPr marL="0" indent="0">
              <a:buNone/>
            </a:pPr>
            <a:r>
              <a:rPr lang="nl-NL" dirty="0" smtClean="0"/>
              <a:t>(= pakket)</a:t>
            </a:r>
          </a:p>
          <a:p>
            <a:r>
              <a:rPr lang="nl-NL" sz="2000" dirty="0" smtClean="0"/>
              <a:t>Nieuw in de regelingen</a:t>
            </a:r>
          </a:p>
          <a:p>
            <a:pPr lvl="1"/>
            <a:r>
              <a:rPr lang="nl-NL" sz="1800" dirty="0" smtClean="0"/>
              <a:t>Nog weinig ervaring mee</a:t>
            </a:r>
          </a:p>
          <a:p>
            <a:r>
              <a:rPr lang="nl-NL" sz="2000" dirty="0" smtClean="0"/>
              <a:t>Ruimteverwarming:</a:t>
            </a:r>
          </a:p>
          <a:p>
            <a:pPr lvl="1"/>
            <a:r>
              <a:rPr lang="nl-NL" sz="1800" dirty="0" smtClean="0"/>
              <a:t>Primair toestel +</a:t>
            </a:r>
          </a:p>
          <a:p>
            <a:pPr lvl="2"/>
            <a:r>
              <a:rPr lang="nl-NL" sz="1600" dirty="0" smtClean="0"/>
              <a:t>Zonnewarmte</a:t>
            </a:r>
          </a:p>
          <a:p>
            <a:pPr lvl="2"/>
            <a:r>
              <a:rPr lang="nl-NL" sz="1600" dirty="0" smtClean="0"/>
              <a:t>….</a:t>
            </a:r>
          </a:p>
          <a:p>
            <a:r>
              <a:rPr lang="nl-NL" sz="2000" dirty="0" smtClean="0"/>
              <a:t>Tapwater:</a:t>
            </a:r>
          </a:p>
          <a:p>
            <a:pPr lvl="1"/>
            <a:r>
              <a:rPr lang="nl-NL" sz="1800" dirty="0" smtClean="0"/>
              <a:t>Primair toestel +</a:t>
            </a:r>
          </a:p>
          <a:p>
            <a:pPr lvl="2"/>
            <a:r>
              <a:rPr lang="nl-NL" sz="1600" dirty="0" smtClean="0"/>
              <a:t>Zonnewarmte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1026" name="Picture 2" descr="C:\Users\Gerard\AppData\Local\Microsoft\Windows\Temporary Internet Files\Content.IE5\3W386QJM\MC900440405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177375"/>
            <a:ext cx="867544" cy="867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025022"/>
              </p:ext>
            </p:extLst>
          </p:nvPr>
        </p:nvGraphicFramePr>
        <p:xfrm>
          <a:off x="179512" y="6495993"/>
          <a:ext cx="5364088" cy="3326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89497"/>
                <a:gridCol w="1311271"/>
                <a:gridCol w="1323160"/>
                <a:gridCol w="1440160"/>
              </a:tblGrid>
              <a:tr h="332656"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Inleiding</a:t>
                      </a:r>
                      <a:endParaRPr lang="nl-NL" sz="1400" b="0" noProof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Complexe zaak</a:t>
                      </a:r>
                      <a:endParaRPr lang="nl-NL" sz="14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Rollen</a:t>
                      </a:r>
                      <a:endParaRPr lang="nl-NL" sz="14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Aan het werk</a:t>
                      </a:r>
                      <a:endParaRPr lang="nl-NL" sz="1400" b="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35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De regelingen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Invoeringstraject:</a:t>
            </a:r>
          </a:p>
          <a:p>
            <a:pPr lvl="1"/>
            <a:r>
              <a:rPr lang="nl-NL" dirty="0" smtClean="0"/>
              <a:t>2013: publicatie regelingen</a:t>
            </a:r>
          </a:p>
          <a:p>
            <a:pPr lvl="1"/>
            <a:r>
              <a:rPr lang="nl-NL" dirty="0" smtClean="0"/>
              <a:t>2014: publicatie test en rekenmethoden</a:t>
            </a:r>
          </a:p>
          <a:p>
            <a:pPr lvl="1"/>
            <a:r>
              <a:rPr lang="nl-NL" dirty="0" smtClean="0"/>
              <a:t>2015: september verplicht labellen</a:t>
            </a:r>
            <a:endParaRPr lang="nl-NL" dirty="0"/>
          </a:p>
          <a:p>
            <a:r>
              <a:rPr lang="nl-NL" dirty="0" smtClean="0"/>
              <a:t>Alleen voor nieuwe producten / pakketten</a:t>
            </a:r>
          </a:p>
          <a:p>
            <a:pPr lvl="1"/>
            <a:r>
              <a:rPr lang="nl-NL" dirty="0" smtClean="0"/>
              <a:t>Zonneboiler voor een bestaande ketel niet!</a:t>
            </a:r>
          </a:p>
          <a:p>
            <a:r>
              <a:rPr lang="nl-NL" dirty="0" smtClean="0"/>
              <a:t>Uitgangspunten</a:t>
            </a:r>
          </a:p>
          <a:p>
            <a:pPr lvl="1"/>
            <a:r>
              <a:rPr lang="nl-NL" dirty="0" smtClean="0"/>
              <a:t>Inzicht in de energieprestatie van producten / pakketten</a:t>
            </a:r>
          </a:p>
          <a:p>
            <a:pPr lvl="1"/>
            <a:r>
              <a:rPr lang="nl-NL" dirty="0" smtClean="0"/>
              <a:t>G tot A: voor conventionele producten</a:t>
            </a:r>
          </a:p>
          <a:p>
            <a:pPr lvl="1"/>
            <a:r>
              <a:rPr lang="nl-NL" dirty="0" smtClean="0"/>
              <a:t>A</a:t>
            </a:r>
            <a:r>
              <a:rPr lang="nl-NL" baseline="30000" dirty="0" smtClean="0"/>
              <a:t>+</a:t>
            </a:r>
            <a:r>
              <a:rPr lang="nl-NL" dirty="0" smtClean="0"/>
              <a:t>, A</a:t>
            </a:r>
            <a:r>
              <a:rPr lang="nl-NL" baseline="30000" dirty="0" smtClean="0"/>
              <a:t>++</a:t>
            </a:r>
            <a:r>
              <a:rPr lang="nl-NL" dirty="0" smtClean="0"/>
              <a:t> en A</a:t>
            </a:r>
            <a:r>
              <a:rPr lang="nl-NL" baseline="30000" dirty="0" smtClean="0"/>
              <a:t>+++</a:t>
            </a:r>
            <a:r>
              <a:rPr lang="nl-NL" dirty="0" smtClean="0"/>
              <a:t> voor duurzame energie toevoegingen</a:t>
            </a:r>
          </a:p>
          <a:p>
            <a:pPr lvl="1"/>
            <a:r>
              <a:rPr lang="nl-NL" dirty="0" smtClean="0"/>
              <a:t>Confrontatie klant en onderbouwing keus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7E49-FC7F-4047-8431-6BE90FC1312D}" type="slidenum">
              <a:rPr lang="nl-NL" smtClean="0"/>
              <a:t>7</a:t>
            </a:fld>
            <a:endParaRPr lang="nl-NL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025022"/>
              </p:ext>
            </p:extLst>
          </p:nvPr>
        </p:nvGraphicFramePr>
        <p:xfrm>
          <a:off x="179512" y="6495993"/>
          <a:ext cx="5364088" cy="3326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89497"/>
                <a:gridCol w="1311271"/>
                <a:gridCol w="1323160"/>
                <a:gridCol w="1440160"/>
              </a:tblGrid>
              <a:tr h="332656"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Inleiding</a:t>
                      </a:r>
                      <a:endParaRPr lang="nl-NL" sz="1400" b="0" noProof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Complexe zaak</a:t>
                      </a:r>
                      <a:endParaRPr lang="nl-NL" sz="14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Rollen</a:t>
                      </a:r>
                      <a:endParaRPr lang="nl-NL" sz="14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Aan het werk</a:t>
                      </a:r>
                      <a:endParaRPr lang="nl-NL" sz="1400" b="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162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Maar ….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Zo lijkt het nog </a:t>
            </a:r>
            <a:r>
              <a:rPr lang="nl-NL" dirty="0" smtClean="0"/>
              <a:t>overzichtelijk,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7E49-FC7F-4047-8431-6BE90FC1312D}" type="slidenum">
              <a:rPr lang="nl-NL" smtClean="0"/>
              <a:t>8</a:t>
            </a:fld>
            <a:endParaRPr lang="nl-NL"/>
          </a:p>
        </p:txBody>
      </p:sp>
      <p:pic>
        <p:nvPicPr>
          <p:cNvPr id="2051" name="Picture 3" descr="C:\Users\Gerard\AppData\Local\Microsoft\Windows\Temporary Internet Files\Content.IE5\S6K0TKST\MC90005619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630374"/>
            <a:ext cx="1792224" cy="179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376049"/>
              </p:ext>
            </p:extLst>
          </p:nvPr>
        </p:nvGraphicFramePr>
        <p:xfrm>
          <a:off x="179512" y="6495993"/>
          <a:ext cx="5364088" cy="3326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89497"/>
                <a:gridCol w="1311271"/>
                <a:gridCol w="1323160"/>
                <a:gridCol w="1440160"/>
              </a:tblGrid>
              <a:tr h="332656"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Inleiding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Complexe zaak</a:t>
                      </a:r>
                      <a:endParaRPr lang="nl-NL" sz="1400" b="0" noProof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Rollen</a:t>
                      </a:r>
                      <a:endParaRPr lang="nl-NL" sz="14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Aan het werk</a:t>
                      </a:r>
                      <a:endParaRPr lang="nl-NL" sz="1400" b="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45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is lastiger dan je denkt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Complexe materie</a:t>
            </a:r>
          </a:p>
          <a:p>
            <a:pPr lvl="1"/>
            <a:r>
              <a:rPr lang="nl-NL" dirty="0" smtClean="0"/>
              <a:t>Veel onderliggende en verplichte procedures</a:t>
            </a:r>
          </a:p>
          <a:p>
            <a:pPr lvl="1"/>
            <a:r>
              <a:rPr lang="nl-NL" dirty="0" smtClean="0"/>
              <a:t>Best wel lastige materie om je eigen te maken</a:t>
            </a:r>
          </a:p>
          <a:p>
            <a:pPr lvl="1"/>
            <a:r>
              <a:rPr lang="nl-NL" dirty="0" smtClean="0"/>
              <a:t>Moeilijk in te schatten effect op de markt</a:t>
            </a:r>
          </a:p>
          <a:p>
            <a:r>
              <a:rPr lang="nl-NL" dirty="0" smtClean="0"/>
              <a:t>Effecten op de marktordening</a:t>
            </a:r>
          </a:p>
          <a:p>
            <a:pPr lvl="1"/>
            <a:r>
              <a:rPr lang="nl-NL" dirty="0" smtClean="0"/>
              <a:t>Ervaring leert: lage labelklassen faseren snel uit</a:t>
            </a:r>
          </a:p>
          <a:p>
            <a:pPr lvl="1"/>
            <a:r>
              <a:rPr lang="nl-NL" dirty="0" smtClean="0"/>
              <a:t>Procedures en markteffecten dwingen tot herbezien rollen</a:t>
            </a:r>
          </a:p>
          <a:p>
            <a:pPr lvl="1"/>
            <a:r>
              <a:rPr lang="nl-NL" dirty="0" smtClean="0"/>
              <a:t>Een labelklasse is ongenuanceerd. Er hoort meer bij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7E49-FC7F-4047-8431-6BE90FC1312D}" type="slidenum">
              <a:rPr lang="nl-NL" smtClean="0"/>
              <a:t>9</a:t>
            </a:fld>
            <a:endParaRPr lang="nl-NL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259269"/>
              </p:ext>
            </p:extLst>
          </p:nvPr>
        </p:nvGraphicFramePr>
        <p:xfrm>
          <a:off x="179512" y="6495993"/>
          <a:ext cx="5364088" cy="3326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89497"/>
                <a:gridCol w="1311271"/>
                <a:gridCol w="1323160"/>
                <a:gridCol w="1440160"/>
              </a:tblGrid>
              <a:tr h="332656"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Inleiding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Complexe zaak</a:t>
                      </a:r>
                      <a:endParaRPr lang="nl-NL" sz="1400" b="0" noProof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Rollen</a:t>
                      </a:r>
                      <a:endParaRPr lang="nl-NL" sz="14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Aan het werk</a:t>
                      </a:r>
                      <a:endParaRPr lang="nl-NL" sz="1400" b="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6627C0F71D594F9537D0253E208AFE" ma:contentTypeVersion="0" ma:contentTypeDescription="Een nieuw document maken." ma:contentTypeScope="" ma:versionID="6430bd78fe846f960346046cd16ac66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f0e0a565edc8de6eb8fabc5bc4e821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64DF25-7B1F-4AF8-8D20-1A979764F7A0}"/>
</file>

<file path=customXml/itemProps2.xml><?xml version="1.0" encoding="utf-8"?>
<ds:datastoreItem xmlns:ds="http://schemas.openxmlformats.org/officeDocument/2006/customXml" ds:itemID="{A5732245-2C31-4C5C-82D8-5231EC8CD492}"/>
</file>

<file path=customXml/itemProps3.xml><?xml version="1.0" encoding="utf-8"?>
<ds:datastoreItem xmlns:ds="http://schemas.openxmlformats.org/officeDocument/2006/customXml" ds:itemID="{5AA3DD8F-63F7-446D-80AC-1F3F15715C43}"/>
</file>

<file path=docProps/app.xml><?xml version="1.0" encoding="utf-8"?>
<Properties xmlns="http://schemas.openxmlformats.org/officeDocument/2006/extended-properties" xmlns:vt="http://schemas.openxmlformats.org/officeDocument/2006/docPropsVTypes">
  <TotalTime>2286</TotalTime>
  <Words>966</Words>
  <Application>Microsoft Office PowerPoint</Application>
  <PresentationFormat>Diavoorstelling (4:3)</PresentationFormat>
  <Paragraphs>286</Paragraphs>
  <Slides>23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23</vt:i4>
      </vt:variant>
    </vt:vector>
  </HeadingPairs>
  <TitlesOfParts>
    <vt:vector size="25" baseType="lpstr">
      <vt:lpstr>Kantoorthema</vt:lpstr>
      <vt:lpstr>Aangepast ontwerp</vt:lpstr>
      <vt:lpstr>Ecodesign / energy label </vt:lpstr>
      <vt:lpstr>Even voorstellen</vt:lpstr>
      <vt:lpstr>Inhoudsopgave</vt:lpstr>
      <vt:lpstr>Ecodesign en het energielabel</vt:lpstr>
      <vt:lpstr>Ecodesign versus energielabel</vt:lpstr>
      <vt:lpstr>Wat valt er onder?</vt:lpstr>
      <vt:lpstr>De regelingen</vt:lpstr>
      <vt:lpstr>Maar ….</vt:lpstr>
      <vt:lpstr>Het is lastiger dan je denkt</vt:lpstr>
      <vt:lpstr>Complexe materie</vt:lpstr>
      <vt:lpstr>Marktordening</vt:lpstr>
      <vt:lpstr>rollen</vt:lpstr>
      <vt:lpstr>Leveringsketen</vt:lpstr>
      <vt:lpstr>Voorbeeld hoe het anders kan</vt:lpstr>
      <vt:lpstr>Voorbeeld hoe het anders kan</vt:lpstr>
      <vt:lpstr>Voorbeeld hoe het anders kan</vt:lpstr>
      <vt:lpstr>Aan het werk</vt:lpstr>
      <vt:lpstr>Componentleverancier</vt:lpstr>
      <vt:lpstr>Zonnewarmteleverancier</vt:lpstr>
      <vt:lpstr>Groothandel</vt:lpstr>
      <vt:lpstr>Dealer / installateur</vt:lpstr>
      <vt:lpstr>Afsluitend</vt:lpstr>
      <vt:lpstr>Afsluitend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GerardvA</dc:creator>
  <cp:lastModifiedBy>Gerard</cp:lastModifiedBy>
  <cp:revision>174</cp:revision>
  <dcterms:created xsi:type="dcterms:W3CDTF">2013-06-06T15:10:32Z</dcterms:created>
  <dcterms:modified xsi:type="dcterms:W3CDTF">2014-11-18T09:45:57Z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0x010100716627C0F71D594F9537D0253E208AFE</vt:lpwstr>
  </property>
  <property fmtid="{D5CDD505-2E9C-101B-9397-08002B2CF9AE}" pid="3" name="IsMyDocuments">
    <vt:bool>true</vt:bool>
  </property>
</Properties>
</file>