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9"/>
  </p:notesMasterIdLst>
  <p:sldIdLst>
    <p:sldId id="256" r:id="rId3"/>
    <p:sldId id="301" r:id="rId4"/>
    <p:sldId id="296" r:id="rId5"/>
    <p:sldId id="298" r:id="rId6"/>
    <p:sldId id="266" r:id="rId7"/>
    <p:sldId id="299" r:id="rId8"/>
    <p:sldId id="302" r:id="rId9"/>
    <p:sldId id="267" r:id="rId10"/>
    <p:sldId id="285" r:id="rId11"/>
    <p:sldId id="273" r:id="rId12"/>
    <p:sldId id="275" r:id="rId13"/>
    <p:sldId id="303" r:id="rId14"/>
    <p:sldId id="274" r:id="rId15"/>
    <p:sldId id="270" r:id="rId16"/>
    <p:sldId id="271" r:id="rId17"/>
    <p:sldId id="272" r:id="rId18"/>
    <p:sldId id="268" r:id="rId19"/>
    <p:sldId id="276" r:id="rId20"/>
    <p:sldId id="277" r:id="rId21"/>
    <p:sldId id="279" r:id="rId22"/>
    <p:sldId id="281" r:id="rId23"/>
    <p:sldId id="280" r:id="rId24"/>
    <p:sldId id="282" r:id="rId25"/>
    <p:sldId id="286" r:id="rId26"/>
    <p:sldId id="304" r:id="rId27"/>
    <p:sldId id="278" r:id="rId28"/>
    <p:sldId id="288" r:id="rId29"/>
    <p:sldId id="287" r:id="rId30"/>
    <p:sldId id="293" r:id="rId31"/>
    <p:sldId id="305" r:id="rId32"/>
    <p:sldId id="289" r:id="rId33"/>
    <p:sldId id="290" r:id="rId34"/>
    <p:sldId id="291" r:id="rId35"/>
    <p:sldId id="306" r:id="rId36"/>
    <p:sldId id="269" r:id="rId37"/>
    <p:sldId id="260" r:id="rId38"/>
  </p:sldIdLst>
  <p:sldSz cx="9144000" cy="6858000" type="screen4x3"/>
  <p:notesSz cx="6858000" cy="9144000"/>
  <p:custDataLst>
    <p:tags r:id="rId4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62E"/>
    <a:srgbClr val="000000"/>
    <a:srgbClr val="FECB00"/>
    <a:srgbClr val="E98300"/>
    <a:srgbClr val="ED9C33"/>
    <a:srgbClr val="F4C180"/>
    <a:srgbClr val="8B73A7"/>
    <a:srgbClr val="B6A7C8"/>
    <a:srgbClr val="DC7D82"/>
    <a:srgbClr val="988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15" autoAdjust="0"/>
  </p:normalViewPr>
  <p:slideViewPr>
    <p:cSldViewPr snapToObjects="1" showGuides="1">
      <p:cViewPr>
        <p:scale>
          <a:sx n="75" d="100"/>
          <a:sy n="75" d="100"/>
        </p:scale>
        <p:origin x="-930" y="-48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5"/>
            <c:spPr>
              <a:ln w="31750"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2003</c:v>
                </c:pt>
                <c:pt idx="1">
                  <c:v>1997</c:v>
                </c:pt>
                <c:pt idx="2">
                  <c:v>2000</c:v>
                </c:pt>
                <c:pt idx="3">
                  <c:v>1992</c:v>
                </c:pt>
                <c:pt idx="4">
                  <c:v>1999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100</c:v>
                </c:pt>
                <c:pt idx="2">
                  <c:v>47</c:v>
                </c:pt>
                <c:pt idx="3">
                  <c:v>224</c:v>
                </c:pt>
                <c:pt idx="4">
                  <c:v>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95616"/>
        <c:axId val="160111616"/>
      </c:scatterChart>
      <c:valAx>
        <c:axId val="160095616"/>
        <c:scaling>
          <c:orientation val="minMax"/>
          <c:max val="2005"/>
          <c:min val="1990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160111616"/>
        <c:crosses val="autoZero"/>
        <c:crossBetween val="midCat"/>
        <c:majorUnit val="15"/>
      </c:valAx>
      <c:valAx>
        <c:axId val="160111616"/>
        <c:scaling>
          <c:orientation val="minMax"/>
          <c:max val="2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 smtClean="0"/>
                  <a:t>Potentieel</a:t>
                </a:r>
                <a:r>
                  <a:rPr lang="en-US" sz="1400" dirty="0" smtClean="0"/>
                  <a:t> (</a:t>
                </a:r>
                <a:r>
                  <a:rPr lang="en-US" sz="1400" dirty="0" err="1" smtClean="0"/>
                  <a:t>GW</a:t>
                </a:r>
                <a:r>
                  <a:rPr lang="en-US" sz="1400" baseline="-25000" dirty="0" err="1" smtClean="0"/>
                  <a:t>p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5.9793291865699857E-2"/>
              <c:y val="0.1252003604556084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crossAx val="160095616"/>
        <c:crosses val="autoZero"/>
        <c:crossBetween val="midCat"/>
        <c:majorUnit val="2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1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VRJ: </a:t>
            </a:r>
            <a:r>
              <a:rPr lang="en-GB" dirty="0" err="1" smtClean="0"/>
              <a:t>Verkort</a:t>
            </a:r>
            <a:r>
              <a:rPr lang="en-GB" dirty="0" smtClean="0"/>
              <a:t> </a:t>
            </a:r>
            <a:r>
              <a:rPr lang="en-GB" dirty="0" err="1" smtClean="0"/>
              <a:t>Referentie</a:t>
            </a:r>
            <a:r>
              <a:rPr lang="en-GB" dirty="0" smtClean="0"/>
              <a:t> </a:t>
            </a:r>
            <a:r>
              <a:rPr lang="en-GB" dirty="0" err="1" smtClean="0"/>
              <a:t>Jaar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64719-FF96-4E72-85B6-0E69139E9F2A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VRJ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44E7D1-095B-4D29-A155-6387A828B0AF}" type="slidenum">
              <a:rPr lang="en-GB" smtClean="0">
                <a:latin typeface="Arial" pitchFamily="34" charset="0"/>
              </a:rPr>
              <a:pPr/>
              <a:t>15</a:t>
            </a:fld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de rode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bollen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punten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Grid losses </a:t>
            </a:r>
            <a:r>
              <a:rPr lang="en-GB" baseline="0" dirty="0" err="1" smtClean="0"/>
              <a:t>berkend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endParaRPr lang="en-GB" baseline="0" dirty="0" smtClean="0"/>
          </a:p>
          <a:p>
            <a:r>
              <a:rPr lang="en-GB" dirty="0" smtClean="0"/>
              <a:t>‘Local’ </a:t>
            </a:r>
            <a:r>
              <a:rPr lang="en-GB" dirty="0" err="1" smtClean="0"/>
              <a:t>gedeelte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meegenomen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studie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E8E70-1D69-4BC0-AC06-2F09CEB9F783}" type="datetime4">
              <a:rPr lang="en-GB" smtClean="0"/>
              <a:pPr/>
              <a:t>19 November 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58BE3-425E-44FE-9E4F-46F3EB7D50FE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Bruin: import/export: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interconnecties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beide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binnen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uur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94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16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probleem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4 </a:t>
            </a:r>
            <a:r>
              <a:rPr lang="en-GB" dirty="0" err="1" smtClean="0"/>
              <a:t>GWp</a:t>
            </a:r>
            <a:endParaRPr lang="en-GB" dirty="0" smtClean="0"/>
          </a:p>
          <a:p>
            <a:r>
              <a:rPr lang="en-GB" dirty="0" err="1" smtClean="0"/>
              <a:t>Piek</a:t>
            </a:r>
            <a:r>
              <a:rPr lang="en-GB" dirty="0" smtClean="0"/>
              <a:t> </a:t>
            </a:r>
            <a:r>
              <a:rPr lang="en-GB" dirty="0" err="1" smtClean="0"/>
              <a:t>rond</a:t>
            </a:r>
            <a:r>
              <a:rPr lang="en-GB" dirty="0" smtClean="0"/>
              <a:t> 3 </a:t>
            </a:r>
            <a:r>
              <a:rPr lang="en-GB" dirty="0" err="1" smtClean="0"/>
              <a:t>GWp</a:t>
            </a:r>
            <a:r>
              <a:rPr lang="en-GB" dirty="0" smtClean="0"/>
              <a:t> </a:t>
            </a:r>
            <a:r>
              <a:rPr lang="en-GB" dirty="0" err="1" smtClean="0"/>
              <a:t>ivm</a:t>
            </a:r>
            <a:r>
              <a:rPr lang="en-GB" dirty="0" smtClean="0"/>
              <a:t> </a:t>
            </a:r>
            <a:r>
              <a:rPr lang="en-GB" dirty="0" err="1" smtClean="0"/>
              <a:t>orientatie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temperatuur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hoek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298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22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 </a:t>
            </a:r>
            <a:r>
              <a:rPr lang="en-GB" dirty="0" err="1" smtClean="0"/>
              <a:t>wordt</a:t>
            </a:r>
            <a:r>
              <a:rPr lang="en-GB" baseline="0" dirty="0" smtClean="0"/>
              <a:t> significant in </a:t>
            </a:r>
            <a:r>
              <a:rPr lang="en-GB" baseline="0" dirty="0" err="1" smtClean="0"/>
              <a:t>energiebijdrage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57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Veel</a:t>
            </a:r>
            <a:r>
              <a:rPr lang="en-GB" dirty="0" smtClean="0"/>
              <a:t> export.</a:t>
            </a:r>
          </a:p>
          <a:p>
            <a:r>
              <a:rPr lang="en-GB" dirty="0" err="1" smtClean="0"/>
              <a:t>Verschil</a:t>
            </a:r>
            <a:r>
              <a:rPr lang="en-GB" dirty="0" smtClean="0"/>
              <a:t> LV prod en LV cons is </a:t>
            </a:r>
            <a:r>
              <a:rPr lang="en-GB" dirty="0" err="1" smtClean="0"/>
              <a:t>bijna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evengroot</a:t>
            </a:r>
            <a:r>
              <a:rPr lang="en-GB" baseline="0" dirty="0" smtClean="0"/>
              <a:t>/</a:t>
            </a:r>
            <a:r>
              <a:rPr lang="en-GB" baseline="0" dirty="0" err="1" smtClean="0"/>
              <a:t>groter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vraag</a:t>
            </a:r>
            <a:r>
              <a:rPr lang="en-GB" baseline="0" dirty="0" smtClean="0"/>
              <a:t> in winter. Is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kantelpunt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Modelheeft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altijd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oplossing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6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7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Minder export.</a:t>
            </a:r>
          </a:p>
          <a:p>
            <a:r>
              <a:rPr lang="en-GB" dirty="0" err="1" smtClean="0"/>
              <a:t>Kleiner</a:t>
            </a:r>
            <a:r>
              <a:rPr lang="en-GB" dirty="0" smtClean="0"/>
              <a:t> gat met LV cons/prod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32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Low Voltage network is the limiting factor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39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31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de 630 kVA ~</a:t>
            </a:r>
            <a:r>
              <a:rPr lang="en-GB" baseline="0" dirty="0" smtClean="0"/>
              <a:t> 630 KW transformer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6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1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NB: these</a:t>
            </a:r>
            <a:r>
              <a:rPr lang="en-GB" baseline="0" dirty="0" smtClean="0"/>
              <a:t> values reflect real GW, not </a:t>
            </a:r>
            <a:r>
              <a:rPr lang="en-GB" baseline="0" dirty="0" err="1" smtClean="0"/>
              <a:t>GWp</a:t>
            </a:r>
            <a:r>
              <a:rPr lang="en-GB" baseline="0" dirty="0" smtClean="0"/>
              <a:t>. In fact </a:t>
            </a:r>
            <a:r>
              <a:rPr lang="en-GB" baseline="0" dirty="0" err="1" smtClean="0"/>
              <a:t>GWp</a:t>
            </a:r>
            <a:r>
              <a:rPr lang="en-GB" baseline="0" dirty="0" smtClean="0"/>
              <a:t> could be higher, but this is not calculated. These number are a minimum for </a:t>
            </a:r>
            <a:r>
              <a:rPr lang="en-GB" baseline="0" dirty="0" err="1" smtClean="0"/>
              <a:t>GWp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92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477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83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20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156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1,5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kWp</a:t>
            </a:r>
            <a:r>
              <a:rPr lang="en-GB" baseline="0" dirty="0" smtClean="0"/>
              <a:t> per household, with 8 million households ~ 12 </a:t>
            </a:r>
            <a:r>
              <a:rPr lang="en-GB" baseline="0" dirty="0" err="1" smtClean="0"/>
              <a:t>GWp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466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72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57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0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0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Vrijstaand</a:t>
            </a:r>
            <a:r>
              <a:rPr lang="en-GB" dirty="0" smtClean="0"/>
              <a:t> = detached</a:t>
            </a:r>
            <a:r>
              <a:rPr lang="en-GB" baseline="0" dirty="0" smtClean="0"/>
              <a:t> house. </a:t>
            </a:r>
            <a:r>
              <a:rPr lang="en-GB" baseline="0" dirty="0" err="1" smtClean="0"/>
              <a:t>Tweekapper</a:t>
            </a:r>
            <a:r>
              <a:rPr lang="en-GB" baseline="0" dirty="0" smtClean="0"/>
              <a:t> = semi-detached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0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 efficiency</a:t>
            </a:r>
            <a:r>
              <a:rPr lang="en-GB" baseline="0" dirty="0" smtClean="0"/>
              <a:t> will increase to 30-40% resulting to 130 </a:t>
            </a:r>
            <a:r>
              <a:rPr lang="en-GB" baseline="0" dirty="0" err="1" smtClean="0"/>
              <a:t>GWp</a:t>
            </a:r>
            <a:r>
              <a:rPr lang="en-GB" baseline="0" dirty="0" smtClean="0"/>
              <a:t> potential. </a:t>
            </a:r>
          </a:p>
          <a:p>
            <a:r>
              <a:rPr lang="en-GB" baseline="0" dirty="0" smtClean="0"/>
              <a:t>Shadows from trees or buildings are not included.</a:t>
            </a:r>
          </a:p>
          <a:p>
            <a:r>
              <a:rPr lang="en-GB" baseline="0" dirty="0" err="1" smtClean="0"/>
              <a:t>Andere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toepassingen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infrastructuur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vrijeveldopstellingen</a:t>
            </a:r>
            <a:r>
              <a:rPr lang="en-GB" baseline="0" dirty="0" smtClean="0"/>
              <a:t>, water.</a:t>
            </a:r>
          </a:p>
          <a:p>
            <a:r>
              <a:rPr lang="en-GB" baseline="0" dirty="0" err="1" smtClean="0"/>
              <a:t>Verhoging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rendement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17% </a:t>
            </a:r>
            <a:r>
              <a:rPr lang="en-GB" baseline="0" dirty="0" err="1" smtClean="0"/>
              <a:t>zou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betekenen</a:t>
            </a:r>
            <a:r>
              <a:rPr lang="en-GB" baseline="0" dirty="0" smtClean="0"/>
              <a:t>: 66 </a:t>
            </a:r>
            <a:r>
              <a:rPr lang="en-GB" baseline="0" dirty="0" err="1" smtClean="0"/>
              <a:t>GWp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wordt</a:t>
            </a:r>
            <a:r>
              <a:rPr lang="en-GB" baseline="0" dirty="0" smtClean="0"/>
              <a:t> 70 </a:t>
            </a:r>
            <a:r>
              <a:rPr lang="en-GB" baseline="0" dirty="0" err="1" smtClean="0"/>
              <a:t>GWp</a:t>
            </a:r>
            <a:endParaRPr lang="en-GB" baseline="0" dirty="0" smtClean="0"/>
          </a:p>
          <a:p>
            <a:r>
              <a:rPr lang="en-GB" baseline="0" dirty="0" err="1" smtClean="0"/>
              <a:t>Plaatje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verhouding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vraag</a:t>
            </a:r>
            <a:r>
              <a:rPr lang="en-GB" baseline="0" dirty="0" smtClean="0"/>
              <a:t>/</a:t>
            </a:r>
            <a:r>
              <a:rPr lang="en-GB" baseline="0" dirty="0" err="1" smtClean="0"/>
              <a:t>productie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Donker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hoge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productie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huishouden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30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2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2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7-10-2014</a:t>
            </a: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Bas Vet</a:t>
            </a: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7-10-2014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7-10-2014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7-10-2014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7-10-2014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7-10-2014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9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6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1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baseline="0" smtClean="0">
                <a:solidFill>
                  <a:schemeClr val="bg1"/>
                </a:solidFill>
              </a:rPr>
              <a:t>Energy</a:t>
            </a:r>
            <a:endParaRPr lang="en-GB" sz="1400" b="1" cap="all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Bas Vet</a:t>
            </a: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7-10-2014</a:t>
            </a:r>
            <a:endParaRPr lang="en-GB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  <p:sldLayoutId id="214748367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7-10-2014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 2014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33489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0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7-10-2014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en-US" dirty="0" err="1" smtClean="0"/>
              <a:t>potentieel</a:t>
            </a:r>
            <a:r>
              <a:rPr lang="en-US" dirty="0" smtClean="0"/>
              <a:t> in Nederland &amp;</a:t>
            </a:r>
            <a:br>
              <a:rPr lang="en-US" dirty="0" smtClean="0"/>
            </a:br>
            <a:r>
              <a:rPr lang="en-US" dirty="0" err="1" smtClean="0"/>
              <a:t>Zonne-energie</a:t>
            </a:r>
            <a:r>
              <a:rPr lang="en-US" dirty="0" smtClean="0"/>
              <a:t> </a:t>
            </a:r>
            <a:r>
              <a:rPr lang="en-US" dirty="0" err="1" smtClean="0"/>
              <a:t>voorspelling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i="1" dirty="0"/>
          </a:p>
        </p:txBody>
      </p:sp>
      <p:pic>
        <p:nvPicPr>
          <p:cNvPr id="1026" name="Picture 2" descr="Logo of the PBL Netherlands Environmental Assessment Agen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8"/>
          <a:stretch/>
        </p:blipFill>
        <p:spPr bwMode="auto">
          <a:xfrm>
            <a:off x="1295636" y="4931419"/>
            <a:ext cx="292286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slem\Documents\Foto's en plaatjes\Logo's\DNV_GL_LOGO_RGB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931419"/>
            <a:ext cx="2728536" cy="7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jaslem\Documents\Projecten\PBL PV Potentiestudie - 81130001.125\decielklasse_PC05_won_utilitei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9956" r="1923" b="9275"/>
          <a:stretch/>
        </p:blipFill>
        <p:spPr bwMode="auto">
          <a:xfrm>
            <a:off x="5832140" y="2924944"/>
            <a:ext cx="2736304" cy="324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 Roof Potential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0021"/>
              </p:ext>
            </p:extLst>
          </p:nvPr>
        </p:nvGraphicFramePr>
        <p:xfrm>
          <a:off x="287524" y="1088740"/>
          <a:ext cx="8209606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987"/>
                <a:gridCol w="2762938"/>
                <a:gridCol w="2534681"/>
              </a:tblGrid>
              <a:tr h="349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PV technical details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 irradiation correction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Corrected irradiation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027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Peak power per m</a:t>
                      </a:r>
                      <a:r>
                        <a:rPr lang="en-US" sz="1400" b="1" kern="1200" baseline="30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1400" kern="1200" baseline="30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1400" kern="1200" baseline="30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564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Average peak power production per year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 kWh/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770 kWh/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9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Average production per m</a:t>
                      </a:r>
                      <a:r>
                        <a:rPr lang="en-US" sz="1400" b="1" kern="1200" baseline="30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kern="1200" baseline="300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 kWh/m</a:t>
                      </a:r>
                      <a:r>
                        <a:rPr lang="en-US" sz="1400" kern="1200" baseline="30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 kWh/m</a:t>
                      </a:r>
                      <a:r>
                        <a:rPr lang="en-US" sz="1400" kern="1200" baseline="30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23528"/>
              </p:ext>
            </p:extLst>
          </p:nvPr>
        </p:nvGraphicFramePr>
        <p:xfrm>
          <a:off x="287524" y="3712386"/>
          <a:ext cx="46265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418"/>
                <a:gridCol w="1775143"/>
                <a:gridCol w="11830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Residential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Commercial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Total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41 </a:t>
                      </a:r>
                      <a:r>
                        <a:rPr lang="en-GB" sz="1600" dirty="0" err="1" smtClean="0"/>
                        <a:t>GWp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</a:t>
                      </a:r>
                      <a:r>
                        <a:rPr lang="en-GB" sz="1600" dirty="0" err="1" smtClean="0"/>
                        <a:t>GWp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66 </a:t>
                      </a:r>
                      <a:r>
                        <a:rPr lang="en-GB" sz="1600" b="1" dirty="0" err="1" smtClean="0"/>
                        <a:t>GWp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32 </a:t>
                      </a:r>
                      <a:r>
                        <a:rPr lang="en-GB" sz="1600" dirty="0" err="1" smtClean="0"/>
                        <a:t>TWh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 </a:t>
                      </a:r>
                      <a:r>
                        <a:rPr lang="en-GB" sz="1600" dirty="0" err="1" smtClean="0"/>
                        <a:t>TWh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51 </a:t>
                      </a:r>
                      <a:r>
                        <a:rPr lang="en-GB" sz="1600" b="1" dirty="0" err="1" smtClean="0"/>
                        <a:t>TWh</a:t>
                      </a:r>
                      <a:endParaRPr lang="en-GB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7524" y="2818984"/>
            <a:ext cx="3411831" cy="726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Roof potential results:</a:t>
            </a:r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400 km</a:t>
            </a:r>
            <a:r>
              <a:rPr lang="en-US" sz="1600" baseline="30000" dirty="0"/>
              <a:t>2</a:t>
            </a:r>
            <a:r>
              <a:rPr lang="en-US" sz="1600" dirty="0"/>
              <a:t> potential PV surface</a:t>
            </a:r>
            <a:endParaRPr lang="en-GB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7524" y="5049180"/>
            <a:ext cx="5637673" cy="1044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Not included: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PV efficiency increase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Shading by trees and buildings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Infrastructure, ground mounted systems, water, etc.</a:t>
            </a:r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58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in the non-built environment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566269"/>
              </p:ext>
            </p:extLst>
          </p:nvPr>
        </p:nvGraphicFramePr>
        <p:xfrm>
          <a:off x="258533" y="4103712"/>
          <a:ext cx="608606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80"/>
                <a:gridCol w="2208385"/>
              </a:tblGrid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Railways (solar roof &amp; wall)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</a:t>
                      </a:r>
                      <a:r>
                        <a:rPr lang="en-US" sz="140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roads &amp; high ways (roof</a:t>
                      </a:r>
                      <a:r>
                        <a:rPr lang="en-US" sz="1400" baseline="0" dirty="0" smtClean="0"/>
                        <a:t> / wall)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 / 6 </a:t>
                      </a:r>
                      <a:r>
                        <a:rPr lang="en-US" sz="140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Green Houses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</a:t>
                      </a:r>
                      <a:r>
                        <a:rPr lang="en-US" sz="140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Waste dump 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</a:t>
                      </a:r>
                      <a:r>
                        <a:rPr lang="en-US" sz="140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 of</a:t>
                      </a:r>
                      <a:r>
                        <a:rPr lang="en-US" sz="1400" baseline="0" dirty="0" smtClean="0"/>
                        <a:t> Lake </a:t>
                      </a:r>
                      <a:r>
                        <a:rPr lang="en-US" sz="1400" baseline="0" dirty="0" err="1" smtClean="0"/>
                        <a:t>IJssel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10 </a:t>
                      </a:r>
                      <a:r>
                        <a:rPr lang="en-US" sz="140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10% of grass fields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GWp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051434"/>
            <a:ext cx="2458083" cy="284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22" y="1067304"/>
            <a:ext cx="2342758" cy="282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68770"/>
              </p:ext>
            </p:extLst>
          </p:nvPr>
        </p:nvGraphicFramePr>
        <p:xfrm>
          <a:off x="6674488" y="5733256"/>
          <a:ext cx="1209880" cy="4991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9880"/>
              </a:tblGrid>
              <a:tr h="2495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</a:t>
                      </a:r>
                      <a:r>
                        <a:rPr lang="en-US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</a:t>
                      </a: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1100" b="0" kern="1200" baseline="30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700"/>
                        </a:spcAft>
                      </a:pP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770 kWh/</a:t>
                      </a:r>
                      <a:r>
                        <a:rPr lang="en-US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en-US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12" descr="betuwe-058 copy"/>
          <p:cNvPicPr>
            <a:picLocks noChangeAspect="1" noChangeArrowheads="1"/>
          </p:cNvPicPr>
          <p:nvPr/>
        </p:nvPicPr>
        <p:blipFill rotWithShape="1">
          <a:blip r:embed="rId5" cstate="print"/>
          <a:srcRect l="2452" b="2926"/>
          <a:stretch/>
        </p:blipFill>
        <p:spPr bwMode="auto">
          <a:xfrm>
            <a:off x="3007569" y="927902"/>
            <a:ext cx="3364631" cy="28168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1680" y="4077072"/>
            <a:ext cx="2250800" cy="14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 Network </a:t>
            </a:r>
            <a:r>
              <a:rPr lang="en-GB" dirty="0" smtClean="0"/>
              <a:t>Integration -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DNV GL National Smart Grid Profile Model</a:t>
            </a:r>
          </a:p>
          <a:p>
            <a:pPr marL="198000" lvl="1" indent="0">
              <a:buNone/>
            </a:pPr>
            <a:r>
              <a:rPr lang="en-GB" i="1" dirty="0" smtClean="0"/>
              <a:t>4 Scenarios</a:t>
            </a:r>
          </a:p>
          <a:p>
            <a:pPr lvl="1"/>
            <a:r>
              <a:rPr lang="en-GB" dirty="0" smtClean="0"/>
              <a:t>700 </a:t>
            </a:r>
            <a:r>
              <a:rPr lang="en-GB" dirty="0" err="1" smtClean="0"/>
              <a:t>MWp</a:t>
            </a:r>
            <a:r>
              <a:rPr lang="en-GB" dirty="0" smtClean="0"/>
              <a:t> (January 2014)</a:t>
            </a:r>
          </a:p>
          <a:p>
            <a:pPr lvl="1"/>
            <a:r>
              <a:rPr lang="en-GB" dirty="0" smtClean="0"/>
              <a:t>4 </a:t>
            </a:r>
            <a:r>
              <a:rPr lang="en-GB" dirty="0" err="1" smtClean="0"/>
              <a:t>GWp</a:t>
            </a:r>
            <a:r>
              <a:rPr lang="en-GB" dirty="0" smtClean="0"/>
              <a:t> (2020)</a:t>
            </a:r>
          </a:p>
          <a:p>
            <a:pPr lvl="1"/>
            <a:r>
              <a:rPr lang="en-GB" dirty="0" smtClean="0"/>
              <a:t>20 </a:t>
            </a:r>
            <a:r>
              <a:rPr lang="en-GB" dirty="0" err="1" smtClean="0"/>
              <a:t>GWp</a:t>
            </a:r>
            <a:r>
              <a:rPr lang="en-GB" dirty="0" smtClean="0"/>
              <a:t> (2030)</a:t>
            </a:r>
          </a:p>
          <a:p>
            <a:pPr lvl="1"/>
            <a:r>
              <a:rPr lang="en-GB" dirty="0" smtClean="0"/>
              <a:t>150 </a:t>
            </a:r>
            <a:r>
              <a:rPr lang="en-GB" dirty="0" err="1" smtClean="0"/>
              <a:t>GWp</a:t>
            </a:r>
            <a:r>
              <a:rPr lang="en-GB" dirty="0" smtClean="0"/>
              <a:t> (thought experiment)</a:t>
            </a:r>
          </a:p>
          <a:p>
            <a:r>
              <a:rPr lang="en-GB" dirty="0" smtClean="0"/>
              <a:t>Load flow calculations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Not included:</a:t>
            </a:r>
            <a:endParaRPr lang="en-GB" dirty="0"/>
          </a:p>
          <a:p>
            <a:r>
              <a:rPr lang="en-GB" dirty="0" smtClean="0"/>
              <a:t>Voltage analysis (case study)</a:t>
            </a:r>
          </a:p>
          <a:p>
            <a:r>
              <a:rPr lang="en-GB" dirty="0" smtClean="0"/>
              <a:t>Network stability and flexibility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031940" y="1935337"/>
            <a:ext cx="5260814" cy="2302094"/>
            <a:chOff x="417175" y="752962"/>
            <a:chExt cx="8233316" cy="3602838"/>
          </a:xfrm>
        </p:grpSpPr>
        <p:sp>
          <p:nvSpPr>
            <p:cNvPr id="7" name="Rectangle 6"/>
            <p:cNvSpPr/>
            <p:nvPr/>
          </p:nvSpPr>
          <p:spPr bwMode="auto">
            <a:xfrm>
              <a:off x="3131690" y="2121114"/>
              <a:ext cx="2448272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smtClean="0">
                  <a:solidFill>
                    <a:srgbClr val="0A3B6C"/>
                  </a:solidFill>
                  <a:latin typeface="Arial" charset="0"/>
                </a:rPr>
                <a:t>Medium Voltage (MV)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8" name="Left-Right Arrow 7"/>
            <p:cNvSpPr/>
            <p:nvPr/>
          </p:nvSpPr>
          <p:spPr bwMode="auto">
            <a:xfrm rot="5400000">
              <a:off x="4067718" y="1509046"/>
              <a:ext cx="576064" cy="360040"/>
            </a:xfrm>
            <a:prstGeom prst="left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2245471" y="2193121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5798572" y="2193121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131690" y="752962"/>
              <a:ext cx="2448272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smtClean="0">
                  <a:solidFill>
                    <a:srgbClr val="0A3B6C"/>
                  </a:solidFill>
                  <a:latin typeface="Arial" charset="0"/>
                </a:rPr>
                <a:t>High Voltage (HV)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2245471" y="824970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98572" y="824970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31690" y="3561274"/>
              <a:ext cx="2448272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smtClean="0">
                  <a:solidFill>
                    <a:srgbClr val="0A3B6C"/>
                  </a:solidFill>
                  <a:latin typeface="Arial" charset="0"/>
                </a:rPr>
                <a:t>Low Voltage (LV)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eft-Right Arrow 14"/>
            <p:cNvSpPr/>
            <p:nvPr/>
          </p:nvSpPr>
          <p:spPr bwMode="auto">
            <a:xfrm rot="5400000">
              <a:off x="4067794" y="2949206"/>
              <a:ext cx="576064" cy="360040"/>
            </a:xfrm>
            <a:prstGeom prst="left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2245471" y="3633282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5798572" y="3633282"/>
              <a:ext cx="792088" cy="360041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5723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7176" y="824970"/>
              <a:ext cx="1944217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HV Generation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62044" y="824970"/>
              <a:ext cx="2232099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HV Consumption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176" y="2188476"/>
              <a:ext cx="1944217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MV Generation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7175" y="3633282"/>
              <a:ext cx="1944217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L</a:t>
              </a:r>
              <a:r>
                <a:rPr lang="en-GB" sz="1200" dirty="0" smtClean="0"/>
                <a:t>V Generation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8392" y="2181380"/>
              <a:ext cx="2232099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</a:t>
              </a:r>
              <a:r>
                <a:rPr lang="en-GB" sz="1200" dirty="0" smtClean="0"/>
                <a:t>V Consumption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2045" y="3628636"/>
              <a:ext cx="2232099" cy="72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LV</a:t>
              </a:r>
            </a:p>
            <a:p>
              <a:pPr algn="ctr"/>
              <a:r>
                <a:rPr lang="en-GB" sz="1200" dirty="0" smtClean="0"/>
                <a:t>Consumption</a:t>
              </a:r>
              <a:endParaRPr lang="en-GB" sz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031941" y="1736812"/>
            <a:ext cx="5224809" cy="2592288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4849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Construction of the </a:t>
            </a:r>
            <a:r>
              <a:rPr lang="en-GB" dirty="0"/>
              <a:t>Smart Grid Profile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81E2E-9C0E-4D26-B2F0-7C892D0DF75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444208" y="3242319"/>
            <a:ext cx="2448272" cy="173037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1552" tIns="49959" rIns="31552" bIns="49959" anchor="ctr"/>
          <a:lstStyle/>
          <a:p>
            <a:pPr algn="ctr" defTabSz="823913">
              <a:lnSpc>
                <a:spcPct val="130000"/>
              </a:lnSpc>
              <a:spcAft>
                <a:spcPct val="50000"/>
              </a:spcAft>
              <a:buClr>
                <a:srgbClr val="E82808"/>
              </a:buClr>
              <a:buSzPct val="110000"/>
            </a:pPr>
            <a:r>
              <a:rPr lang="en-GB" sz="2000" b="1" dirty="0" smtClean="0">
                <a:solidFill>
                  <a:schemeClr val="bg1"/>
                </a:solidFill>
              </a:rPr>
              <a:t>Quantification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22858" y="2053679"/>
            <a:ext cx="5721350" cy="4111625"/>
          </a:xfrm>
          <a:prstGeom prst="homePlate">
            <a:avLst>
              <a:gd name="adj" fmla="val 178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363" tIns="57577" rIns="36363" bIns="57577" anchor="ctr"/>
          <a:lstStyle/>
          <a:p>
            <a:endParaRPr lang="en-GB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250" y="3272879"/>
            <a:ext cx="4552950" cy="1671637"/>
            <a:chOff x="669" y="2220"/>
            <a:chExt cx="3357" cy="1097"/>
          </a:xfrm>
        </p:grpSpPr>
        <p:grpSp>
          <p:nvGrpSpPr>
            <p:cNvPr id="6" name="Group 7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669" y="2220"/>
              <a:ext cx="3357" cy="190"/>
              <a:chOff x="669" y="1840"/>
              <a:chExt cx="3357" cy="190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14" y="1889"/>
                <a:ext cx="3312" cy="9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36363" tIns="57577" rIns="36363" bIns="57577" anchor="ctr"/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669" y="1840"/>
                <a:ext cx="169" cy="19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36363" tIns="57577" rIns="36363" bIns="57577" anchor="ctr"/>
              <a:lstStyle/>
              <a:p>
                <a:endParaRPr lang="en-US"/>
              </a:p>
            </p:txBody>
          </p:sp>
        </p:grpSp>
        <p:grpSp>
          <p:nvGrpSpPr>
            <p:cNvPr id="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69" y="3127"/>
              <a:ext cx="3357" cy="190"/>
              <a:chOff x="669" y="1840"/>
              <a:chExt cx="3357" cy="190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714" y="1889"/>
                <a:ext cx="3312" cy="9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36363" tIns="57577" rIns="36363" bIns="57577" anchor="ctr"/>
              <a:lstStyle/>
              <a:p>
                <a:endParaRPr 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669" y="1840"/>
                <a:ext cx="169" cy="19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36363" tIns="57577" rIns="36363" bIns="57577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55576" y="3676550"/>
            <a:ext cx="5184576" cy="77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1552" tIns="49959" rIns="31552" bIns="49959">
            <a:spAutoFit/>
          </a:bodyPr>
          <a:lstStyle/>
          <a:p>
            <a:pPr defTabSz="793750">
              <a:lnSpc>
                <a:spcPct val="130000"/>
              </a:lnSpc>
              <a:spcAft>
                <a:spcPct val="50000"/>
              </a:spcAft>
              <a:buClr>
                <a:srgbClr val="E82808"/>
              </a:buClr>
              <a:buSzPct val="110000"/>
            </a:pPr>
            <a:r>
              <a:rPr lang="en-GB" dirty="0" smtClean="0">
                <a:solidFill>
                  <a:srgbClr val="07405F"/>
                </a:solidFill>
              </a:rPr>
              <a:t>Simplified grid model based on limited number of user groups. </a:t>
            </a:r>
            <a:endParaRPr lang="en-GB" dirty="0">
              <a:solidFill>
                <a:srgbClr val="07405F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55576" y="2308398"/>
            <a:ext cx="5184576" cy="77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1552" tIns="49959" rIns="31552" bIns="49959">
            <a:spAutoFit/>
          </a:bodyPr>
          <a:lstStyle/>
          <a:p>
            <a:pPr defTabSz="793750">
              <a:lnSpc>
                <a:spcPct val="130000"/>
              </a:lnSpc>
              <a:spcAft>
                <a:spcPct val="50000"/>
              </a:spcAft>
              <a:buClr>
                <a:srgbClr val="E82808"/>
              </a:buClr>
              <a:buSzPct val="110000"/>
            </a:pPr>
            <a:r>
              <a:rPr lang="en-GB" dirty="0" smtClean="0">
                <a:solidFill>
                  <a:srgbClr val="07405F"/>
                </a:solidFill>
              </a:rPr>
              <a:t>Time dependent profiles, partly based on actual weather conditions (Dutch VRJ).</a:t>
            </a:r>
            <a:endParaRPr lang="en-GB" dirty="0">
              <a:solidFill>
                <a:srgbClr val="07405F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55576" y="5044702"/>
            <a:ext cx="5184576" cy="11811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1552" tIns="49959" rIns="31552" bIns="49959">
            <a:spAutoFit/>
          </a:bodyPr>
          <a:lstStyle/>
          <a:p>
            <a:pPr defTabSz="793750">
              <a:lnSpc>
                <a:spcPct val="130000"/>
              </a:lnSpc>
              <a:spcAft>
                <a:spcPct val="50000"/>
              </a:spcAft>
              <a:buClr>
                <a:srgbClr val="E82808"/>
              </a:buClr>
              <a:buSzPct val="110000"/>
            </a:pPr>
            <a:r>
              <a:rPr lang="en-GB" dirty="0" smtClean="0">
                <a:solidFill>
                  <a:srgbClr val="07405F"/>
                </a:solidFill>
              </a:rPr>
              <a:t>Simplified merit order model based on limited number of central production units types.</a:t>
            </a:r>
            <a:endParaRPr lang="en-GB" dirty="0">
              <a:solidFill>
                <a:srgbClr val="07405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6986156" y="2599021"/>
            <a:ext cx="1365172" cy="7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6444208" y="1124744"/>
            <a:ext cx="2448272" cy="100811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A3B6C"/>
                </a:solidFill>
                <a:effectLst/>
                <a:latin typeface="Arial" charset="0"/>
              </a:rPr>
              <a:t>scenario’s</a:t>
            </a:r>
          </a:p>
          <a:p>
            <a:pPr marL="0" marR="0" indent="0" algn="ctr" defTabSz="757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# dwellings, utility</a:t>
            </a:r>
            <a:br>
              <a:rPr lang="en-GB" sz="1600" dirty="0" smtClean="0"/>
            </a:br>
            <a:r>
              <a:rPr lang="en-GB" sz="1600" dirty="0" smtClean="0"/>
              <a:t>buildings, penetration</a:t>
            </a:r>
            <a:br>
              <a:rPr lang="en-GB" sz="1600" dirty="0" smtClean="0"/>
            </a:br>
            <a:r>
              <a:rPr lang="en-GB" sz="1600" dirty="0" smtClean="0"/>
              <a:t>PV, HP, CHP, EV etc.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rgbClr val="0A3B6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56100" y="1628775"/>
            <a:ext cx="4537075" cy="3816350"/>
            <a:chOff x="1835696" y="2132856"/>
            <a:chExt cx="4536504" cy="38164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76" name="Isosceles Triangle 3"/>
            <p:cNvSpPr>
              <a:spLocks noChangeArrowheads="1"/>
            </p:cNvSpPr>
            <p:nvPr/>
          </p:nvSpPr>
          <p:spPr bwMode="auto">
            <a:xfrm>
              <a:off x="1835696" y="2132856"/>
              <a:ext cx="4536504" cy="3816424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57238" eaLnBrk="0" hangingPunct="0"/>
              <a:endParaRPr lang="nl-NL">
                <a:solidFill>
                  <a:srgbClr val="0A3B6C"/>
                </a:solidFill>
              </a:endParaRPr>
            </a:p>
          </p:txBody>
        </p:sp>
        <p:cxnSp>
          <p:nvCxnSpPr>
            <p:cNvPr id="15377" name="Straight Connector 4"/>
            <p:cNvCxnSpPr>
              <a:cxnSpLocks noChangeShapeType="1"/>
            </p:cNvCxnSpPr>
            <p:nvPr/>
          </p:nvCxnSpPr>
          <p:spPr bwMode="auto">
            <a:xfrm>
              <a:off x="2242106" y="5292662"/>
              <a:ext cx="3744416" cy="0"/>
            </a:xfrm>
            <a:prstGeom prst="line">
              <a:avLst/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5378" name="Straight Connector 5"/>
            <p:cNvCxnSpPr>
              <a:cxnSpLocks noChangeShapeType="1"/>
            </p:cNvCxnSpPr>
            <p:nvPr/>
          </p:nvCxnSpPr>
          <p:spPr bwMode="auto">
            <a:xfrm>
              <a:off x="2699792" y="4500574"/>
              <a:ext cx="2808312" cy="0"/>
            </a:xfrm>
            <a:prstGeom prst="line">
              <a:avLst/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5379" name="Straight Connector 6"/>
            <p:cNvCxnSpPr>
              <a:cxnSpLocks noChangeShapeType="1"/>
            </p:cNvCxnSpPr>
            <p:nvPr/>
          </p:nvCxnSpPr>
          <p:spPr bwMode="auto">
            <a:xfrm>
              <a:off x="3140386" y="3780494"/>
              <a:ext cx="1944216" cy="0"/>
            </a:xfrm>
            <a:prstGeom prst="line">
              <a:avLst/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5380" name="TextBox 7"/>
            <p:cNvSpPr txBox="1">
              <a:spLocks noChangeArrowheads="1"/>
            </p:cNvSpPr>
            <p:nvPr/>
          </p:nvSpPr>
          <p:spPr bwMode="auto">
            <a:xfrm>
              <a:off x="2339752" y="5450156"/>
              <a:ext cx="3528392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dirty="0" smtClean="0"/>
                <a:t>Profiles</a:t>
              </a:r>
              <a:endParaRPr lang="en-GB" dirty="0"/>
            </a:p>
          </p:txBody>
        </p:sp>
        <p:sp>
          <p:nvSpPr>
            <p:cNvPr id="15381" name="TextBox 8"/>
            <p:cNvSpPr txBox="1">
              <a:spLocks noChangeArrowheads="1"/>
            </p:cNvSpPr>
            <p:nvPr/>
          </p:nvSpPr>
          <p:spPr bwMode="auto">
            <a:xfrm>
              <a:off x="2339752" y="4627291"/>
              <a:ext cx="3528392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dirty="0" smtClean="0"/>
                <a:t>User Groups</a:t>
              </a:r>
              <a:endParaRPr lang="en-GB" dirty="0"/>
            </a:p>
          </p:txBody>
        </p:sp>
        <p:sp>
          <p:nvSpPr>
            <p:cNvPr id="15382" name="TextBox 9"/>
            <p:cNvSpPr txBox="1">
              <a:spLocks noChangeArrowheads="1"/>
            </p:cNvSpPr>
            <p:nvPr/>
          </p:nvSpPr>
          <p:spPr bwMode="auto">
            <a:xfrm>
              <a:off x="2339752" y="3907210"/>
              <a:ext cx="3528392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dirty="0" smtClean="0"/>
                <a:t>Network</a:t>
              </a:r>
              <a:endParaRPr lang="en-GB" dirty="0"/>
            </a:p>
          </p:txBody>
        </p:sp>
        <p:sp>
          <p:nvSpPr>
            <p:cNvPr id="15383" name="TextBox 10"/>
            <p:cNvSpPr txBox="1">
              <a:spLocks noChangeArrowheads="1"/>
            </p:cNvSpPr>
            <p:nvPr/>
          </p:nvSpPr>
          <p:spPr bwMode="auto">
            <a:xfrm>
              <a:off x="3284402" y="3050370"/>
              <a:ext cx="1656184" cy="6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dirty="0" smtClean="0"/>
                <a:t>Central Production</a:t>
              </a:r>
              <a:endParaRPr lang="en-GB" dirty="0"/>
            </a:p>
          </p:txBody>
        </p:sp>
      </p:grpSp>
      <p:sp>
        <p:nvSpPr>
          <p:cNvPr id="15364" name="Right Brace 11"/>
          <p:cNvSpPr>
            <a:spLocks/>
          </p:cNvSpPr>
          <p:nvPr/>
        </p:nvSpPr>
        <p:spPr bwMode="auto">
          <a:xfrm>
            <a:off x="3492500" y="3977506"/>
            <a:ext cx="360363" cy="2187798"/>
          </a:xfrm>
          <a:prstGeom prst="rightBrace">
            <a:avLst>
              <a:gd name="adj1" fmla="val 16774"/>
              <a:gd name="adj2" fmla="val 50495"/>
            </a:avLst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 eaLnBrk="0" hangingPunct="0"/>
            <a:endParaRPr lang="en-GB" dirty="0">
              <a:solidFill>
                <a:srgbClr val="0A3B6C"/>
              </a:solidFill>
            </a:endParaRPr>
          </a:p>
        </p:txBody>
      </p:sp>
      <p:cxnSp>
        <p:nvCxnSpPr>
          <p:cNvPr id="15365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3995936" y="5013324"/>
            <a:ext cx="504628" cy="7185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stealth" w="med" len="med"/>
          </a:ln>
        </p:spPr>
      </p:cxn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250825" y="3933056"/>
            <a:ext cx="34575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Deterministic profiles  </a:t>
            </a:r>
            <a:br>
              <a:rPr lang="en-GB" dirty="0" smtClean="0"/>
            </a:br>
            <a:r>
              <a:rPr lang="en-GB" dirty="0" smtClean="0"/>
              <a:t>(EV’s, conventional use)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Meteorological  impacted profiles (solar-PV, wind turbines, heat pumps)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Profiles based on control schemes</a:t>
            </a:r>
            <a:endParaRPr lang="en-GB" dirty="0"/>
          </a:p>
        </p:txBody>
      </p:sp>
      <p:cxnSp>
        <p:nvCxnSpPr>
          <p:cNvPr id="15367" name="Straight Arrow Connector 17"/>
          <p:cNvCxnSpPr>
            <a:cxnSpLocks noChangeShapeType="1"/>
            <a:stCxn id="15381" idx="1"/>
          </p:cNvCxnSpPr>
          <p:nvPr/>
        </p:nvCxnSpPr>
        <p:spPr bwMode="auto">
          <a:xfrm flipH="1" flipV="1">
            <a:off x="3995938" y="3429000"/>
            <a:ext cx="864281" cy="87882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stealth" w="med" len="med"/>
          </a:ln>
        </p:spPr>
      </p:cxnSp>
      <p:sp>
        <p:nvSpPr>
          <p:cNvPr id="15368" name="TextBox 18"/>
          <p:cNvSpPr txBox="1">
            <a:spLocks noChangeArrowheads="1"/>
          </p:cNvSpPr>
          <p:nvPr/>
        </p:nvSpPr>
        <p:spPr bwMode="auto">
          <a:xfrm>
            <a:off x="250825" y="2852936"/>
            <a:ext cx="3457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Volume per user segment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Dimensioning and efficiency of storage</a:t>
            </a:r>
            <a:endParaRPr lang="en-GB" dirty="0"/>
          </a:p>
        </p:txBody>
      </p:sp>
      <p:cxnSp>
        <p:nvCxnSpPr>
          <p:cNvPr id="15369" name="Straight Arrow Connector 19"/>
          <p:cNvCxnSpPr>
            <a:cxnSpLocks noChangeShapeType="1"/>
          </p:cNvCxnSpPr>
          <p:nvPr/>
        </p:nvCxnSpPr>
        <p:spPr bwMode="auto">
          <a:xfrm rot="10800000">
            <a:off x="3995738" y="2708275"/>
            <a:ext cx="1296987" cy="8651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stealth" w="med" len="med"/>
          </a:ln>
        </p:spPr>
      </p:cxnSp>
      <p:sp>
        <p:nvSpPr>
          <p:cNvPr id="15370" name="TextBox 20"/>
          <p:cNvSpPr txBox="1">
            <a:spLocks noChangeArrowheads="1"/>
          </p:cNvSpPr>
          <p:nvPr/>
        </p:nvSpPr>
        <p:spPr bwMode="auto">
          <a:xfrm>
            <a:off x="250825" y="2348880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Grid loss parameters</a:t>
            </a:r>
            <a:endParaRPr lang="en-GB" dirty="0"/>
          </a:p>
        </p:txBody>
      </p:sp>
      <p:cxnSp>
        <p:nvCxnSpPr>
          <p:cNvPr id="15371" name="Straight Arrow Connector 21"/>
          <p:cNvCxnSpPr>
            <a:cxnSpLocks noChangeShapeType="1"/>
          </p:cNvCxnSpPr>
          <p:nvPr/>
        </p:nvCxnSpPr>
        <p:spPr bwMode="auto">
          <a:xfrm rot="10800000">
            <a:off x="3995738" y="1624013"/>
            <a:ext cx="1944687" cy="796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stealth" w="med" len="med"/>
          </a:ln>
        </p:spPr>
      </p:cxnSp>
      <p:sp>
        <p:nvSpPr>
          <p:cNvPr id="15372" name="Right Brace 22"/>
          <p:cNvSpPr>
            <a:spLocks/>
          </p:cNvSpPr>
          <p:nvPr/>
        </p:nvSpPr>
        <p:spPr bwMode="auto">
          <a:xfrm>
            <a:off x="3492500" y="1021696"/>
            <a:ext cx="358775" cy="1228551"/>
          </a:xfrm>
          <a:prstGeom prst="rightBrace">
            <a:avLst>
              <a:gd name="adj1" fmla="val 16887"/>
              <a:gd name="adj2" fmla="val 50495"/>
            </a:avLst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 eaLnBrk="0" hangingPunct="0"/>
            <a:endParaRPr lang="en-GB" dirty="0">
              <a:solidFill>
                <a:srgbClr val="0A3B6C"/>
              </a:solidFill>
            </a:endParaRPr>
          </a:p>
        </p:txBody>
      </p:sp>
      <p:sp>
        <p:nvSpPr>
          <p:cNvPr id="15373" name="TextBox 23"/>
          <p:cNvSpPr txBox="1">
            <a:spLocks noChangeArrowheads="1"/>
          </p:cNvSpPr>
          <p:nvPr/>
        </p:nvSpPr>
        <p:spPr bwMode="auto">
          <a:xfrm>
            <a:off x="250825" y="953433"/>
            <a:ext cx="3457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Power per production unit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Efficiencies (H &amp; E)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Investments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Fuel cost</a:t>
            </a:r>
            <a:endParaRPr lang="en-GB" dirty="0"/>
          </a:p>
        </p:txBody>
      </p:sp>
      <p:sp>
        <p:nvSpPr>
          <p:cNvPr id="15374" name="Right Brace 25"/>
          <p:cNvSpPr>
            <a:spLocks/>
          </p:cNvSpPr>
          <p:nvPr/>
        </p:nvSpPr>
        <p:spPr bwMode="auto">
          <a:xfrm>
            <a:off x="3492500" y="2857699"/>
            <a:ext cx="360363" cy="931342"/>
          </a:xfrm>
          <a:prstGeom prst="rightBrace">
            <a:avLst>
              <a:gd name="adj1" fmla="val 16797"/>
              <a:gd name="adj2" fmla="val 50495"/>
            </a:avLst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 eaLnBrk="0" hangingPunct="0"/>
            <a:endParaRPr lang="en-GB" dirty="0">
              <a:solidFill>
                <a:srgbClr val="0A3B6C"/>
              </a:solidFill>
            </a:endParaRPr>
          </a:p>
        </p:txBody>
      </p:sp>
      <p:sp>
        <p:nvSpPr>
          <p:cNvPr id="15375" name="Right Brace 29"/>
          <p:cNvSpPr>
            <a:spLocks/>
          </p:cNvSpPr>
          <p:nvPr/>
        </p:nvSpPr>
        <p:spPr bwMode="auto">
          <a:xfrm>
            <a:off x="3492500" y="2348880"/>
            <a:ext cx="287338" cy="431800"/>
          </a:xfrm>
          <a:prstGeom prst="rightBrace">
            <a:avLst>
              <a:gd name="adj1" fmla="val 16802"/>
              <a:gd name="adj2" fmla="val 50495"/>
            </a:avLst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 eaLnBrk="0" hangingPunct="0"/>
            <a:endParaRPr lang="en-GB" dirty="0">
              <a:solidFill>
                <a:srgbClr val="0A3B6C"/>
              </a:solidFill>
            </a:endParaRPr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F81E2E-9C0E-4D26-B2F0-7C892D0DF75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52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 bwMode="auto">
          <a:xfrm>
            <a:off x="41114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87426" y="4705311"/>
            <a:ext cx="1152526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Urban dom. new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9671" y="4705980"/>
            <a:ext cx="1151855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Urban dom. existing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92702" y="4708486"/>
            <a:ext cx="1150938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Small commercial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Straight Connector 7"/>
          <p:cNvCxnSpPr>
            <a:cxnSpLocks noChangeShapeType="1"/>
            <a:stCxn id="4" idx="0"/>
          </p:cNvCxnSpPr>
          <p:nvPr/>
        </p:nvCxnSpPr>
        <p:spPr bwMode="auto">
          <a:xfrm rot="5400000" flipH="1" flipV="1">
            <a:off x="3249669" y="4391093"/>
            <a:ext cx="628239" cy="19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" name="Straight Connector 8"/>
          <p:cNvCxnSpPr>
            <a:cxnSpLocks noChangeShapeType="1"/>
            <a:endCxn id="5" idx="0"/>
          </p:cNvCxnSpPr>
          <p:nvPr/>
        </p:nvCxnSpPr>
        <p:spPr bwMode="auto">
          <a:xfrm rot="5400000">
            <a:off x="2025231" y="4535475"/>
            <a:ext cx="340874" cy="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9" name="Straight Connector 9"/>
          <p:cNvCxnSpPr>
            <a:cxnSpLocks noChangeShapeType="1"/>
            <a:endCxn id="36" idx="4"/>
          </p:cNvCxnSpPr>
          <p:nvPr/>
        </p:nvCxnSpPr>
        <p:spPr bwMode="auto">
          <a:xfrm rot="5400000" flipH="1" flipV="1">
            <a:off x="3995252" y="3485689"/>
            <a:ext cx="4624715" cy="144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>
            <a:off x="2195736" y="4364524"/>
            <a:ext cx="2736304" cy="58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1" name="Straight Connector 11"/>
          <p:cNvCxnSpPr>
            <a:cxnSpLocks noChangeShapeType="1"/>
            <a:stCxn id="6" idx="0"/>
          </p:cNvCxnSpPr>
          <p:nvPr/>
        </p:nvCxnSpPr>
        <p:spPr bwMode="auto">
          <a:xfrm rot="5400000" flipH="1" flipV="1">
            <a:off x="7352552" y="4392693"/>
            <a:ext cx="631413" cy="17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>
            <a:off x="2195265" y="2764874"/>
            <a:ext cx="54737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4"/>
          <p:cNvCxnSpPr>
            <a:cxnSpLocks noChangeShapeType="1"/>
          </p:cNvCxnSpPr>
          <p:nvPr/>
        </p:nvCxnSpPr>
        <p:spPr bwMode="auto">
          <a:xfrm>
            <a:off x="548185" y="4221088"/>
            <a:ext cx="792003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493021" y="4437533"/>
            <a:ext cx="142875" cy="144463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123728" y="4437533"/>
            <a:ext cx="142875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7595940" y="4437112"/>
            <a:ext cx="144462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987427" y="3123649"/>
            <a:ext cx="1152525" cy="5762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err="1" smtClean="0"/>
              <a:t>Utlity</a:t>
            </a:r>
            <a:endParaRPr lang="en-GB" sz="1200" b="1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619002" y="3123649"/>
            <a:ext cx="1152525" cy="5762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err="1" smtClean="0"/>
              <a:t>glastuinbouw</a:t>
            </a:r>
            <a:endParaRPr lang="en-GB" sz="1200" b="1" dirty="0"/>
          </a:p>
        </p:txBody>
      </p:sp>
      <p:cxnSp>
        <p:nvCxnSpPr>
          <p:cNvPr id="19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015877" y="2944262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0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3384302" y="2944262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1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4752727" y="2944262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>
            <a:off x="-28574" y="2404512"/>
            <a:ext cx="85693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6228184" y="2690262"/>
            <a:ext cx="142875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4355852" y="3123649"/>
            <a:ext cx="1152525" cy="5762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/>
              <a:t>Industry</a:t>
            </a:r>
            <a:endParaRPr lang="en-GB" sz="1200" b="1" dirty="0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7092702" y="3122062"/>
            <a:ext cx="1150938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Renewable</a:t>
            </a:r>
          </a:p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(wind &amp; PV)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7489577" y="2944262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7" name="Straight Connector 31"/>
          <p:cNvCxnSpPr>
            <a:cxnSpLocks noChangeShapeType="1"/>
          </p:cNvCxnSpPr>
          <p:nvPr/>
        </p:nvCxnSpPr>
        <p:spPr bwMode="auto">
          <a:xfrm>
            <a:off x="2195265" y="1107524"/>
            <a:ext cx="54737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2987427" y="1467887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Central production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1619002" y="1467887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Heavy  industry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2015083" y="1287706"/>
            <a:ext cx="36036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1" name="Straight Connector 35"/>
          <p:cNvCxnSpPr>
            <a:cxnSpLocks noChangeShapeType="1"/>
            <a:stCxn id="28" idx="0"/>
            <a:endCxn id="62" idx="2"/>
          </p:cNvCxnSpPr>
          <p:nvPr/>
        </p:nvCxnSpPr>
        <p:spPr bwMode="auto">
          <a:xfrm rot="5400000" flipH="1" flipV="1">
            <a:off x="3203104" y="1106905"/>
            <a:ext cx="721569" cy="39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2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4751933" y="1287706"/>
            <a:ext cx="36036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355852" y="1467887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Inter-connection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7092702" y="1467887"/>
            <a:ext cx="1150938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Renewable (wind)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5" name="Straight Connector 39"/>
          <p:cNvCxnSpPr>
            <a:cxnSpLocks noChangeShapeType="1"/>
            <a:stCxn id="34" idx="0"/>
          </p:cNvCxnSpPr>
          <p:nvPr/>
        </p:nvCxnSpPr>
        <p:spPr bwMode="auto">
          <a:xfrm rot="5400000" flipH="1" flipV="1">
            <a:off x="7487395" y="1286937"/>
            <a:ext cx="361727" cy="17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6243390" y="1036087"/>
            <a:ext cx="142875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404814" y="980728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/>
              <a:t>HV</a:t>
            </a:r>
            <a:endParaRPr lang="en-GB" sz="2400" b="1" dirty="0"/>
          </a:p>
        </p:txBody>
      </p:sp>
      <p:sp>
        <p:nvSpPr>
          <p:cNvPr id="38" name="TextBox 44"/>
          <p:cNvSpPr txBox="1">
            <a:spLocks noChangeArrowheads="1"/>
          </p:cNvSpPr>
          <p:nvPr/>
        </p:nvSpPr>
        <p:spPr bwMode="auto">
          <a:xfrm>
            <a:off x="404814" y="5229200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/>
              <a:t>LV</a:t>
            </a:r>
            <a:endParaRPr lang="en-GB" sz="2400" b="1" dirty="0"/>
          </a:p>
        </p:txBody>
      </p:sp>
      <p:sp>
        <p:nvSpPr>
          <p:cNvPr id="39" name="Right Arrow 45"/>
          <p:cNvSpPr>
            <a:spLocks noChangeArrowheads="1"/>
          </p:cNvSpPr>
          <p:nvPr/>
        </p:nvSpPr>
        <p:spPr bwMode="auto">
          <a:xfrm rot="5400000">
            <a:off x="-207168" y="2816523"/>
            <a:ext cx="719137" cy="215900"/>
          </a:xfrm>
          <a:prstGeom prst="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 rot="16200000">
            <a:off x="-815974" y="4501391"/>
            <a:ext cx="194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smtClean="0"/>
              <a:t>Decentralized</a:t>
            </a:r>
            <a:endParaRPr lang="en-GB" sz="1600" b="1" dirty="0"/>
          </a:p>
        </p:txBody>
      </p:sp>
      <p:sp>
        <p:nvSpPr>
          <p:cNvPr id="41" name="Right Arrow 47"/>
          <p:cNvSpPr>
            <a:spLocks noChangeArrowheads="1"/>
          </p:cNvSpPr>
          <p:nvPr/>
        </p:nvSpPr>
        <p:spPr bwMode="auto">
          <a:xfrm rot="16200000">
            <a:off x="-27780" y="1988741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42" name="TextBox 48"/>
          <p:cNvSpPr txBox="1">
            <a:spLocks noChangeArrowheads="1"/>
          </p:cNvSpPr>
          <p:nvPr/>
        </p:nvSpPr>
        <p:spPr bwMode="auto">
          <a:xfrm rot="16200000">
            <a:off x="-643730" y="954748"/>
            <a:ext cx="1582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smtClean="0"/>
              <a:t>Centralized</a:t>
            </a:r>
            <a:endParaRPr lang="en-GB" sz="1600" b="1" dirty="0"/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404814" y="3196674"/>
            <a:ext cx="1008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/>
              <a:t>MV</a:t>
            </a:r>
            <a:endParaRPr lang="en-GB" sz="2400" b="1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4068068" y="4562436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6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698601" y="4562436"/>
            <a:ext cx="217488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172202" y="4562436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8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172202" y="2977599"/>
            <a:ext cx="296020" cy="217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700089" y="1321837"/>
            <a:ext cx="286667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435352" y="1321837"/>
            <a:ext cx="288776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16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172202" y="1321837"/>
            <a:ext cx="29602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17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2987427" y="3122062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Commercial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1619002" y="3122062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Greenhouse cultivation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Rectangle 70"/>
          <p:cNvSpPr>
            <a:spLocks noChangeArrowheads="1"/>
          </p:cNvSpPr>
          <p:nvPr/>
        </p:nvSpPr>
        <p:spPr bwMode="auto">
          <a:xfrm>
            <a:off x="4355852" y="3122062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Industry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435352" y="2977599"/>
            <a:ext cx="288776" cy="217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068514" y="2977599"/>
            <a:ext cx="286667" cy="217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700089" y="2977599"/>
            <a:ext cx="286667" cy="217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068514" y="1321837"/>
            <a:ext cx="286667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18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355976" y="4708014"/>
            <a:ext cx="1152525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Rural domestic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435476" y="4561964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7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60" name="Elbow Connector 59"/>
          <p:cNvCxnSpPr>
            <a:endCxn id="58" idx="0"/>
          </p:cNvCxnSpPr>
          <p:nvPr/>
        </p:nvCxnSpPr>
        <p:spPr bwMode="auto">
          <a:xfrm rot="16200000" flipH="1">
            <a:off x="4760686" y="4536461"/>
            <a:ext cx="342908" cy="1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4860032" y="4437533"/>
            <a:ext cx="144462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2987824" y="170056"/>
            <a:ext cx="1152525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Shortage/</a:t>
            </a:r>
          </a:p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Surplus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067943" y="53424"/>
            <a:ext cx="286667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172524" y="116756"/>
            <a:ext cx="295698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172524" y="404788"/>
            <a:ext cx="295698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14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172524" y="692820"/>
            <a:ext cx="295698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20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6256" y="44624"/>
            <a:ext cx="1296144" cy="88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/>
              <a:t>grid loss LV:</a:t>
            </a:r>
          </a:p>
          <a:p>
            <a:pPr>
              <a:lnSpc>
                <a:spcPct val="150000"/>
              </a:lnSpc>
            </a:pPr>
            <a:r>
              <a:rPr lang="en-GB" sz="1200" dirty="0" smtClean="0"/>
              <a:t>grid loss MV:</a:t>
            </a:r>
          </a:p>
          <a:p>
            <a:pPr>
              <a:lnSpc>
                <a:spcPct val="150000"/>
              </a:lnSpc>
            </a:pPr>
            <a:r>
              <a:rPr lang="en-GB" sz="1200" dirty="0" smtClean="0"/>
              <a:t>grid loss HV: </a:t>
            </a:r>
            <a:endParaRPr lang="en-GB" sz="1200" dirty="0"/>
          </a:p>
        </p:txBody>
      </p:sp>
      <p:cxnSp>
        <p:nvCxnSpPr>
          <p:cNvPr id="68" name="Straight Connector 10"/>
          <p:cNvCxnSpPr>
            <a:cxnSpLocks noChangeShapeType="1"/>
          </p:cNvCxnSpPr>
          <p:nvPr/>
        </p:nvCxnSpPr>
        <p:spPr bwMode="auto">
          <a:xfrm>
            <a:off x="3563888" y="4077072"/>
            <a:ext cx="4105077" cy="121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355578" y="6091982"/>
            <a:ext cx="1152526" cy="576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Urban dom. new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987823" y="6092651"/>
            <a:ext cx="1151855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Urban dom. existing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1" name="Straight Connector 8"/>
          <p:cNvCxnSpPr>
            <a:cxnSpLocks noChangeShapeType="1"/>
          </p:cNvCxnSpPr>
          <p:nvPr/>
        </p:nvCxnSpPr>
        <p:spPr bwMode="auto">
          <a:xfrm rot="5400000">
            <a:off x="7497975" y="5922148"/>
            <a:ext cx="340874" cy="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2" name="Straight Connector 10"/>
          <p:cNvCxnSpPr>
            <a:cxnSpLocks noChangeShapeType="1"/>
          </p:cNvCxnSpPr>
          <p:nvPr/>
        </p:nvCxnSpPr>
        <p:spPr bwMode="auto">
          <a:xfrm>
            <a:off x="3563888" y="5733256"/>
            <a:ext cx="410445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73" name="Rectangle 72"/>
          <p:cNvSpPr/>
          <p:nvPr/>
        </p:nvSpPr>
        <p:spPr bwMode="auto">
          <a:xfrm>
            <a:off x="5436220" y="5949107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066753" y="5949107"/>
            <a:ext cx="217488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724128" y="6094685"/>
            <a:ext cx="1152525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Rural domestic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803628" y="5948635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3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77" name="Elbow Connector 76"/>
          <p:cNvCxnSpPr>
            <a:endCxn id="75" idx="0"/>
          </p:cNvCxnSpPr>
          <p:nvPr/>
        </p:nvCxnSpPr>
        <p:spPr bwMode="auto">
          <a:xfrm rot="16200000" flipH="1">
            <a:off x="6128838" y="5923132"/>
            <a:ext cx="342908" cy="1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8" name="Oval 21"/>
          <p:cNvSpPr>
            <a:spLocks noChangeArrowheads="1"/>
          </p:cNvSpPr>
          <p:nvPr/>
        </p:nvSpPr>
        <p:spPr bwMode="auto">
          <a:xfrm>
            <a:off x="6228184" y="5824204"/>
            <a:ext cx="144462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7092280" y="6092651"/>
            <a:ext cx="1150938" cy="5746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algn="ctr" defTabSz="757238"/>
            <a:r>
              <a:rPr lang="en-GB" sz="1200" b="1" dirty="0" smtClean="0">
                <a:solidFill>
                  <a:schemeClr val="tx2">
                    <a:lumMod val="50000"/>
                  </a:schemeClr>
                </a:solidFill>
              </a:rPr>
              <a:t>Small commercial</a:t>
            </a:r>
            <a:endParaRPr lang="en-GB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7595518" y="5821277"/>
            <a:ext cx="144462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8171780" y="5946601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57238"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4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82" name="Straight Connector 8"/>
          <p:cNvCxnSpPr>
            <a:cxnSpLocks noChangeShapeType="1"/>
          </p:cNvCxnSpPr>
          <p:nvPr/>
        </p:nvCxnSpPr>
        <p:spPr bwMode="auto">
          <a:xfrm rot="5400000">
            <a:off x="4761671" y="5903624"/>
            <a:ext cx="340874" cy="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3" name="Straight Connector 8"/>
          <p:cNvCxnSpPr>
            <a:cxnSpLocks noChangeShapeType="1"/>
          </p:cNvCxnSpPr>
          <p:nvPr/>
        </p:nvCxnSpPr>
        <p:spPr bwMode="auto">
          <a:xfrm rot="5400000">
            <a:off x="3393519" y="5903624"/>
            <a:ext cx="340874" cy="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84" name="Oval 18"/>
          <p:cNvSpPr>
            <a:spLocks noChangeArrowheads="1"/>
          </p:cNvSpPr>
          <p:nvPr/>
        </p:nvSpPr>
        <p:spPr bwMode="auto">
          <a:xfrm>
            <a:off x="3491880" y="5824204"/>
            <a:ext cx="142875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4860032" y="5826530"/>
            <a:ext cx="142875" cy="144463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cxnSp>
        <p:nvCxnSpPr>
          <p:cNvPr id="86" name="Straight Connector 26"/>
          <p:cNvCxnSpPr>
            <a:cxnSpLocks noChangeShapeType="1"/>
          </p:cNvCxnSpPr>
          <p:nvPr/>
        </p:nvCxnSpPr>
        <p:spPr bwMode="auto">
          <a:xfrm>
            <a:off x="1619672" y="5445224"/>
            <a:ext cx="752432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7" name="Right Arrow 45"/>
          <p:cNvSpPr>
            <a:spLocks noChangeArrowheads="1"/>
          </p:cNvSpPr>
          <p:nvPr/>
        </p:nvSpPr>
        <p:spPr bwMode="auto">
          <a:xfrm rot="16200000">
            <a:off x="8640985" y="4832747"/>
            <a:ext cx="719137" cy="215900"/>
          </a:xfrm>
          <a:prstGeom prst="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88" name="Right Arrow 47"/>
          <p:cNvSpPr>
            <a:spLocks noChangeArrowheads="1"/>
          </p:cNvSpPr>
          <p:nvPr/>
        </p:nvSpPr>
        <p:spPr bwMode="auto">
          <a:xfrm rot="5400000">
            <a:off x="8820372" y="5661471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57238"/>
            <a:endParaRPr lang="en-GB" sz="2800" dirty="0"/>
          </a:p>
        </p:txBody>
      </p:sp>
      <p:sp>
        <p:nvSpPr>
          <p:cNvPr id="89" name="TextBox 46"/>
          <p:cNvSpPr txBox="1">
            <a:spLocks noChangeArrowheads="1"/>
          </p:cNvSpPr>
          <p:nvPr/>
        </p:nvSpPr>
        <p:spPr bwMode="auto">
          <a:xfrm rot="16200000">
            <a:off x="8578005" y="6269574"/>
            <a:ext cx="83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Local</a:t>
            </a:r>
            <a:endParaRPr lang="en-GB" sz="1600" b="1" dirty="0"/>
          </a:p>
        </p:txBody>
      </p:sp>
      <p:sp>
        <p:nvSpPr>
          <p:cNvPr id="90" name="TextBox 46"/>
          <p:cNvSpPr txBox="1">
            <a:spLocks noChangeArrowheads="1"/>
          </p:cNvSpPr>
          <p:nvPr/>
        </p:nvSpPr>
        <p:spPr bwMode="auto">
          <a:xfrm rot="16200000">
            <a:off x="8253462" y="3605277"/>
            <a:ext cx="1411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National</a:t>
            </a:r>
            <a:endParaRPr lang="en-GB" sz="1600" b="1" dirty="0"/>
          </a:p>
        </p:txBody>
      </p:sp>
      <p:sp>
        <p:nvSpPr>
          <p:cNvPr id="9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81E2E-9C0E-4D26-B2F0-7C892D0DF75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balance - 700 </a:t>
            </a:r>
            <a:r>
              <a:rPr lang="en-GB" dirty="0" err="1" smtClean="0"/>
              <a:t>MWp</a:t>
            </a:r>
            <a:r>
              <a:rPr lang="en-GB" dirty="0" smtClean="0"/>
              <a:t> in 2014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sunny hour of the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90897"/>
            <a:ext cx="8028892" cy="390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7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Yearly energy balance - 700 </a:t>
            </a:r>
            <a:r>
              <a:rPr lang="en-GB" dirty="0" err="1" smtClean="0"/>
              <a:t>MWp</a:t>
            </a:r>
            <a:r>
              <a:rPr lang="en-GB" dirty="0" smtClean="0"/>
              <a:t> in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381" y="1898632"/>
            <a:ext cx="8028892" cy="3617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512" y="1232756"/>
            <a:ext cx="306295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PV electricity share: </a:t>
            </a:r>
            <a:r>
              <a:rPr lang="en-GB" sz="1600" dirty="0" smtClean="0">
                <a:solidFill>
                  <a:srgbClr val="333333"/>
                </a:solidFill>
              </a:rPr>
              <a:t>0,5%</a:t>
            </a:r>
            <a:endParaRPr lang="en-GB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balance </a:t>
            </a:r>
            <a:r>
              <a:rPr lang="en-GB" dirty="0" smtClean="0"/>
              <a:t>– 4 </a:t>
            </a:r>
            <a:r>
              <a:rPr lang="en-GB" dirty="0" err="1" smtClean="0"/>
              <a:t>GWp</a:t>
            </a:r>
            <a:r>
              <a:rPr lang="en-GB" dirty="0" smtClean="0"/>
              <a:t> in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sunny hour of the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8" y="1802844"/>
            <a:ext cx="8039506" cy="37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Yearly energy balance </a:t>
            </a:r>
            <a:r>
              <a:rPr lang="en-GB" dirty="0" smtClean="0"/>
              <a:t>– 4 </a:t>
            </a:r>
            <a:r>
              <a:rPr lang="en-GB" dirty="0" err="1" smtClean="0"/>
              <a:t>GWp</a:t>
            </a:r>
            <a:r>
              <a:rPr lang="en-GB" dirty="0" smtClean="0"/>
              <a:t> in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PV electricity share: </a:t>
            </a:r>
            <a:r>
              <a:rPr lang="en-GB" dirty="0" smtClean="0"/>
              <a:t>3</a:t>
            </a:r>
            <a:r>
              <a:rPr lang="en-GB" dirty="0"/>
              <a:t>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3" y="1899127"/>
            <a:ext cx="8022107" cy="361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Yearly energy balance </a:t>
            </a:r>
            <a:r>
              <a:rPr lang="en-GB" dirty="0" smtClean="0"/>
              <a:t>– 20 </a:t>
            </a:r>
            <a:r>
              <a:rPr lang="en-GB" dirty="0" err="1" smtClean="0"/>
              <a:t>GWp</a:t>
            </a:r>
            <a:r>
              <a:rPr lang="en-GB" dirty="0" smtClean="0"/>
              <a:t> in 2030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PV electricity share: 13%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1" y="1908255"/>
            <a:ext cx="7694611" cy="36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balance </a:t>
            </a:r>
            <a:r>
              <a:rPr lang="en-GB" dirty="0" smtClean="0"/>
              <a:t>– 20 </a:t>
            </a:r>
            <a:r>
              <a:rPr lang="en-GB" dirty="0" err="1" smtClean="0"/>
              <a:t>GWp</a:t>
            </a:r>
            <a:r>
              <a:rPr lang="en-GB" dirty="0" smtClean="0"/>
              <a:t> in 2030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1152872"/>
            <a:ext cx="8641656" cy="4724400"/>
          </a:xfrm>
        </p:spPr>
        <p:txBody>
          <a:bodyPr/>
          <a:lstStyle/>
          <a:p>
            <a:r>
              <a:rPr lang="en-GB" dirty="0"/>
              <a:t>Most sunny hour of the </a:t>
            </a:r>
            <a:r>
              <a:rPr lang="en-GB" dirty="0" smtClean="0"/>
              <a:t>year</a:t>
            </a:r>
          </a:p>
          <a:p>
            <a:r>
              <a:rPr lang="en-GB" dirty="0" smtClean="0"/>
              <a:t>Large export (brown bar, HV cons.)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" y="1916832"/>
            <a:ext cx="7737428" cy="37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balance – 20 </a:t>
            </a:r>
            <a:r>
              <a:rPr lang="en-GB" dirty="0" err="1"/>
              <a:t>GWp</a:t>
            </a:r>
            <a:r>
              <a:rPr lang="en-GB" dirty="0"/>
              <a:t> in 2030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825" y="1052736"/>
            <a:ext cx="8641656" cy="900100"/>
          </a:xfrm>
        </p:spPr>
        <p:txBody>
          <a:bodyPr/>
          <a:lstStyle/>
          <a:p>
            <a:r>
              <a:rPr lang="en-US" sz="1400" dirty="0" smtClean="0"/>
              <a:t>Demand response (20%), electric vehicles (50%) &amp; heat pumps (45%)</a:t>
            </a:r>
          </a:p>
          <a:p>
            <a:r>
              <a:rPr lang="en-US" sz="1400" dirty="0" smtClean="0"/>
              <a:t>Less export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0" y="1736812"/>
            <a:ext cx="7713631" cy="37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824" y="5707484"/>
            <a:ext cx="8389627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3333"/>
                </a:solidFill>
              </a:rPr>
              <a:t>Curtailment and storage </a:t>
            </a:r>
            <a:r>
              <a:rPr lang="en-US" sz="1400" dirty="0">
                <a:solidFill>
                  <a:srgbClr val="333333"/>
                </a:solidFill>
              </a:rPr>
              <a:t>could bridge the gap between LV production and </a:t>
            </a:r>
            <a:r>
              <a:rPr lang="en-US" sz="1400" dirty="0" smtClean="0">
                <a:solidFill>
                  <a:srgbClr val="333333"/>
                </a:solidFill>
              </a:rPr>
              <a:t>consumption</a:t>
            </a:r>
            <a:endParaRPr lang="en-US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2 kWh energy storage for each 5 </a:t>
            </a:r>
            <a:r>
              <a:rPr lang="en-GB" dirty="0" err="1" smtClean="0"/>
              <a:t>kWp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127919" cy="3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24" y="5517232"/>
            <a:ext cx="8389627" cy="6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333333"/>
                </a:solidFill>
              </a:rPr>
              <a:t>This </a:t>
            </a:r>
            <a:r>
              <a:rPr lang="en-US" sz="1600" dirty="0">
                <a:solidFill>
                  <a:srgbClr val="333333"/>
                </a:solidFill>
              </a:rPr>
              <a:t>model gives snap shots, energy losses and possibly costs, </a:t>
            </a:r>
            <a:r>
              <a:rPr lang="en-US" sz="1600" dirty="0" smtClean="0">
                <a:solidFill>
                  <a:srgbClr val="333333"/>
                </a:solidFill>
              </a:rPr>
              <a:t>but not </a:t>
            </a:r>
            <a:r>
              <a:rPr lang="en-US" sz="1600" dirty="0">
                <a:solidFill>
                  <a:srgbClr val="333333"/>
                </a:solidFill>
              </a:rPr>
              <a:t>a tripping point</a:t>
            </a:r>
          </a:p>
        </p:txBody>
      </p:sp>
    </p:spTree>
    <p:extLst>
      <p:ext uri="{BB962C8B-B14F-4D97-AF65-F5344CB8AC3E}">
        <p14:creationId xmlns:p14="http://schemas.microsoft.com/office/powerpoint/2010/main" val="34261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843060" y="2060848"/>
            <a:ext cx="6753275" cy="4005850"/>
            <a:chOff x="457200" y="1143000"/>
            <a:chExt cx="8229600" cy="4881563"/>
          </a:xfrm>
        </p:grpSpPr>
        <p:sp>
          <p:nvSpPr>
            <p:cNvPr id="80" name="AutoShape 6" descr="jesp"/>
            <p:cNvSpPr>
              <a:spLocks noChangeAspect="1" noChangeArrowheads="1"/>
            </p:cNvSpPr>
            <p:nvPr/>
          </p:nvSpPr>
          <p:spPr bwMode="auto">
            <a:xfrm>
              <a:off x="457200" y="1143000"/>
              <a:ext cx="8229600" cy="488156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209800" y="2827215"/>
              <a:ext cx="1524000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898770" y="4343400"/>
              <a:ext cx="30480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133600" y="5449275"/>
              <a:ext cx="2819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648200" y="4800600"/>
              <a:ext cx="304800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705600" y="3360615"/>
              <a:ext cx="13716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699370" y="2819400"/>
              <a:ext cx="8382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6868699" y="2323677"/>
              <a:ext cx="1208500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 smtClean="0"/>
                <a:t>Commercial</a:t>
              </a:r>
              <a:endParaRPr lang="en-US" sz="1000" b="1" dirty="0"/>
            </a:p>
          </p:txBody>
        </p: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7921475" y="3296287"/>
              <a:ext cx="669749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40x G</a:t>
              </a:r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6868699" y="4158770"/>
              <a:ext cx="740518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60x H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6677552" y="4876775"/>
              <a:ext cx="170881" cy="22775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36576">
              <a:spAutoFit/>
            </a:bodyPr>
            <a:lstStyle/>
            <a:p>
              <a:pPr defTabSz="863600"/>
              <a:r>
                <a:rPr lang="en-US" sz="1000" b="1" smtClean="0"/>
                <a:t>F</a:t>
              </a:r>
              <a:endParaRPr lang="en-US" sz="1000" b="1"/>
            </a:p>
          </p:txBody>
        </p:sp>
        <p:sp>
          <p:nvSpPr>
            <p:cNvPr id="91" name="Text Box 12"/>
            <p:cNvSpPr txBox="1">
              <a:spLocks noChangeArrowheads="1"/>
            </p:cNvSpPr>
            <p:nvPr/>
          </p:nvSpPr>
          <p:spPr bwMode="auto">
            <a:xfrm>
              <a:off x="8111895" y="5105165"/>
              <a:ext cx="170881" cy="22775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36576">
              <a:spAutoFit/>
            </a:bodyPr>
            <a:lstStyle/>
            <a:p>
              <a:pPr defTabSz="863600"/>
              <a:r>
                <a:rPr lang="en-US" sz="1000" b="1" smtClean="0"/>
                <a:t>F</a:t>
              </a:r>
              <a:endParaRPr lang="en-US" sz="1000" b="1"/>
            </a:p>
          </p:txBody>
        </p:sp>
        <p:sp>
          <p:nvSpPr>
            <p:cNvPr id="92" name="Text Box 13"/>
            <p:cNvSpPr txBox="1">
              <a:spLocks noChangeArrowheads="1"/>
            </p:cNvSpPr>
            <p:nvPr/>
          </p:nvSpPr>
          <p:spPr bwMode="auto">
            <a:xfrm>
              <a:off x="5432898" y="4876046"/>
              <a:ext cx="170881" cy="22775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36576">
              <a:spAutoFit/>
            </a:bodyPr>
            <a:lstStyle/>
            <a:p>
              <a:pPr defTabSz="863600"/>
              <a:r>
                <a:rPr lang="en-US" sz="1000" b="1" smtClean="0"/>
                <a:t>F</a:t>
              </a:r>
              <a:endParaRPr lang="en-US" sz="1000" b="1"/>
            </a:p>
          </p:txBody>
        </p:sp>
        <p:sp>
          <p:nvSpPr>
            <p:cNvPr id="93" name="Text Box 14"/>
            <p:cNvSpPr txBox="1">
              <a:spLocks noChangeArrowheads="1"/>
            </p:cNvSpPr>
            <p:nvPr/>
          </p:nvSpPr>
          <p:spPr bwMode="auto">
            <a:xfrm>
              <a:off x="3276600" y="4953000"/>
              <a:ext cx="1198221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 smtClean="0"/>
                <a:t>Commercial</a:t>
              </a:r>
              <a:endParaRPr lang="en-US" sz="1000" b="1" dirty="0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2362199" y="1371600"/>
              <a:ext cx="731851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25 x B</a:t>
              </a:r>
              <a:endParaRPr lang="en-US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auto">
            <a:xfrm>
              <a:off x="2362200" y="1752600"/>
              <a:ext cx="731850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25 x C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3902251" y="4014293"/>
              <a:ext cx="388889" cy="22775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36576">
              <a:spAutoFit/>
            </a:bodyPr>
            <a:lstStyle/>
            <a:p>
              <a:pPr defTabSz="863600"/>
              <a:r>
                <a:rPr lang="en-US" sz="1000" b="1"/>
                <a:t>5 x E</a:t>
              </a:r>
            </a:p>
          </p:txBody>
        </p:sp>
        <p:sp>
          <p:nvSpPr>
            <p:cNvPr id="97" name="Text Box 19"/>
            <p:cNvSpPr txBox="1">
              <a:spLocks noChangeArrowheads="1"/>
            </p:cNvSpPr>
            <p:nvPr/>
          </p:nvSpPr>
          <p:spPr bwMode="auto">
            <a:xfrm>
              <a:off x="4763149" y="4014293"/>
              <a:ext cx="459421" cy="22775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tIns="36576" rIns="45720" bIns="36576">
              <a:spAutoFit/>
            </a:bodyPr>
            <a:lstStyle/>
            <a:p>
              <a:pPr defTabSz="863600"/>
              <a:r>
                <a:rPr lang="en-US" sz="1000" b="1"/>
                <a:t>10 x E</a:t>
              </a:r>
            </a:p>
          </p:txBody>
        </p: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2370874" y="3728259"/>
              <a:ext cx="600925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5 x A</a:t>
              </a:r>
            </a:p>
          </p:txBody>
        </p:sp>
        <p:sp>
          <p:nvSpPr>
            <p:cNvPr id="99" name="Text Box 21"/>
            <p:cNvSpPr txBox="1">
              <a:spLocks noChangeArrowheads="1"/>
            </p:cNvSpPr>
            <p:nvPr/>
          </p:nvSpPr>
          <p:spPr bwMode="auto">
            <a:xfrm>
              <a:off x="2895600" y="2209799"/>
              <a:ext cx="647700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5 x A</a:t>
              </a:r>
            </a:p>
          </p:txBody>
        </p:sp>
        <p:sp>
          <p:nvSpPr>
            <p:cNvPr id="100" name="Text Box 22"/>
            <p:cNvSpPr txBox="1">
              <a:spLocks noChangeArrowheads="1"/>
            </p:cNvSpPr>
            <p:nvPr/>
          </p:nvSpPr>
          <p:spPr bwMode="auto">
            <a:xfrm>
              <a:off x="1031376" y="3009523"/>
              <a:ext cx="684339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30 x A</a:t>
              </a: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3871609" y="2587768"/>
              <a:ext cx="603213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5 x B</a:t>
              </a:r>
            </a:p>
          </p:txBody>
        </p:sp>
        <p:sp>
          <p:nvSpPr>
            <p:cNvPr id="102" name="Text Box 24"/>
            <p:cNvSpPr txBox="1">
              <a:spLocks noChangeArrowheads="1"/>
            </p:cNvSpPr>
            <p:nvPr/>
          </p:nvSpPr>
          <p:spPr bwMode="auto">
            <a:xfrm>
              <a:off x="5146175" y="1717260"/>
              <a:ext cx="732640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10 x C</a:t>
              </a:r>
            </a:p>
          </p:txBody>
        </p:sp>
        <p:sp>
          <p:nvSpPr>
            <p:cNvPr id="103" name="Text Box 25"/>
            <p:cNvSpPr txBox="1">
              <a:spLocks noChangeArrowheads="1"/>
            </p:cNvSpPr>
            <p:nvPr/>
          </p:nvSpPr>
          <p:spPr bwMode="auto">
            <a:xfrm>
              <a:off x="5146175" y="1286747"/>
              <a:ext cx="732640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10 x B</a:t>
              </a:r>
            </a:p>
          </p:txBody>
        </p:sp>
        <p:sp>
          <p:nvSpPr>
            <p:cNvPr id="104" name="Text Box 26"/>
            <p:cNvSpPr txBox="1">
              <a:spLocks noChangeArrowheads="1"/>
            </p:cNvSpPr>
            <p:nvPr/>
          </p:nvSpPr>
          <p:spPr bwMode="auto">
            <a:xfrm>
              <a:off x="5029198" y="2667000"/>
              <a:ext cx="673641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12 x C</a:t>
              </a:r>
            </a:p>
          </p:txBody>
        </p:sp>
        <p:sp>
          <p:nvSpPr>
            <p:cNvPr id="105" name="Freeform 27"/>
            <p:cNvSpPr>
              <a:spLocks/>
            </p:cNvSpPr>
            <p:nvPr/>
          </p:nvSpPr>
          <p:spPr bwMode="auto">
            <a:xfrm>
              <a:off x="4696028" y="3627562"/>
              <a:ext cx="935314" cy="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2" y="0"/>
                </a:cxn>
              </a:cxnLst>
              <a:rect l="0" t="0" r="r" b="b"/>
              <a:pathLst>
                <a:path w="1282" h="1">
                  <a:moveTo>
                    <a:pt x="0" y="0"/>
                  </a:moveTo>
                  <a:lnTo>
                    <a:pt x="1282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5620399" y="3610780"/>
              <a:ext cx="5107" cy="1121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537"/>
                </a:cxn>
              </a:cxnLst>
              <a:rect l="0" t="0" r="r" b="b"/>
              <a:pathLst>
                <a:path w="7" h="1537">
                  <a:moveTo>
                    <a:pt x="0" y="0"/>
                  </a:moveTo>
                  <a:lnTo>
                    <a:pt x="7" y="1537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>
              <a:off x="6572493" y="2828562"/>
              <a:ext cx="10944" cy="1778232"/>
            </a:xfrm>
            <a:custGeom>
              <a:avLst/>
              <a:gdLst/>
              <a:ahLst/>
              <a:cxnLst>
                <a:cxn ang="0">
                  <a:pos x="15" y="2437"/>
                </a:cxn>
                <a:cxn ang="0">
                  <a:pos x="0" y="0"/>
                </a:cxn>
              </a:cxnLst>
              <a:rect l="0" t="0" r="r" b="b"/>
              <a:pathLst>
                <a:path w="15" h="2437">
                  <a:moveTo>
                    <a:pt x="15" y="243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6627211" y="2723488"/>
              <a:ext cx="1964014" cy="7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692" y="0"/>
                </a:cxn>
              </a:cxnLst>
              <a:rect l="0" t="0" r="r" b="b"/>
              <a:pathLst>
                <a:path w="2692" h="1">
                  <a:moveTo>
                    <a:pt x="0" y="1"/>
                  </a:moveTo>
                  <a:lnTo>
                    <a:pt x="2692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>
              <a:off x="6581248" y="3296287"/>
              <a:ext cx="894458" cy="29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6" y="4"/>
                </a:cxn>
              </a:cxnLst>
              <a:rect l="0" t="0" r="r" b="b"/>
              <a:pathLst>
                <a:path w="1226" h="4">
                  <a:moveTo>
                    <a:pt x="0" y="0"/>
                  </a:moveTo>
                  <a:lnTo>
                    <a:pt x="1226" y="4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0" name="Freeform 32"/>
            <p:cNvSpPr>
              <a:spLocks/>
            </p:cNvSpPr>
            <p:nvPr/>
          </p:nvSpPr>
          <p:spPr bwMode="auto">
            <a:xfrm>
              <a:off x="6581248" y="4004807"/>
              <a:ext cx="1616737" cy="948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216" y="0"/>
                </a:cxn>
              </a:cxnLst>
              <a:rect l="0" t="0" r="r" b="b"/>
              <a:pathLst>
                <a:path w="2216" h="13">
                  <a:moveTo>
                    <a:pt x="0" y="13"/>
                  </a:moveTo>
                  <a:lnTo>
                    <a:pt x="2216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1" name="Freeform 33"/>
            <p:cNvSpPr>
              <a:spLocks/>
            </p:cNvSpPr>
            <p:nvPr/>
          </p:nvSpPr>
          <p:spPr bwMode="auto">
            <a:xfrm>
              <a:off x="7628917" y="4765864"/>
              <a:ext cx="5837" cy="828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35"/>
                </a:cxn>
              </a:cxnLst>
              <a:rect l="0" t="0" r="r" b="b"/>
              <a:pathLst>
                <a:path w="8" h="1135">
                  <a:moveTo>
                    <a:pt x="0" y="0"/>
                  </a:moveTo>
                  <a:lnTo>
                    <a:pt x="8" y="113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Line 34"/>
            <p:cNvSpPr>
              <a:spLocks noChangeShapeType="1"/>
            </p:cNvSpPr>
            <p:nvPr/>
          </p:nvSpPr>
          <p:spPr bwMode="auto">
            <a:xfrm>
              <a:off x="2084151" y="4732299"/>
              <a:ext cx="3540625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2084151" y="4732299"/>
              <a:ext cx="730" cy="1148517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4" name="Freeform 36"/>
            <p:cNvSpPr>
              <a:spLocks/>
            </p:cNvSpPr>
            <p:nvPr/>
          </p:nvSpPr>
          <p:spPr bwMode="auto">
            <a:xfrm>
              <a:off x="3694322" y="3413766"/>
              <a:ext cx="10944" cy="130831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93"/>
                </a:cxn>
              </a:cxnLst>
              <a:rect l="0" t="0" r="r" b="b"/>
              <a:pathLst>
                <a:path w="15" h="1793">
                  <a:moveTo>
                    <a:pt x="15" y="0"/>
                  </a:moveTo>
                  <a:lnTo>
                    <a:pt x="0" y="1793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2080503" y="3534163"/>
              <a:ext cx="1526270" cy="1678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92" y="0"/>
                </a:cxn>
              </a:cxnLst>
              <a:rect l="0" t="0" r="r" b="b"/>
              <a:pathLst>
                <a:path w="2092" h="23">
                  <a:moveTo>
                    <a:pt x="0" y="23"/>
                  </a:moveTo>
                  <a:lnTo>
                    <a:pt x="2092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6" name="Text Box 38"/>
            <p:cNvSpPr txBox="1">
              <a:spLocks noChangeArrowheads="1"/>
            </p:cNvSpPr>
            <p:nvPr/>
          </p:nvSpPr>
          <p:spPr bwMode="auto">
            <a:xfrm>
              <a:off x="2466449" y="4158770"/>
              <a:ext cx="810151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10 x E</a:t>
              </a:r>
            </a:p>
          </p:txBody>
        </p:sp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2074667" y="2198848"/>
              <a:ext cx="5837" cy="1970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700"/>
                </a:cxn>
              </a:cxnLst>
              <a:rect l="0" t="0" r="r" b="b"/>
              <a:pathLst>
                <a:path w="8" h="2700">
                  <a:moveTo>
                    <a:pt x="0" y="0"/>
                  </a:moveTo>
                  <a:lnTo>
                    <a:pt x="8" y="270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8" name="Line 40"/>
            <p:cNvSpPr>
              <a:spLocks noChangeShapeType="1"/>
            </p:cNvSpPr>
            <p:nvPr/>
          </p:nvSpPr>
          <p:spPr bwMode="auto">
            <a:xfrm>
              <a:off x="1318098" y="3440034"/>
              <a:ext cx="766053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1318098" y="2179876"/>
              <a:ext cx="2294512" cy="189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6"/>
                </a:cxn>
              </a:cxnLst>
              <a:rect l="0" t="0" r="r" b="b"/>
              <a:pathLst>
                <a:path w="3145" h="26">
                  <a:moveTo>
                    <a:pt x="0" y="0"/>
                  </a:moveTo>
                  <a:lnTo>
                    <a:pt x="3145" y="26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0" name="Line 42"/>
            <p:cNvSpPr>
              <a:spLocks noChangeShapeType="1"/>
            </p:cNvSpPr>
            <p:nvPr/>
          </p:nvSpPr>
          <p:spPr bwMode="auto">
            <a:xfrm>
              <a:off x="1318098" y="4157310"/>
              <a:ext cx="766053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4696028" y="1290395"/>
              <a:ext cx="730" cy="8318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0"/>
                </a:cxn>
              </a:cxnLst>
              <a:rect l="0" t="0" r="r" b="b"/>
              <a:pathLst>
                <a:path w="1" h="1140">
                  <a:moveTo>
                    <a:pt x="0" y="0"/>
                  </a:moveTo>
                  <a:lnTo>
                    <a:pt x="0" y="114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2" name="Freeform 44"/>
            <p:cNvSpPr>
              <a:spLocks/>
            </p:cNvSpPr>
            <p:nvPr/>
          </p:nvSpPr>
          <p:spPr bwMode="auto">
            <a:xfrm>
              <a:off x="4706971" y="2128069"/>
              <a:ext cx="1827584" cy="510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505" y="0"/>
                </a:cxn>
              </a:cxnLst>
              <a:rect l="0" t="0" r="r" b="b"/>
              <a:pathLst>
                <a:path w="2505" h="7">
                  <a:moveTo>
                    <a:pt x="0" y="7"/>
                  </a:moveTo>
                  <a:lnTo>
                    <a:pt x="2505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3" name="Freeform 45"/>
            <p:cNvSpPr>
              <a:spLocks/>
            </p:cNvSpPr>
            <p:nvPr/>
          </p:nvSpPr>
          <p:spPr bwMode="auto">
            <a:xfrm>
              <a:off x="4717915" y="1285288"/>
              <a:ext cx="1863333" cy="2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4" y="3"/>
                </a:cxn>
              </a:cxnLst>
              <a:rect l="0" t="0" r="r" b="b"/>
              <a:pathLst>
                <a:path w="2554" h="3">
                  <a:moveTo>
                    <a:pt x="0" y="0"/>
                  </a:moveTo>
                  <a:lnTo>
                    <a:pt x="2554" y="3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4" name="Freeform 46"/>
            <p:cNvSpPr>
              <a:spLocks/>
            </p:cNvSpPr>
            <p:nvPr/>
          </p:nvSpPr>
          <p:spPr bwMode="auto">
            <a:xfrm>
              <a:off x="865762" y="2095233"/>
              <a:ext cx="3830266" cy="218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50" y="30"/>
                </a:cxn>
              </a:cxnLst>
              <a:rect l="0" t="0" r="r" b="b"/>
              <a:pathLst>
                <a:path w="5250" h="30">
                  <a:moveTo>
                    <a:pt x="0" y="0"/>
                  </a:moveTo>
                  <a:lnTo>
                    <a:pt x="5250" y="3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>
              <a:off x="935801" y="1286747"/>
              <a:ext cx="3827348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6" name="Line 48"/>
            <p:cNvSpPr>
              <a:spLocks noChangeShapeType="1"/>
            </p:cNvSpPr>
            <p:nvPr/>
          </p:nvSpPr>
          <p:spPr bwMode="auto">
            <a:xfrm>
              <a:off x="1318098" y="5450304"/>
              <a:ext cx="766053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>
              <a:off x="1318098" y="4732299"/>
              <a:ext cx="766053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>
              <a:off x="1332689" y="2849723"/>
              <a:ext cx="766053" cy="730"/>
            </a:xfrm>
            <a:prstGeom prst="line">
              <a:avLst/>
            </a:pr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3606773" y="3402821"/>
              <a:ext cx="5837" cy="13134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80"/>
                </a:cxn>
              </a:cxnLst>
              <a:rect l="0" t="0" r="r" b="b"/>
              <a:pathLst>
                <a:path w="8" h="180">
                  <a:moveTo>
                    <a:pt x="8" y="0"/>
                  </a:moveTo>
                  <a:lnTo>
                    <a:pt x="0" y="18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3809595" y="3413766"/>
              <a:ext cx="10944" cy="149949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055"/>
                </a:cxn>
              </a:cxnLst>
              <a:rect l="0" t="0" r="r" b="b"/>
              <a:pathLst>
                <a:path w="15" h="2055">
                  <a:moveTo>
                    <a:pt x="15" y="0"/>
                  </a:moveTo>
                  <a:lnTo>
                    <a:pt x="0" y="205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3869420" y="3577944"/>
              <a:ext cx="1772866" cy="58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30" y="0"/>
                </a:cxn>
              </a:cxnLst>
              <a:rect l="0" t="0" r="r" b="b"/>
              <a:pathLst>
                <a:path w="2430" h="8">
                  <a:moveTo>
                    <a:pt x="0" y="8"/>
                  </a:moveTo>
                  <a:lnTo>
                    <a:pt x="2430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5659066" y="2800834"/>
              <a:ext cx="730" cy="777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65"/>
                </a:cxn>
              </a:cxnLst>
              <a:rect l="0" t="0" r="r" b="b"/>
              <a:pathLst>
                <a:path w="1" h="1065">
                  <a:moveTo>
                    <a:pt x="0" y="0"/>
                  </a:moveTo>
                  <a:lnTo>
                    <a:pt x="0" y="106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6578330" y="4590741"/>
              <a:ext cx="1083418" cy="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5" y="0"/>
                </a:cxn>
              </a:cxnLst>
              <a:rect l="0" t="0" r="r" b="b"/>
              <a:pathLst>
                <a:path w="1485" h="1">
                  <a:moveTo>
                    <a:pt x="0" y="0"/>
                  </a:moveTo>
                  <a:lnTo>
                    <a:pt x="1485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5653229" y="2822725"/>
              <a:ext cx="919264" cy="1094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260" y="0"/>
                </a:cxn>
              </a:cxnLst>
              <a:rect l="0" t="0" r="r" b="b"/>
              <a:pathLst>
                <a:path w="1260" h="15">
                  <a:moveTo>
                    <a:pt x="0" y="15"/>
                  </a:moveTo>
                  <a:lnTo>
                    <a:pt x="1260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3754877" y="3413766"/>
              <a:ext cx="10944" cy="1368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875"/>
                </a:cxn>
              </a:cxnLst>
              <a:rect l="0" t="0" r="r" b="b"/>
              <a:pathLst>
                <a:path w="15" h="1875">
                  <a:moveTo>
                    <a:pt x="0" y="0"/>
                  </a:moveTo>
                  <a:lnTo>
                    <a:pt x="15" y="187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3765820" y="4776809"/>
              <a:ext cx="3874040" cy="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10" y="0"/>
                </a:cxn>
              </a:cxnLst>
              <a:rect l="0" t="0" r="r" b="b"/>
              <a:pathLst>
                <a:path w="5310" h="1">
                  <a:moveTo>
                    <a:pt x="0" y="0"/>
                  </a:moveTo>
                  <a:lnTo>
                    <a:pt x="5310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3864313" y="3397713"/>
              <a:ext cx="5107" cy="186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5"/>
                </a:cxn>
              </a:cxnLst>
              <a:rect l="0" t="0" r="r" b="b"/>
              <a:pathLst>
                <a:path w="7" h="255">
                  <a:moveTo>
                    <a:pt x="7" y="0"/>
                  </a:moveTo>
                  <a:lnTo>
                    <a:pt x="0" y="25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3781871" y="2193740"/>
              <a:ext cx="932396" cy="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8" y="0"/>
                </a:cxn>
              </a:cxnLst>
              <a:rect l="0" t="0" r="r" b="b"/>
              <a:pathLst>
                <a:path w="1278" h="1">
                  <a:moveTo>
                    <a:pt x="0" y="0"/>
                  </a:moveTo>
                  <a:lnTo>
                    <a:pt x="1278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3765820" y="2187903"/>
              <a:ext cx="5107" cy="91939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260"/>
                </a:cxn>
              </a:cxnLst>
              <a:rect l="0" t="0" r="r" b="b"/>
              <a:pathLst>
                <a:path w="7" h="1260">
                  <a:moveTo>
                    <a:pt x="7" y="0"/>
                  </a:moveTo>
                  <a:lnTo>
                    <a:pt x="0" y="126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3696511" y="2095233"/>
              <a:ext cx="3648" cy="101790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395"/>
                </a:cxn>
              </a:cxnLst>
              <a:rect l="0" t="0" r="r" b="b"/>
              <a:pathLst>
                <a:path w="5" h="1395">
                  <a:moveTo>
                    <a:pt x="5" y="0"/>
                  </a:moveTo>
                  <a:lnTo>
                    <a:pt x="0" y="139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4690191" y="2198848"/>
              <a:ext cx="730" cy="1203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50"/>
                </a:cxn>
              </a:cxnLst>
              <a:rect l="0" t="0" r="r" b="b"/>
              <a:pathLst>
                <a:path w="1" h="1650">
                  <a:moveTo>
                    <a:pt x="0" y="0"/>
                  </a:moveTo>
                  <a:lnTo>
                    <a:pt x="0" y="165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6523612" y="2144122"/>
              <a:ext cx="5107" cy="58593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03"/>
                </a:cxn>
              </a:cxnLst>
              <a:rect l="0" t="0" r="r" b="b"/>
              <a:pathLst>
                <a:path w="7" h="803">
                  <a:moveTo>
                    <a:pt x="7" y="0"/>
                  </a:moveTo>
                  <a:lnTo>
                    <a:pt x="0" y="803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5604348" y="2724218"/>
              <a:ext cx="902484" cy="58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237" y="0"/>
                </a:cxn>
              </a:cxnLst>
              <a:rect l="0" t="0" r="r" b="b"/>
              <a:pathLst>
                <a:path w="1237" h="8">
                  <a:moveTo>
                    <a:pt x="0" y="8"/>
                  </a:moveTo>
                  <a:lnTo>
                    <a:pt x="1237" y="0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5582461" y="2730055"/>
              <a:ext cx="730" cy="755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5"/>
                </a:cxn>
              </a:cxnLst>
              <a:rect l="0" t="0" r="r" b="b"/>
              <a:pathLst>
                <a:path w="1" h="1035">
                  <a:moveTo>
                    <a:pt x="0" y="0"/>
                  </a:moveTo>
                  <a:lnTo>
                    <a:pt x="0" y="1035"/>
                  </a:lnTo>
                </a:path>
              </a:pathLst>
            </a:custGeom>
            <a:noFill/>
            <a:ln w="19050">
              <a:solidFill>
                <a:srgbClr val="F228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5" name="Text Box 17"/>
            <p:cNvSpPr txBox="1">
              <a:spLocks noChangeArrowheads="1"/>
            </p:cNvSpPr>
            <p:nvPr/>
          </p:nvSpPr>
          <p:spPr bwMode="auto">
            <a:xfrm>
              <a:off x="935801" y="4876774"/>
              <a:ext cx="687159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/>
                <a:t>20 x E</a:t>
              </a:r>
            </a:p>
          </p:txBody>
        </p:sp>
        <p:sp>
          <p:nvSpPr>
            <p:cNvPr id="146" name="Text Box 50"/>
            <p:cNvSpPr txBox="1">
              <a:spLocks noChangeArrowheads="1"/>
            </p:cNvSpPr>
            <p:nvPr/>
          </p:nvSpPr>
          <p:spPr bwMode="auto">
            <a:xfrm>
              <a:off x="3289408" y="3048000"/>
              <a:ext cx="757298" cy="351173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F22808"/>
              </a:solidFill>
              <a:miter lim="800000"/>
              <a:headEnd/>
              <a:tailEnd/>
            </a:ln>
            <a:effectLst/>
          </p:spPr>
          <p:txBody>
            <a:bodyPr lIns="100280" tIns="50140" rIns="100280" bIns="50140" anchor="ctr"/>
            <a:lstStyle/>
            <a:p>
              <a:pPr algn="ctr" defTabSz="863600"/>
              <a:r>
                <a:rPr lang="en-US" sz="800" b="1" dirty="0"/>
                <a:t>MV/LV</a:t>
              </a:r>
              <a:br>
                <a:rPr lang="en-US" sz="800" b="1" dirty="0"/>
              </a:br>
              <a:r>
                <a:rPr lang="en-US" sz="800" b="1" dirty="0"/>
                <a:t>630 kVA</a:t>
              </a:r>
              <a:endParaRPr lang="en-US" sz="1400" dirty="0"/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6934201" y="2971800"/>
              <a:ext cx="1577102" cy="2775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5720" tIns="36576" rIns="45720" bIns="36576">
              <a:spAutoFit/>
            </a:bodyPr>
            <a:lstStyle/>
            <a:p>
              <a:pPr defTabSz="863600"/>
              <a:r>
                <a:rPr lang="en-US" sz="1000" b="1" dirty="0" smtClean="0"/>
                <a:t>District heating</a:t>
              </a:r>
              <a:endParaRPr lang="en-US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the network handle? A bottom-up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152400" y="1066800"/>
            <a:ext cx="8763000" cy="9906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" y="1066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‘Meeks grid’ represents a typical Dutch residential community. </a:t>
            </a:r>
            <a:br>
              <a:rPr lang="en-GB" dirty="0" smtClean="0"/>
            </a:br>
            <a:r>
              <a:rPr lang="en-GB" dirty="0" smtClean="0"/>
              <a:t>Our simulations calculate the impact of a scenario on variations of this community  </a:t>
            </a:r>
            <a:endParaRPr lang="en-GB" dirty="0"/>
          </a:p>
        </p:txBody>
      </p:sp>
      <p:sp>
        <p:nvSpPr>
          <p:cNvPr id="148" name="TextBox 147"/>
          <p:cNvSpPr txBox="1"/>
          <p:nvPr/>
        </p:nvSpPr>
        <p:spPr>
          <a:xfrm>
            <a:off x="467544" y="6019800"/>
            <a:ext cx="766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A-D = town house, E-F = detached, G-H = flats, 2 commercials (school, shopping)</a:t>
            </a:r>
          </a:p>
        </p:txBody>
      </p:sp>
    </p:spTree>
    <p:extLst>
      <p:ext uri="{BB962C8B-B14F-4D97-AF65-F5344CB8AC3E}">
        <p14:creationId xmlns:p14="http://schemas.microsoft.com/office/powerpoint/2010/main" val="30936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– “Meeks grid” electric network layout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135063"/>
            <a:ext cx="8839200" cy="1323439"/>
          </a:xfrm>
        </p:spPr>
        <p:txBody>
          <a:bodyPr/>
          <a:lstStyle/>
          <a:p>
            <a:r>
              <a:rPr lang="en-GB" sz="1600" dirty="0" smtClean="0"/>
              <a:t>Simplified layout of the “Meeks grid” electric network</a:t>
            </a:r>
          </a:p>
          <a:p>
            <a:r>
              <a:rPr lang="en-GB" sz="1600" dirty="0" smtClean="0"/>
              <a:t>Only two types of grid components considered: transformer (incl. </a:t>
            </a:r>
            <a:r>
              <a:rPr lang="en-GB" sz="1600" dirty="0" err="1" smtClean="0"/>
              <a:t>busbars</a:t>
            </a:r>
            <a:r>
              <a:rPr lang="en-GB" sz="1600" dirty="0" smtClean="0"/>
              <a:t> and switches) and cables</a:t>
            </a:r>
          </a:p>
          <a:p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6B243-5B4A-462A-826E-9F69BC352BB6}" type="slidenum">
              <a:rPr lang="en-GB" altLang="ja-JP" smtClean="0"/>
              <a:pPr>
                <a:defRPr/>
              </a:pPr>
              <a:t>27</a:t>
            </a:fld>
            <a:endParaRPr lang="en-GB" altLang="ja-JP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286000" y="32766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MV/LV Transformer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6200" y="3886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MV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grid connection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419807" y="4495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busbar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10 kV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71800" y="5410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LV </a:t>
            </a:r>
            <a:r>
              <a: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busbar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400 V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181600" y="4953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Commercial 1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181600" y="25908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A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181600" y="5562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 District heating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667000" y="388620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895600" y="388620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>
            <a:stCxn id="42" idx="6"/>
          </p:cNvCxnSpPr>
          <p:nvPr/>
        </p:nvCxnSpPr>
        <p:spPr bwMode="auto">
          <a:xfrm>
            <a:off x="3352800" y="41148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41" idx="2"/>
          </p:cNvCxnSpPr>
          <p:nvPr/>
        </p:nvCxnSpPr>
        <p:spPr bwMode="auto">
          <a:xfrm>
            <a:off x="1143000" y="4114800"/>
            <a:ext cx="15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1676400" y="4114800"/>
            <a:ext cx="60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2362200" y="4267200"/>
            <a:ext cx="350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4114800" y="27432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114800" y="30480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4114800" y="3352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114800" y="36576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4114800" y="39624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4114800" y="42672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4114800" y="45720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4114800" y="4876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4114800" y="51816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4114800" y="54864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4114800" y="57912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5181600" y="5257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 Commercial 2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4343400" y="2667000"/>
            <a:ext cx="228600" cy="152400"/>
            <a:chOff x="685800" y="4648200"/>
            <a:chExt cx="1295400" cy="533400"/>
          </a:xfrm>
        </p:grpSpPr>
        <p:sp>
          <p:nvSpPr>
            <p:cNvPr id="84" name="Rectangle 83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91"/>
          <p:cNvGrpSpPr/>
          <p:nvPr/>
        </p:nvGrpSpPr>
        <p:grpSpPr>
          <a:xfrm>
            <a:off x="4343400" y="2971800"/>
            <a:ext cx="228600" cy="152400"/>
            <a:chOff x="685800" y="4648200"/>
            <a:chExt cx="1295400" cy="53340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94"/>
          <p:cNvGrpSpPr/>
          <p:nvPr/>
        </p:nvGrpSpPr>
        <p:grpSpPr>
          <a:xfrm>
            <a:off x="4343400" y="3276600"/>
            <a:ext cx="228600" cy="152400"/>
            <a:chOff x="685800" y="4648200"/>
            <a:chExt cx="1295400" cy="53340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97"/>
          <p:cNvGrpSpPr/>
          <p:nvPr/>
        </p:nvGrpSpPr>
        <p:grpSpPr>
          <a:xfrm>
            <a:off x="4343400" y="3581400"/>
            <a:ext cx="228600" cy="152400"/>
            <a:chOff x="685800" y="4648200"/>
            <a:chExt cx="1295400" cy="533400"/>
          </a:xfrm>
        </p:grpSpPr>
        <p:sp>
          <p:nvSpPr>
            <p:cNvPr id="99" name="Rectangle 98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100"/>
          <p:cNvGrpSpPr/>
          <p:nvPr/>
        </p:nvGrpSpPr>
        <p:grpSpPr>
          <a:xfrm>
            <a:off x="4343400" y="3886200"/>
            <a:ext cx="228600" cy="152400"/>
            <a:chOff x="685800" y="4648200"/>
            <a:chExt cx="1295400" cy="53340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03"/>
          <p:cNvGrpSpPr/>
          <p:nvPr/>
        </p:nvGrpSpPr>
        <p:grpSpPr>
          <a:xfrm>
            <a:off x="4343400" y="4191000"/>
            <a:ext cx="228600" cy="152400"/>
            <a:chOff x="685800" y="4648200"/>
            <a:chExt cx="1295400" cy="533400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06"/>
          <p:cNvGrpSpPr/>
          <p:nvPr/>
        </p:nvGrpSpPr>
        <p:grpSpPr>
          <a:xfrm>
            <a:off x="4343400" y="4495800"/>
            <a:ext cx="228600" cy="152400"/>
            <a:chOff x="685800" y="4648200"/>
            <a:chExt cx="1295400" cy="533400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09"/>
          <p:cNvGrpSpPr/>
          <p:nvPr/>
        </p:nvGrpSpPr>
        <p:grpSpPr>
          <a:xfrm>
            <a:off x="4343400" y="4800600"/>
            <a:ext cx="228600" cy="152400"/>
            <a:chOff x="685800" y="4648200"/>
            <a:chExt cx="1295400" cy="5334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2"/>
          <p:cNvGrpSpPr/>
          <p:nvPr/>
        </p:nvGrpSpPr>
        <p:grpSpPr>
          <a:xfrm>
            <a:off x="4343400" y="5105400"/>
            <a:ext cx="228600" cy="152400"/>
            <a:chOff x="685800" y="4648200"/>
            <a:chExt cx="1295400" cy="533400"/>
          </a:xfrm>
        </p:grpSpPr>
        <p:sp>
          <p:nvSpPr>
            <p:cNvPr id="114" name="Rectangle 113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15"/>
          <p:cNvGrpSpPr/>
          <p:nvPr/>
        </p:nvGrpSpPr>
        <p:grpSpPr>
          <a:xfrm>
            <a:off x="4343400" y="5410200"/>
            <a:ext cx="228600" cy="152400"/>
            <a:chOff x="685800" y="4648200"/>
            <a:chExt cx="1295400" cy="533400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18"/>
          <p:cNvGrpSpPr/>
          <p:nvPr/>
        </p:nvGrpSpPr>
        <p:grpSpPr>
          <a:xfrm>
            <a:off x="4343400" y="5715000"/>
            <a:ext cx="228600" cy="152400"/>
            <a:chOff x="685800" y="4648200"/>
            <a:chExt cx="1295400" cy="533400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121"/>
          <p:cNvGrpSpPr/>
          <p:nvPr/>
        </p:nvGrpSpPr>
        <p:grpSpPr>
          <a:xfrm>
            <a:off x="3581400" y="4038600"/>
            <a:ext cx="228600" cy="152400"/>
            <a:chOff x="685800" y="4648200"/>
            <a:chExt cx="1295400" cy="5334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124"/>
          <p:cNvGrpSpPr/>
          <p:nvPr/>
        </p:nvGrpSpPr>
        <p:grpSpPr>
          <a:xfrm>
            <a:off x="2209800" y="4038600"/>
            <a:ext cx="228600" cy="152400"/>
            <a:chOff x="685800" y="4648200"/>
            <a:chExt cx="1295400" cy="533400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127"/>
          <p:cNvGrpSpPr/>
          <p:nvPr/>
        </p:nvGrpSpPr>
        <p:grpSpPr>
          <a:xfrm>
            <a:off x="1524000" y="4038600"/>
            <a:ext cx="228600" cy="152400"/>
            <a:chOff x="685800" y="4648200"/>
            <a:chExt cx="1295400" cy="533400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685800" y="4648200"/>
              <a:ext cx="1295400" cy="533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 bwMode="auto">
            <a:xfrm>
              <a:off x="685800" y="4648200"/>
              <a:ext cx="1295400" cy="53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6" name="Text Box 24"/>
          <p:cNvSpPr txBox="1">
            <a:spLocks noChangeArrowheads="1"/>
          </p:cNvSpPr>
          <p:nvPr/>
        </p:nvSpPr>
        <p:spPr bwMode="auto">
          <a:xfrm>
            <a:off x="4114800" y="2133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cs typeface="Times New Roman" pitchFamily="18" charset="0"/>
              </a:rPr>
              <a:t>Switches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Text Box 24"/>
          <p:cNvSpPr txBox="1">
            <a:spLocks noChangeArrowheads="1"/>
          </p:cNvSpPr>
          <p:nvPr/>
        </p:nvSpPr>
        <p:spPr bwMode="auto">
          <a:xfrm>
            <a:off x="7086600" y="39624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cs typeface="Times New Roman" pitchFamily="18" charset="0"/>
              </a:rPr>
              <a:t>Cables going into the neighbourhood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Text Box 13"/>
          <p:cNvSpPr txBox="1">
            <a:spLocks noChangeArrowheads="1"/>
          </p:cNvSpPr>
          <p:nvPr/>
        </p:nvSpPr>
        <p:spPr bwMode="auto">
          <a:xfrm>
            <a:off x="5181600" y="28956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B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Text Box 13"/>
          <p:cNvSpPr txBox="1">
            <a:spLocks noChangeArrowheads="1"/>
          </p:cNvSpPr>
          <p:nvPr/>
        </p:nvSpPr>
        <p:spPr bwMode="auto">
          <a:xfrm>
            <a:off x="5181600" y="32004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C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Text Box 13"/>
          <p:cNvSpPr txBox="1">
            <a:spLocks noChangeArrowheads="1"/>
          </p:cNvSpPr>
          <p:nvPr/>
        </p:nvSpPr>
        <p:spPr bwMode="auto">
          <a:xfrm>
            <a:off x="5181600" y="35052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D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" name="Text Box 13"/>
          <p:cNvSpPr txBox="1">
            <a:spLocks noChangeArrowheads="1"/>
          </p:cNvSpPr>
          <p:nvPr/>
        </p:nvSpPr>
        <p:spPr bwMode="auto">
          <a:xfrm>
            <a:off x="5181600" y="38100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E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Text Box 13"/>
          <p:cNvSpPr txBox="1">
            <a:spLocks noChangeArrowheads="1"/>
          </p:cNvSpPr>
          <p:nvPr/>
        </p:nvSpPr>
        <p:spPr bwMode="auto">
          <a:xfrm>
            <a:off x="5181600" y="4114800"/>
            <a:ext cx="11430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Block F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Text Box 13"/>
          <p:cNvSpPr txBox="1">
            <a:spLocks noChangeArrowheads="1"/>
          </p:cNvSpPr>
          <p:nvPr/>
        </p:nvSpPr>
        <p:spPr bwMode="auto">
          <a:xfrm>
            <a:off x="5181600" y="4419600"/>
            <a:ext cx="10668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Flat G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5181600" y="4724400"/>
            <a:ext cx="1066800" cy="3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Flat H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371600" y="2438400"/>
            <a:ext cx="3352800" cy="3657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ight Brace 157"/>
          <p:cNvSpPr/>
          <p:nvPr/>
        </p:nvSpPr>
        <p:spPr bwMode="auto">
          <a:xfrm>
            <a:off x="6858000" y="2590800"/>
            <a:ext cx="304800" cy="3276600"/>
          </a:xfrm>
          <a:prstGeom prst="rightBrace">
            <a:avLst>
              <a:gd name="adj1" fmla="val 40476"/>
              <a:gd name="adj2" fmla="val 494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Text Box 27"/>
          <p:cNvSpPr txBox="1">
            <a:spLocks noChangeArrowheads="1"/>
          </p:cNvSpPr>
          <p:nvPr/>
        </p:nvSpPr>
        <p:spPr bwMode="auto">
          <a:xfrm>
            <a:off x="1371600" y="24384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91" tIns="30895" rIns="61791" bIns="308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Transformer station</a:t>
            </a:r>
            <a:endParaRPr kumimoji="0" lang="en-GB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from bottom-up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Peak production levelled with peak consumption: 11 GW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Coincidence factor of PV &amp; over dimensioning of transformers: 16 GW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30% curtailment (2-3% energy loss): 23 GW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Temporary transformer overload (few hours/year, 120%): 27 </a:t>
            </a:r>
            <a:r>
              <a:rPr lang="en-GB" dirty="0" smtClean="0"/>
              <a:t>GW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Demand response (0,5 kW per household): +4 GW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‘Conventional’ grid </a:t>
            </a:r>
            <a:r>
              <a:rPr lang="en-GB" dirty="0"/>
              <a:t>reinforcements: 50 GW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Electricity storage (5 kW per household): +40 GW</a:t>
            </a:r>
          </a:p>
          <a:p>
            <a:endParaRPr lang="en-GB" dirty="0" smtClean="0"/>
          </a:p>
          <a:p>
            <a:r>
              <a:rPr lang="en-GB" dirty="0" smtClean="0"/>
              <a:t>Assume homogeneous distribution of PV</a:t>
            </a:r>
          </a:p>
          <a:p>
            <a:r>
              <a:rPr lang="en-GB" dirty="0" smtClean="0"/>
              <a:t>Without seasonal energy storage the demand in winter must be provided by other sources</a:t>
            </a:r>
          </a:p>
          <a:p>
            <a:r>
              <a:rPr lang="en-GB" dirty="0" smtClean="0"/>
              <a:t>Grid voltage issues will arise (see case study)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825" y="3897052"/>
            <a:ext cx="8641656" cy="209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3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150 </a:t>
            </a:r>
            <a:r>
              <a:rPr lang="en-GB" dirty="0" err="1" smtClean="0"/>
              <a:t>GWp</a:t>
            </a:r>
            <a:r>
              <a:rPr lang="en-GB" dirty="0" smtClean="0"/>
              <a:t> thought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scenario will only be plausible if all possible measures are taken:</a:t>
            </a:r>
          </a:p>
          <a:p>
            <a:pPr lvl="1"/>
            <a:r>
              <a:rPr lang="en-GB" dirty="0" smtClean="0"/>
              <a:t>E.g. 75% curtailment (35-40% energy loss)</a:t>
            </a:r>
          </a:p>
          <a:p>
            <a:pPr lvl="1"/>
            <a:r>
              <a:rPr lang="en-GB" dirty="0" smtClean="0"/>
              <a:t>Grid extensions</a:t>
            </a:r>
          </a:p>
          <a:p>
            <a:pPr lvl="1"/>
            <a:r>
              <a:rPr lang="en-GB" dirty="0" smtClean="0"/>
              <a:t>Seasonal storage (hydrogen, thermal </a:t>
            </a:r>
            <a:r>
              <a:rPr lang="en-GB" dirty="0" err="1" smtClean="0"/>
              <a:t>acquifiers</a:t>
            </a:r>
            <a:r>
              <a:rPr lang="en-GB" dirty="0" smtClean="0"/>
              <a:t>, power-to-gas,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29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8"/>
          <a:stretch/>
        </p:blipFill>
        <p:spPr bwMode="auto">
          <a:xfrm>
            <a:off x="250825" y="2924944"/>
            <a:ext cx="449137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825" y="5911033"/>
            <a:ext cx="3614131" cy="2198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400" dirty="0" smtClean="0">
                <a:solidFill>
                  <a:srgbClr val="333333"/>
                </a:solidFill>
              </a:rPr>
              <a:t>75% curtailment; 20% DR; 50% HP, EV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3"/>
          <a:stretch/>
        </p:blipFill>
        <p:spPr bwMode="auto">
          <a:xfrm>
            <a:off x="4729207" y="2924944"/>
            <a:ext cx="4271285" cy="2962275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3988" y="5920534"/>
            <a:ext cx="4504054" cy="2198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400" dirty="0" smtClean="0">
                <a:solidFill>
                  <a:srgbClr val="333333"/>
                </a:solidFill>
              </a:rPr>
              <a:t>75% curtailment; 20% DR; 50% HP</a:t>
            </a:r>
            <a:r>
              <a:rPr lang="en-GB" sz="1400" smtClean="0">
                <a:solidFill>
                  <a:srgbClr val="333333"/>
                </a:solidFill>
              </a:rPr>
              <a:t>, EV, </a:t>
            </a:r>
            <a:r>
              <a:rPr lang="en-GB" sz="1400" b="1" smtClean="0">
                <a:solidFill>
                  <a:srgbClr val="333333"/>
                </a:solidFill>
              </a:rPr>
              <a:t>Storage</a:t>
            </a:r>
            <a:endParaRPr lang="en-GB" sz="140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Actualiteit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0" y="1412776"/>
            <a:ext cx="78948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30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Over DNV GL</a:t>
            </a:r>
          </a:p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pPr lvl="1"/>
            <a:r>
              <a:rPr lang="en-GB" dirty="0" err="1" smtClean="0"/>
              <a:t>Lokale</a:t>
            </a:r>
            <a:r>
              <a:rPr lang="en-GB" dirty="0" smtClean="0"/>
              <a:t> case study</a:t>
            </a:r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local case study – a neighbourhood in Arnhem (NL)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" y="1124744"/>
            <a:ext cx="8120364" cy="45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8743" y="6048862"/>
            <a:ext cx="2992038" cy="208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 smtClean="0">
                <a:solidFill>
                  <a:srgbClr val="333333"/>
                </a:solidFill>
              </a:rPr>
              <a:t>Source: </a:t>
            </a:r>
            <a:r>
              <a:rPr lang="en-GB" sz="1200" dirty="0" err="1" smtClean="0">
                <a:solidFill>
                  <a:srgbClr val="333333"/>
                </a:solidFill>
              </a:rPr>
              <a:t>Liander</a:t>
            </a:r>
            <a:r>
              <a:rPr lang="en-GB" sz="1200" dirty="0" smtClean="0">
                <a:solidFill>
                  <a:srgbClr val="333333"/>
                </a:solidFill>
              </a:rPr>
              <a:t>, Danny de Pater, 2014</a:t>
            </a:r>
          </a:p>
        </p:txBody>
      </p:sp>
    </p:spTree>
    <p:extLst>
      <p:ext uri="{BB962C8B-B14F-4D97-AF65-F5344CB8AC3E}">
        <p14:creationId xmlns:p14="http://schemas.microsoft.com/office/powerpoint/2010/main" val="18751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Coincidence issues production and demand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98743" y="6048862"/>
            <a:ext cx="2992038" cy="208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 smtClean="0">
                <a:solidFill>
                  <a:srgbClr val="333333"/>
                </a:solidFill>
              </a:rPr>
              <a:t>Source: </a:t>
            </a:r>
            <a:r>
              <a:rPr lang="en-GB" sz="1200" dirty="0" err="1" smtClean="0">
                <a:solidFill>
                  <a:srgbClr val="333333"/>
                </a:solidFill>
              </a:rPr>
              <a:t>Liander</a:t>
            </a:r>
            <a:r>
              <a:rPr lang="en-GB" sz="1200" dirty="0" smtClean="0">
                <a:solidFill>
                  <a:srgbClr val="333333"/>
                </a:solidFill>
              </a:rPr>
              <a:t>, Danny de Pater, 2014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7334"/>
            <a:ext cx="7668344" cy="482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from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At maximum PV production the local grid voltage will rise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At maximum load the local grid voltage will drop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difference between elevated voltage and lowered voltage is limiting the amount of PV and heat pumps.</a:t>
            </a:r>
          </a:p>
          <a:p>
            <a:endParaRPr lang="en-GB" dirty="0"/>
          </a:p>
          <a:p>
            <a:r>
              <a:rPr lang="en-GB" dirty="0" smtClean="0"/>
              <a:t>Exceeding the voltage limits would mean network extension (larger cables and connections)</a:t>
            </a:r>
          </a:p>
          <a:p>
            <a:endParaRPr lang="en-GB" dirty="0"/>
          </a:p>
          <a:p>
            <a:r>
              <a:rPr lang="en-GB" dirty="0" smtClean="0"/>
              <a:t>This induces high social economic costs for a small area: €3000-5000 per household.</a:t>
            </a:r>
          </a:p>
          <a:p>
            <a:endParaRPr lang="en-GB" dirty="0"/>
          </a:p>
          <a:p>
            <a:r>
              <a:rPr lang="en-GB" dirty="0" smtClean="0"/>
              <a:t>Grid operators claim that 1,5 </a:t>
            </a:r>
            <a:r>
              <a:rPr lang="en-GB" dirty="0" err="1" smtClean="0"/>
              <a:t>kWp</a:t>
            </a:r>
            <a:r>
              <a:rPr lang="en-GB" dirty="0" smtClean="0"/>
              <a:t> per household is the limit without grid extension (i.e. 33% of electricity demand)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98743" y="6048862"/>
            <a:ext cx="2992038" cy="208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 smtClean="0">
                <a:solidFill>
                  <a:srgbClr val="333333"/>
                </a:solidFill>
              </a:rPr>
              <a:t>Source: </a:t>
            </a:r>
            <a:r>
              <a:rPr lang="en-GB" sz="1200" dirty="0" err="1" smtClean="0">
                <a:solidFill>
                  <a:srgbClr val="333333"/>
                </a:solidFill>
              </a:rPr>
              <a:t>Liander</a:t>
            </a:r>
            <a:r>
              <a:rPr lang="en-GB" sz="1200" dirty="0" smtClean="0">
                <a:solidFill>
                  <a:srgbClr val="333333"/>
                </a:solidFill>
              </a:rPr>
              <a:t>, Danny de Pater, 2014</a:t>
            </a:r>
          </a:p>
        </p:txBody>
      </p:sp>
    </p:spTree>
    <p:extLst>
      <p:ext uri="{BB962C8B-B14F-4D97-AF65-F5344CB8AC3E}">
        <p14:creationId xmlns:p14="http://schemas.microsoft.com/office/powerpoint/2010/main" val="7570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34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7345511" cy="2268598"/>
          </a:xfrm>
        </p:spPr>
        <p:txBody>
          <a:bodyPr/>
          <a:lstStyle/>
          <a:p>
            <a:r>
              <a:rPr lang="en-GB" dirty="0" smtClean="0"/>
              <a:t>Abundance of roof area</a:t>
            </a:r>
          </a:p>
          <a:p>
            <a:r>
              <a:rPr lang="en-GB" dirty="0" smtClean="0"/>
              <a:t>66 </a:t>
            </a:r>
            <a:r>
              <a:rPr lang="en-GB" dirty="0" err="1" smtClean="0"/>
              <a:t>GWp</a:t>
            </a:r>
            <a:r>
              <a:rPr lang="en-GB" dirty="0" smtClean="0"/>
              <a:t> with current technology</a:t>
            </a:r>
          </a:p>
          <a:p>
            <a:r>
              <a:rPr lang="en-GB" dirty="0" smtClean="0"/>
              <a:t>&gt;150 </a:t>
            </a:r>
            <a:r>
              <a:rPr lang="en-GB" dirty="0" err="1" smtClean="0"/>
              <a:t>GWp</a:t>
            </a:r>
            <a:r>
              <a:rPr lang="en-GB" dirty="0" smtClean="0"/>
              <a:t> full potential with all applications</a:t>
            </a:r>
          </a:p>
          <a:p>
            <a:r>
              <a:rPr lang="en-GB" dirty="0" smtClean="0"/>
              <a:t>16 GW in present network without measures</a:t>
            </a:r>
          </a:p>
          <a:p>
            <a:r>
              <a:rPr lang="en-GB" dirty="0" smtClean="0"/>
              <a:t>(Smart) Grid measures can allow up to 100 GW in the LV grid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0020" y="3780785"/>
            <a:ext cx="4572000" cy="18036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</a:pPr>
            <a:r>
              <a:rPr lang="en-GB" sz="1600" b="1" dirty="0" smtClean="0">
                <a:solidFill>
                  <a:srgbClr val="009FDA"/>
                </a:solidFill>
                <a:ea typeface="+mj-ea"/>
                <a:cs typeface="+mj-cs"/>
              </a:rPr>
              <a:t>Boundary conditions &amp; Limitations</a:t>
            </a:r>
            <a:endParaRPr lang="en-GB" sz="1600" b="1" dirty="0">
              <a:solidFill>
                <a:srgbClr val="009FDA"/>
              </a:solidFill>
              <a:ea typeface="+mj-ea"/>
              <a:cs typeface="+mj-cs"/>
            </a:endParaRP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Homogeneous distribution of PV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333333"/>
                </a:solidFill>
              </a:rPr>
              <a:t>(Local) voltage issues will appear </a:t>
            </a:r>
            <a:r>
              <a:rPr lang="en-GB" sz="1600" dirty="0" smtClean="0">
                <a:solidFill>
                  <a:srgbClr val="333333"/>
                </a:solidFill>
              </a:rPr>
              <a:t>earlier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333333"/>
                </a:solidFill>
              </a:rPr>
              <a:t>Spinning reserve must be provided</a:t>
            </a:r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333333"/>
                </a:solidFill>
              </a:rPr>
              <a:t>Seasonal energy storage is necessary</a:t>
            </a:r>
            <a:endParaRPr lang="en-GB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Bas Vet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Bas.Vet@dnvgl.com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+31 (0)26 356 2836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6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Europese</a:t>
            </a:r>
            <a:r>
              <a:rPr lang="en-GB" dirty="0" smtClean="0"/>
              <a:t> </a:t>
            </a:r>
            <a:r>
              <a:rPr lang="en-GB" dirty="0" err="1" smtClean="0"/>
              <a:t>afspraken</a:t>
            </a:r>
            <a:r>
              <a:rPr lang="en-GB" dirty="0" smtClean="0"/>
              <a:t>: 14% </a:t>
            </a:r>
            <a:r>
              <a:rPr lang="en-GB" dirty="0" err="1" smtClean="0"/>
              <a:t>duurzame</a:t>
            </a:r>
            <a:r>
              <a:rPr lang="en-GB" dirty="0" smtClean="0"/>
              <a:t> </a:t>
            </a:r>
            <a:r>
              <a:rPr lang="en-GB" dirty="0" err="1" smtClean="0"/>
              <a:t>energie</a:t>
            </a:r>
            <a:r>
              <a:rPr lang="en-GB" dirty="0" smtClean="0"/>
              <a:t> in 2020 and 16% in 2023</a:t>
            </a:r>
          </a:p>
          <a:p>
            <a:r>
              <a:rPr lang="en-GB" dirty="0" smtClean="0"/>
              <a:t>Op </a:t>
            </a:r>
            <a:r>
              <a:rPr lang="en-GB" dirty="0" err="1" smtClean="0"/>
              <a:t>dit</a:t>
            </a:r>
            <a:r>
              <a:rPr lang="en-GB" dirty="0" smtClean="0"/>
              <a:t> moment: ~4% </a:t>
            </a:r>
            <a:r>
              <a:rPr lang="en-GB" dirty="0" err="1" smtClean="0"/>
              <a:t>duurzame</a:t>
            </a:r>
            <a:r>
              <a:rPr lang="en-GB" dirty="0" smtClean="0"/>
              <a:t> </a:t>
            </a:r>
            <a:r>
              <a:rPr lang="en-GB" dirty="0" err="1" smtClean="0"/>
              <a:t>energie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2013 is het </a:t>
            </a:r>
            <a:r>
              <a:rPr lang="en-GB" dirty="0" err="1" smtClean="0"/>
              <a:t>Nationaal</a:t>
            </a:r>
            <a:r>
              <a:rPr lang="en-GB" dirty="0" smtClean="0"/>
              <a:t> </a:t>
            </a:r>
            <a:r>
              <a:rPr lang="en-GB" dirty="0" err="1" smtClean="0"/>
              <a:t>Energieakkoord</a:t>
            </a:r>
            <a:r>
              <a:rPr lang="en-GB" dirty="0" smtClean="0"/>
              <a:t> </a:t>
            </a:r>
            <a:r>
              <a:rPr lang="en-GB" dirty="0" err="1" smtClean="0"/>
              <a:t>gesloten</a:t>
            </a:r>
            <a:endParaRPr lang="en-GB" dirty="0"/>
          </a:p>
          <a:p>
            <a:pPr lvl="1"/>
            <a:r>
              <a:rPr lang="nl-NL" dirty="0"/>
              <a:t>Ruim </a:t>
            </a:r>
            <a:r>
              <a:rPr lang="nl-NL" dirty="0" smtClean="0"/>
              <a:t>40 organisaties: </a:t>
            </a:r>
          </a:p>
          <a:p>
            <a:pPr lvl="3"/>
            <a:r>
              <a:rPr lang="nl-NL" dirty="0" smtClean="0"/>
              <a:t>de overheid, werkgevers</a:t>
            </a:r>
            <a:r>
              <a:rPr lang="nl-NL" dirty="0"/>
              <a:t>, </a:t>
            </a:r>
            <a:r>
              <a:rPr lang="nl-NL" dirty="0" smtClean="0"/>
              <a:t>vakbewegingen, </a:t>
            </a:r>
            <a:r>
              <a:rPr lang="nl-NL" dirty="0"/>
              <a:t>natuur- en milieuorganisaties, andere maatschappelijke organisaties en financiële </a:t>
            </a:r>
            <a:r>
              <a:rPr lang="nl-NL" dirty="0" smtClean="0"/>
              <a:t>instellingen</a:t>
            </a:r>
            <a:endParaRPr lang="en-GB" dirty="0"/>
          </a:p>
          <a:p>
            <a:pPr lvl="1"/>
            <a:r>
              <a:rPr lang="en-GB" dirty="0" smtClean="0"/>
              <a:t>139/159 </a:t>
            </a:r>
            <a:r>
              <a:rPr lang="en-GB" dirty="0" err="1" smtClean="0"/>
              <a:t>afspraken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“</a:t>
            </a:r>
            <a:r>
              <a:rPr lang="en-GB" dirty="0" err="1" smtClean="0"/>
              <a:t>gestart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Toch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zorgen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Bezwaren</a:t>
            </a:r>
            <a:r>
              <a:rPr lang="en-GB" dirty="0" smtClean="0"/>
              <a:t> </a:t>
            </a:r>
            <a:r>
              <a:rPr lang="en-GB" dirty="0" err="1" smtClean="0"/>
              <a:t>tegen</a:t>
            </a:r>
            <a:r>
              <a:rPr lang="en-GB" dirty="0" smtClean="0"/>
              <a:t> </a:t>
            </a:r>
            <a:r>
              <a:rPr lang="en-GB" dirty="0" err="1" smtClean="0"/>
              <a:t>sluiten</a:t>
            </a:r>
            <a:r>
              <a:rPr lang="en-GB" dirty="0" smtClean="0"/>
              <a:t> </a:t>
            </a:r>
            <a:r>
              <a:rPr lang="en-GB" dirty="0" err="1" smtClean="0"/>
              <a:t>kolencentrales</a:t>
            </a:r>
            <a:endParaRPr lang="en-GB" dirty="0" smtClean="0"/>
          </a:p>
          <a:p>
            <a:pPr lvl="1"/>
            <a:r>
              <a:rPr lang="en-GB" dirty="0" err="1" smtClean="0"/>
              <a:t>Onenigheid</a:t>
            </a:r>
            <a:r>
              <a:rPr lang="en-GB" dirty="0" smtClean="0"/>
              <a:t> over </a:t>
            </a:r>
            <a:r>
              <a:rPr lang="en-GB" dirty="0" err="1" smtClean="0"/>
              <a:t>bijstoken</a:t>
            </a:r>
            <a:r>
              <a:rPr lang="en-GB" dirty="0" smtClean="0"/>
              <a:t> </a:t>
            </a:r>
            <a:r>
              <a:rPr lang="en-GB" dirty="0" err="1" smtClean="0"/>
              <a:t>biomassa</a:t>
            </a:r>
            <a:endParaRPr lang="en-GB" dirty="0" smtClean="0"/>
          </a:p>
          <a:p>
            <a:pPr lvl="1"/>
            <a:r>
              <a:rPr lang="en-GB" dirty="0" err="1" smtClean="0"/>
              <a:t>Verzet</a:t>
            </a:r>
            <a:r>
              <a:rPr lang="en-GB" dirty="0" smtClean="0"/>
              <a:t> </a:t>
            </a:r>
            <a:r>
              <a:rPr lang="en-GB" dirty="0" err="1" smtClean="0"/>
              <a:t>tegen</a:t>
            </a:r>
            <a:r>
              <a:rPr lang="en-GB" dirty="0" smtClean="0"/>
              <a:t> </a:t>
            </a:r>
            <a:r>
              <a:rPr lang="en-GB" dirty="0" err="1" smtClean="0"/>
              <a:t>windmolens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825044"/>
            <a:ext cx="2736304" cy="23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Zonne-energie</a:t>
            </a:r>
            <a:r>
              <a:rPr lang="en-GB" dirty="0" smtClean="0"/>
              <a:t> in het </a:t>
            </a:r>
            <a:r>
              <a:rPr lang="en-GB" dirty="0" err="1" smtClean="0"/>
              <a:t>Energie</a:t>
            </a:r>
            <a:r>
              <a:rPr lang="en-GB" dirty="0" smtClean="0"/>
              <a:t> </a:t>
            </a:r>
            <a:r>
              <a:rPr lang="en-GB" dirty="0" err="1" smtClean="0"/>
              <a:t>akkoord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akkoord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 targets </a:t>
            </a:r>
            <a:r>
              <a:rPr lang="en-US" dirty="0" err="1" smtClean="0"/>
              <a:t>zonne-energie</a:t>
            </a:r>
            <a:endParaRPr lang="en-US" dirty="0" smtClean="0"/>
          </a:p>
          <a:p>
            <a:pPr lvl="1"/>
            <a:r>
              <a:rPr lang="en-US" dirty="0" err="1" smtClean="0"/>
              <a:t>Zonne-energie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decentrale</a:t>
            </a:r>
            <a:r>
              <a:rPr lang="en-US" dirty="0" smtClean="0"/>
              <a:t>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zonne-energie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bijdrage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leveren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halen</a:t>
            </a:r>
            <a:r>
              <a:rPr lang="en-US" dirty="0" smtClean="0"/>
              <a:t> van de </a:t>
            </a:r>
            <a:r>
              <a:rPr lang="en-US" dirty="0" err="1" smtClean="0"/>
              <a:t>doelen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Actieplan</a:t>
            </a:r>
            <a:r>
              <a:rPr lang="en-US" dirty="0"/>
              <a:t> </a:t>
            </a:r>
            <a:r>
              <a:rPr lang="en-US" dirty="0" err="1" smtClean="0"/>
              <a:t>Zonnestroom</a:t>
            </a:r>
            <a:r>
              <a:rPr lang="en-US" dirty="0" smtClean="0"/>
              <a:t>: 4 </a:t>
            </a:r>
            <a:r>
              <a:rPr lang="en-US" dirty="0" err="1" smtClean="0"/>
              <a:t>GWp</a:t>
            </a:r>
            <a:r>
              <a:rPr lang="en-US" dirty="0" smtClean="0"/>
              <a:t> in 2020</a:t>
            </a:r>
          </a:p>
          <a:p>
            <a:pPr lvl="1"/>
            <a:r>
              <a:rPr lang="en-US" dirty="0" smtClean="0"/>
              <a:t>Wim Sinke: 4-8 </a:t>
            </a:r>
            <a:r>
              <a:rPr lang="en-US" dirty="0" err="1" smtClean="0"/>
              <a:t>GWp</a:t>
            </a:r>
            <a:endParaRPr lang="en-US" dirty="0" smtClean="0"/>
          </a:p>
          <a:p>
            <a:pPr lvl="1"/>
            <a:r>
              <a:rPr lang="en-US" dirty="0" smtClean="0"/>
              <a:t>ECN: 30 </a:t>
            </a:r>
            <a:r>
              <a:rPr lang="en-US" dirty="0" err="1" smtClean="0"/>
              <a:t>GWp</a:t>
            </a:r>
            <a:r>
              <a:rPr lang="en-US" dirty="0" smtClean="0"/>
              <a:t> in 2030</a:t>
            </a:r>
          </a:p>
          <a:p>
            <a:pPr marL="198000" lvl="1" indent="0">
              <a:buNone/>
            </a:pPr>
            <a:endParaRPr lang="en-US" dirty="0" smtClean="0"/>
          </a:p>
          <a:p>
            <a:r>
              <a:rPr lang="en-US" dirty="0" err="1" smtClean="0"/>
              <a:t>Huidige</a:t>
            </a:r>
            <a:r>
              <a:rPr lang="en-US" dirty="0" smtClean="0"/>
              <a:t> stand:</a:t>
            </a:r>
          </a:p>
          <a:p>
            <a:pPr lvl="1"/>
            <a:r>
              <a:rPr lang="en-US" dirty="0" smtClean="0"/>
              <a:t>&gt; 1 </a:t>
            </a:r>
            <a:r>
              <a:rPr lang="en-US" dirty="0" err="1" smtClean="0"/>
              <a:t>GWp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80060"/>
            <a:ext cx="2664297" cy="378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Oude </a:t>
            </a:r>
            <a:r>
              <a:rPr lang="en-GB" dirty="0" err="1" smtClean="0"/>
              <a:t>potentieelstudies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Potentieelstudies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De </a:t>
            </a:r>
            <a:r>
              <a:rPr lang="en-GB" dirty="0" err="1" smtClean="0"/>
              <a:t>Noord</a:t>
            </a:r>
            <a:r>
              <a:rPr lang="en-GB" dirty="0"/>
              <a:t> </a:t>
            </a:r>
            <a:r>
              <a:rPr lang="en-GB" dirty="0" smtClean="0"/>
              <a:t>(2003): 80 – 100 </a:t>
            </a:r>
            <a:r>
              <a:rPr lang="en-GB" dirty="0" err="1" smtClean="0"/>
              <a:t>GWp</a:t>
            </a:r>
            <a:endParaRPr lang="en-GB" dirty="0" smtClean="0"/>
          </a:p>
          <a:p>
            <a:pPr lvl="1"/>
            <a:r>
              <a:rPr lang="en-GB" dirty="0" err="1" smtClean="0"/>
              <a:t>Bersma</a:t>
            </a:r>
            <a:r>
              <a:rPr lang="en-GB" dirty="0" smtClean="0"/>
              <a:t> et al (1997): 90 – 110 </a:t>
            </a:r>
            <a:r>
              <a:rPr lang="en-GB" dirty="0" err="1" smtClean="0"/>
              <a:t>GWp</a:t>
            </a:r>
            <a:endParaRPr lang="en-GB" dirty="0" smtClean="0"/>
          </a:p>
          <a:p>
            <a:pPr lvl="1"/>
            <a:r>
              <a:rPr lang="en-GB" dirty="0" smtClean="0"/>
              <a:t>Koot &amp; </a:t>
            </a:r>
            <a:r>
              <a:rPr lang="en-GB" dirty="0" err="1" smtClean="0"/>
              <a:t>Middelkoop</a:t>
            </a:r>
            <a:r>
              <a:rPr lang="en-GB" dirty="0" smtClean="0"/>
              <a:t> (2000): 47 </a:t>
            </a:r>
            <a:r>
              <a:rPr lang="en-GB" dirty="0" err="1" smtClean="0"/>
              <a:t>GWp</a:t>
            </a:r>
            <a:endParaRPr lang="en-GB" dirty="0" smtClean="0"/>
          </a:p>
          <a:p>
            <a:pPr lvl="1"/>
            <a:r>
              <a:rPr lang="en-GB" dirty="0" err="1" smtClean="0"/>
              <a:t>Alsema</a:t>
            </a:r>
            <a:r>
              <a:rPr lang="en-GB" dirty="0" smtClean="0"/>
              <a:t> &amp; Van </a:t>
            </a:r>
            <a:r>
              <a:rPr lang="en-GB" dirty="0" err="1" smtClean="0"/>
              <a:t>Bummelen</a:t>
            </a:r>
            <a:r>
              <a:rPr lang="en-GB" dirty="0" smtClean="0"/>
              <a:t> (1992): 224 </a:t>
            </a:r>
            <a:r>
              <a:rPr lang="en-GB" dirty="0" err="1" smtClean="0"/>
              <a:t>GWp</a:t>
            </a:r>
            <a:endParaRPr lang="en-GB" dirty="0" smtClean="0"/>
          </a:p>
          <a:p>
            <a:pPr lvl="1"/>
            <a:r>
              <a:rPr lang="en-GB" dirty="0" smtClean="0"/>
              <a:t>KPMG (1999): 27 </a:t>
            </a:r>
            <a:r>
              <a:rPr lang="en-GB" dirty="0" err="1" smtClean="0"/>
              <a:t>GWp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Meest</a:t>
            </a:r>
            <a:r>
              <a:rPr lang="en-GB" dirty="0" smtClean="0"/>
              <a:t> </a:t>
            </a:r>
            <a:r>
              <a:rPr lang="en-GB" dirty="0" err="1" smtClean="0"/>
              <a:t>recente</a:t>
            </a:r>
            <a:r>
              <a:rPr lang="en-GB" dirty="0" smtClean="0"/>
              <a:t> </a:t>
            </a:r>
            <a:r>
              <a:rPr lang="en-GB" dirty="0" err="1" smtClean="0"/>
              <a:t>studie</a:t>
            </a:r>
            <a:r>
              <a:rPr lang="en-GB" dirty="0" smtClean="0"/>
              <a:t>: 2003</a:t>
            </a:r>
          </a:p>
          <a:p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 smtClean="0"/>
              <a:t>netwerkcapaciteit</a:t>
            </a:r>
            <a:r>
              <a:rPr lang="en-GB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3971671"/>
              </p:ext>
            </p:extLst>
          </p:nvPr>
        </p:nvGraphicFramePr>
        <p:xfrm>
          <a:off x="4932039" y="3104964"/>
          <a:ext cx="3960441" cy="28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31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Introductie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potentieel</a:t>
            </a:r>
            <a:endParaRPr lang="en-GB" dirty="0" smtClean="0"/>
          </a:p>
          <a:p>
            <a:r>
              <a:rPr lang="en-GB" dirty="0" smtClean="0"/>
              <a:t>PV </a:t>
            </a:r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integratie</a:t>
            </a:r>
            <a:endParaRPr lang="en-GB" dirty="0" smtClean="0"/>
          </a:p>
          <a:p>
            <a:pPr lvl="1"/>
            <a:r>
              <a:rPr lang="en-GB" dirty="0" smtClean="0"/>
              <a:t>DNV GL National Smart Grid Model</a:t>
            </a:r>
          </a:p>
          <a:p>
            <a:pPr lvl="1"/>
            <a:r>
              <a:rPr lang="en-GB" dirty="0" smtClean="0"/>
              <a:t>Bottom-up </a:t>
            </a:r>
            <a:r>
              <a:rPr lang="en-GB" dirty="0" err="1" smtClean="0"/>
              <a:t>aanpak</a:t>
            </a:r>
            <a:endParaRPr lang="en-GB" dirty="0" smtClean="0"/>
          </a:p>
          <a:p>
            <a:pPr lvl="1"/>
            <a:r>
              <a:rPr lang="en-GB" dirty="0" err="1" smtClean="0"/>
              <a:t>Lokale</a:t>
            </a:r>
            <a:r>
              <a:rPr lang="en-GB" dirty="0" smtClean="0"/>
              <a:t> case study</a:t>
            </a:r>
          </a:p>
          <a:p>
            <a:r>
              <a:rPr lang="en-GB" dirty="0" err="1" smtClean="0"/>
              <a:t>Conclusies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 Roof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3313063" cy="4724400"/>
          </a:xfrm>
        </p:spPr>
        <p:txBody>
          <a:bodyPr/>
          <a:lstStyle/>
          <a:p>
            <a:r>
              <a:rPr lang="en-GB" dirty="0" smtClean="0"/>
              <a:t>Combining exact building locations with Object Height Register</a:t>
            </a:r>
          </a:p>
          <a:p>
            <a:r>
              <a:rPr lang="en-GB" dirty="0" smtClean="0"/>
              <a:t>Calculated tilt and orientation</a:t>
            </a:r>
          </a:p>
          <a:p>
            <a:r>
              <a:rPr lang="en-GB" dirty="0" smtClean="0"/>
              <a:t>Corrected average irradiation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62316" y="1485741"/>
            <a:ext cx="5130165" cy="4247515"/>
            <a:chOff x="3762316" y="1052736"/>
            <a:chExt cx="5130165" cy="4247515"/>
          </a:xfrm>
        </p:grpSpPr>
        <p:pic>
          <p:nvPicPr>
            <p:cNvPr id="8" name="Pictur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16" y="1052736"/>
              <a:ext cx="5130165" cy="424751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851920" y="1164090"/>
              <a:ext cx="1260140" cy="20864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Building profiles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208" y="1164090"/>
              <a:ext cx="1260140" cy="1884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Dominant tilt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3284985"/>
              <a:ext cx="864096" cy="2066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Orientation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5973" y="3303232"/>
              <a:ext cx="1656184" cy="1884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Corrected irradiation</a:t>
              </a:r>
            </a:p>
          </p:txBody>
        </p:sp>
      </p:grpSp>
      <p:pic>
        <p:nvPicPr>
          <p:cNvPr id="14" name="Picture 13" descr="C:\Users\corvre\Documents\Intern_Happyhill\D_Rapportage\Plaatjes\AgentschapNL_InstralingsDiagr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3" y="3303232"/>
            <a:ext cx="2857161" cy="287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4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 Roof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Corrections for roof edges (4%) and obstacles (36%); </a:t>
            </a:r>
          </a:p>
          <a:p>
            <a:r>
              <a:rPr lang="en-GB" dirty="0"/>
              <a:t>No shadow correction</a:t>
            </a:r>
          </a:p>
          <a:p>
            <a:r>
              <a:rPr lang="en-GB" dirty="0" smtClean="0"/>
              <a:t>GIS calculations are very time consuming</a:t>
            </a:r>
          </a:p>
          <a:p>
            <a:r>
              <a:rPr lang="en-GB" dirty="0" smtClean="0"/>
              <a:t>Determine available m</a:t>
            </a:r>
            <a:r>
              <a:rPr lang="en-GB" baseline="30000" dirty="0" smtClean="0"/>
              <a:t>2</a:t>
            </a:r>
            <a:r>
              <a:rPr lang="en-GB" dirty="0" smtClean="0"/>
              <a:t> per building type</a:t>
            </a:r>
          </a:p>
          <a:p>
            <a:pPr lvl="1"/>
            <a:r>
              <a:rPr lang="en-GB" dirty="0" smtClean="0"/>
              <a:t>Existing residential &amp; commercial buildings on postal code level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0146"/>
            <a:ext cx="8261590" cy="2497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95536" y="5785519"/>
            <a:ext cx="4370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00" lvl="1" indent="0">
              <a:buNone/>
            </a:pPr>
            <a:r>
              <a:rPr lang="en-GB" sz="1400" dirty="0" smtClean="0"/>
              <a:t>Figure: Available </a:t>
            </a:r>
            <a:r>
              <a:rPr lang="en-GB" sz="1400" dirty="0"/>
              <a:t>roof area per building type</a:t>
            </a:r>
          </a:p>
        </p:txBody>
      </p:sp>
    </p:spTree>
    <p:extLst>
      <p:ext uri="{BB962C8B-B14F-4D97-AF65-F5344CB8AC3E}">
        <p14:creationId xmlns:p14="http://schemas.microsoft.com/office/powerpoint/2010/main" val="3457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o3bEXZ5UyQzouRSreX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zgB.ud.k6N9F5MuM1jZw"/>
</p:tagLst>
</file>

<file path=ppt/theme/theme1.xml><?xml version="1.0" encoding="utf-8"?>
<a:theme xmlns:a="http://schemas.openxmlformats.org/drawingml/2006/main" name="DNV PowerPoint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1761</Words>
  <Application>Microsoft Office PowerPoint</Application>
  <PresentationFormat>On-screen Show (4:3)</PresentationFormat>
  <Paragraphs>447</Paragraphs>
  <Slides>36</Slides>
  <Notes>33</Notes>
  <HiddenSlides>23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DNV PowerPoint Template</vt:lpstr>
      <vt:lpstr>Agenda</vt:lpstr>
      <vt:lpstr>PV potentieel in Nederland &amp; Zonne-energie voorspelling</vt:lpstr>
      <vt:lpstr>Inhoud</vt:lpstr>
      <vt:lpstr>Actualiteit</vt:lpstr>
      <vt:lpstr>Introductie</vt:lpstr>
      <vt:lpstr>Zonne-energie in het Energie akkoord</vt:lpstr>
      <vt:lpstr>Oude potentieelstudies</vt:lpstr>
      <vt:lpstr>Inhoud</vt:lpstr>
      <vt:lpstr>PV Roof Potential</vt:lpstr>
      <vt:lpstr>PV Roof Potential</vt:lpstr>
      <vt:lpstr>PV Roof Potential</vt:lpstr>
      <vt:lpstr>Potential in the non-built environment</vt:lpstr>
      <vt:lpstr>Inhoud</vt:lpstr>
      <vt:lpstr>PV Network Integration - Methodology</vt:lpstr>
      <vt:lpstr>Construction of the Smart Grid Profile Model</vt:lpstr>
      <vt:lpstr>Profile approach</vt:lpstr>
      <vt:lpstr>PowerPoint Presentation</vt:lpstr>
      <vt:lpstr>Power balance - 700 MWp in 2014</vt:lpstr>
      <vt:lpstr>Yearly energy balance - 700 MWp in 2014</vt:lpstr>
      <vt:lpstr>Power balance – 4 GWp in 2020</vt:lpstr>
      <vt:lpstr>Yearly energy balance – 4 GWp in 2020</vt:lpstr>
      <vt:lpstr>Yearly energy balance – 20 GWp in 2030</vt:lpstr>
      <vt:lpstr>Power balance – 20 GWp in 2030</vt:lpstr>
      <vt:lpstr>Power balance – 20 GWp in 2030</vt:lpstr>
      <vt:lpstr>The role of storage</vt:lpstr>
      <vt:lpstr>Inhoud</vt:lpstr>
      <vt:lpstr>What can the network handle? A bottom-up approach</vt:lpstr>
      <vt:lpstr>Approach – “Meeks grid” electric network layout </vt:lpstr>
      <vt:lpstr>Results from bottom-up approach</vt:lpstr>
      <vt:lpstr>150 GWp thought experiment</vt:lpstr>
      <vt:lpstr>Inhoud</vt:lpstr>
      <vt:lpstr>A local case study – a neighbourhood in Arnhem (NL)</vt:lpstr>
      <vt:lpstr>Coincidence issues production and demand</vt:lpstr>
      <vt:lpstr>Lessons learned from case study</vt:lpstr>
      <vt:lpstr>Inhoud</vt:lpstr>
      <vt:lpstr>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Bas.Vet@dnvgl.com</dc:creator>
  <cp:lastModifiedBy>Vet, Bas</cp:lastModifiedBy>
  <cp:revision>93</cp:revision>
  <dcterms:created xsi:type="dcterms:W3CDTF">2013-10-29T14:32:23Z</dcterms:created>
  <dcterms:modified xsi:type="dcterms:W3CDTF">2014-11-19T11:49:35Z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LogoPath">
    <vt:lpwstr/>
  </property>
  <property fmtid="{D5CDD505-2E9C-101B-9397-08002B2CF9AE}" pid="5" name="CurrentDepartmentName">
    <vt:lpwstr/>
  </property>
  <property fmtid="{D5CDD505-2E9C-101B-9397-08002B2CF9AE}" pid="6" name="CurrentClientLogoPath">
    <vt:lpwstr/>
  </property>
  <property fmtid="{D5CDD505-2E9C-101B-9397-08002B2CF9AE}" pid="7" name="CurrentDate">
    <vt:lpwstr>7-10-2014</vt:lpwstr>
  </property>
  <property fmtid="{D5CDD505-2E9C-101B-9397-08002B2CF9AE}" pid="8" name="CurrentPresentationTitle">
    <vt:lpwstr/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  <property fmtid="{D5CDD505-2E9C-101B-9397-08002B2CF9AE}" pid="13" name="CurrentPaperType">
    <vt:lpwstr/>
  </property>
  <property fmtid="{D5CDD505-2E9C-101B-9397-08002B2CF9AE}" pid="14" name="CurrentInformationClass">
    <vt:lpwstr/>
  </property>
  <property fmtid="{D5CDD505-2E9C-101B-9397-08002B2CF9AE}" pid="15" name="CurrentRestrictedAccess">
    <vt:lpwstr/>
  </property>
  <property fmtid="{D5CDD505-2E9C-101B-9397-08002B2CF9AE}" pid="16" name="CurrentLanguage">
    <vt:lpwstr/>
  </property>
  <property fmtid="{D5CDD505-2E9C-101B-9397-08002B2CF9AE}" pid="17" name="CurrentOffice">
    <vt:lpwstr/>
  </property>
</Properties>
</file>