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14.xml" ContentType="application/vnd.openxmlformats-officedocument.presentationml.tags+xml"/>
  <Override PartName="/docProps/app.xml" ContentType="application/vnd.openxmlformats-officedocument.extended-propertie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tags/tag17.xml" ContentType="application/vnd.openxmlformats-officedocument.presentationml.tags+xml"/>
  <Override PartName="/ppt/tags/tag16.xml" ContentType="application/vnd.openxmlformats-officedocument.presentationml.tags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8" r:id="rId2"/>
  </p:sldMasterIdLst>
  <p:notesMasterIdLst>
    <p:notesMasterId r:id="rId12"/>
  </p:notesMasterIdLst>
  <p:sldIdLst>
    <p:sldId id="299" r:id="rId3"/>
    <p:sldId id="300" r:id="rId4"/>
    <p:sldId id="288" r:id="rId5"/>
    <p:sldId id="295" r:id="rId6"/>
    <p:sldId id="294" r:id="rId7"/>
    <p:sldId id="302" r:id="rId8"/>
    <p:sldId id="303" r:id="rId9"/>
    <p:sldId id="311" r:id="rId10"/>
    <p:sldId id="312" r:id="rId11"/>
  </p:sldIdLst>
  <p:sldSz cx="12192000" cy="6858000"/>
  <p:notesSz cx="6858000" cy="9144000"/>
  <p:custDataLst>
    <p:tags r:id="rId13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B00"/>
    <a:srgbClr val="E98300"/>
    <a:srgbClr val="ED9C33"/>
    <a:srgbClr val="F4C180"/>
    <a:srgbClr val="8B73A7"/>
    <a:srgbClr val="B6A7C8"/>
    <a:srgbClr val="C4262E"/>
    <a:srgbClr val="DC7D82"/>
    <a:srgbClr val="988F86"/>
    <a:srgbClr val="CBC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1" autoAdjust="0"/>
    <p:restoredTop sz="88047" autoAdjust="0"/>
  </p:normalViewPr>
  <p:slideViewPr>
    <p:cSldViewPr snapToObjects="1" showGuides="1">
      <p:cViewPr varScale="1">
        <p:scale>
          <a:sx n="87" d="100"/>
          <a:sy n="87" d="100"/>
        </p:scale>
        <p:origin x="-96" y="-342"/>
      </p:cViewPr>
      <p:guideLst>
        <p:guide orient="horz" pos="164"/>
        <p:guide orient="horz" pos="4162"/>
        <p:guide orient="horz" pos="845"/>
        <p:guide orient="horz" pos="799"/>
        <p:guide orient="horz" pos="3725"/>
        <p:guide pos="1928"/>
        <p:guide pos="211"/>
        <p:guide pos="7469"/>
        <p:guide pos="5752"/>
        <p:guide pos="5624"/>
        <p:guide pos="3905"/>
        <p:guide pos="3776"/>
        <p:guide pos="20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C5E0D-B76F-47A8-91B1-C71AD6BE59C3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EC2AB-FD5C-4EF7-AF8D-FB95907AF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Doel en opbouw toelichten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634F-4CAB-4F28-926E-7867AA8AFAD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Weging</a:t>
            </a:r>
            <a:r>
              <a:rPr lang="nl-NL" baseline="0" dirty="0" smtClean="0"/>
              <a:t> toevoegen – met balans</a:t>
            </a:r>
          </a:p>
          <a:p>
            <a:r>
              <a:rPr lang="nl-NL" baseline="0" dirty="0" smtClean="0"/>
              <a:t>Indien haalbaar grafieken met meetresultaten</a:t>
            </a:r>
          </a:p>
          <a:p>
            <a:r>
              <a:rPr lang="nl-NL" baseline="0" dirty="0" smtClean="0"/>
              <a:t>Schaalbaarheid</a:t>
            </a:r>
          </a:p>
          <a:p>
            <a:r>
              <a:rPr lang="nl-NL" baseline="0" dirty="0" smtClean="0"/>
              <a:t>Kosten transparantie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5634F-4CAB-4F28-926E-7867AA8AFAD2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2992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EC2AB-FD5C-4EF7-AF8D-FB95907AF3A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2517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err="1" smtClean="0"/>
              <a:t>Vervangen</a:t>
            </a:r>
            <a:r>
              <a:rPr lang="en-GB" dirty="0" smtClean="0"/>
              <a:t> door </a:t>
            </a:r>
            <a:r>
              <a:rPr lang="en-GB" dirty="0" err="1" smtClean="0"/>
              <a:t>nieuw</a:t>
            </a:r>
            <a:r>
              <a:rPr lang="en-GB" dirty="0" smtClean="0"/>
              <a:t> </a:t>
            </a:r>
            <a:r>
              <a:rPr lang="en-GB" dirty="0" err="1" smtClean="0"/>
              <a:t>beeldmateriaal</a:t>
            </a:r>
            <a:r>
              <a:rPr lang="en-GB" dirty="0" smtClean="0"/>
              <a:t> – </a:t>
            </a:r>
            <a:r>
              <a:rPr lang="en-GB" dirty="0" err="1" smtClean="0"/>
              <a:t>combi</a:t>
            </a:r>
            <a:r>
              <a:rPr lang="en-GB" dirty="0" smtClean="0"/>
              <a:t> met </a:t>
            </a:r>
            <a:r>
              <a:rPr lang="en-GB" dirty="0" err="1" smtClean="0"/>
              <a:t>Centraal</a:t>
            </a:r>
            <a:r>
              <a:rPr lang="en-GB" dirty="0" smtClean="0"/>
              <a:t> – </a:t>
            </a:r>
            <a:r>
              <a:rPr lang="en-GB" dirty="0" err="1" smtClean="0"/>
              <a:t>Lokaal</a:t>
            </a:r>
            <a:r>
              <a:rPr lang="en-GB" dirty="0" smtClean="0"/>
              <a:t> </a:t>
            </a:r>
            <a:r>
              <a:rPr lang="en-GB" dirty="0" err="1" smtClean="0"/>
              <a:t>beeld</a:t>
            </a:r>
            <a:r>
              <a:rPr lang="en-GB" dirty="0" smtClean="0"/>
              <a:t>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6E949F-A13D-44B1-A3EA-ACDCBEA2ED01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5FC8B4-62DC-4AE7-9476-F2FB7CF52F97}" type="slidenum">
              <a:rPr lang="en-GB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</a:t>
            </a:r>
            <a:r>
              <a:rPr lang="en-US" baseline="0" dirty="0" smtClean="0"/>
              <a:t> phase of PMC is to d</a:t>
            </a:r>
            <a:r>
              <a:rPr lang="en-US" dirty="0" smtClean="0"/>
              <a:t>emonstrate new end user propositions. These are based on actual data enabling real time pricing and insights in your own energy consumption</a:t>
            </a:r>
            <a:r>
              <a:rPr lang="en-US" baseline="0" dirty="0" smtClean="0"/>
              <a:t> as well as energy production and a minute-by-minute basis.</a:t>
            </a:r>
            <a:endParaRPr lang="en-US" dirty="0" smtClean="0"/>
          </a:p>
          <a:p>
            <a:r>
              <a:rPr lang="en-US" dirty="0" smtClean="0"/>
              <a:t>Phase 2: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Implement the PowerMatcher solution in the wholesale and billing processes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Validate the peak load reduction potential of the grid by extending the field trial with households behind a single transformer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Expand the smart electric vehicle charging experiment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Validate the cost-benefit model with data from the field trial</a:t>
            </a:r>
          </a:p>
          <a:p>
            <a:endParaRPr lang="en-GB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From commodity to services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GB" dirty="0" smtClean="0"/>
              <a:t>Consumers</a:t>
            </a:r>
            <a:r>
              <a:rPr lang="en-GB" baseline="0" dirty="0" smtClean="0"/>
              <a:t> can choose: source of energy, provider, moment of delivery, …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9E8E70-1D69-4BC0-AC06-2F09CEB9F783}" type="datetime4">
              <a:rPr lang="en-GB" smtClean="0"/>
              <a:pPr/>
              <a:t>12 November 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258BE3-425E-44FE-9E4F-46F3EB7D50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12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1125538"/>
            <a:ext cx="11857565" cy="31527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3" y="1605600"/>
            <a:ext cx="8593668" cy="702502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3601" y="4179682"/>
            <a:ext cx="11862000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1000" b="1" cap="all" baseline="0" noProof="1">
              <a:solidFill>
                <a:schemeClr val="accent2"/>
              </a:solidFill>
            </a:endParaRPr>
          </a:p>
        </p:txBody>
      </p:sp>
      <p:pic>
        <p:nvPicPr>
          <p:cNvPr id="23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7"/>
          </p:nvPr>
        </p:nvSpPr>
        <p:spPr>
          <a:xfrm>
            <a:off x="334431" y="6508356"/>
            <a:ext cx="276467" cy="179340"/>
          </a:xfrm>
        </p:spPr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10899" y="6508357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 smtClean="0">
                <a:solidFill>
                  <a:schemeClr val="tx1"/>
                </a:solidFill>
              </a:rPr>
              <a:t>DNV GL © </a:t>
            </a:r>
            <a:r>
              <a:rPr lang="en-GB" sz="800" noProof="0" dirty="0" smtClean="0">
                <a:solidFill>
                  <a:schemeClr val="tx1"/>
                </a:solidFill>
              </a:rPr>
              <a:t>2014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21" name="bmkDraft"/>
          <p:cNvSpPr txBox="1">
            <a:spLocks noChangeArrowheads="1"/>
          </p:cNvSpPr>
          <p:nvPr userDrawn="1"/>
        </p:nvSpPr>
        <p:spPr bwMode="auto">
          <a:xfrm>
            <a:off x="5338800" y="59256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6" name="bmkFldAuthorName"/>
          <p:cNvSpPr txBox="1">
            <a:spLocks noChangeArrowheads="1"/>
          </p:cNvSpPr>
          <p:nvPr userDrawn="1"/>
        </p:nvSpPr>
        <p:spPr bwMode="auto">
          <a:xfrm>
            <a:off x="334431" y="3542827"/>
            <a:ext cx="8593670" cy="29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mar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altLang="ja-JP" sz="1800" b="1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Irin Bouwman</a:t>
            </a:r>
            <a:endParaRPr lang="en-GB" altLang="ja-JP" sz="1800" b="1" kern="1200" baseline="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Date"/>
          <p:cNvSpPr/>
          <p:nvPr userDrawn="1"/>
        </p:nvSpPr>
        <p:spPr>
          <a:xfrm>
            <a:off x="334433" y="3834426"/>
            <a:ext cx="8593668" cy="3312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r>
              <a:rPr lang="en-GB" sz="1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September 24</a:t>
            </a:r>
            <a:r>
              <a:rPr lang="en-GB" sz="1800" b="0" kern="1200" baseline="30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GB" sz="18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2014</a:t>
            </a:r>
          </a:p>
        </p:txBody>
      </p:sp>
      <p:sp>
        <p:nvSpPr>
          <p:cNvPr id="28" name="bmk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bmkFldDocumentNumber"/>
          <p:cNvSpPr txBox="1">
            <a:spLocks noChangeArrowheads="1"/>
          </p:cNvSpPr>
          <p:nvPr userDrawn="1"/>
        </p:nvSpPr>
        <p:spPr bwMode="auto">
          <a:xfrm>
            <a:off x="1886137" y="6508356"/>
            <a:ext cx="4109851" cy="1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8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30" name="bmkBusinessAreaName"/>
          <p:cNvSpPr/>
          <p:nvPr userDrawn="1"/>
        </p:nvSpPr>
        <p:spPr>
          <a:xfrm>
            <a:off x="334431" y="1360800"/>
            <a:ext cx="8593669" cy="209126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ubtitle 2"/>
          <p:cNvSpPr>
            <a:spLocks noGrp="1"/>
          </p:cNvSpPr>
          <p:nvPr>
            <p:ph type="subTitle" idx="1"/>
          </p:nvPr>
        </p:nvSpPr>
        <p:spPr>
          <a:xfrm>
            <a:off x="334962" y="2420888"/>
            <a:ext cx="8593137" cy="648072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70801"/>
            <a:ext cx="5659437" cy="46426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99188" y="1268413"/>
            <a:ext cx="5657452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5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943200"/>
            <a:ext cx="11856000" cy="4679687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Sunday 19 november 2014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0598" y="5678682"/>
            <a:ext cx="11526041" cy="2347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1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7" name="Table Placeholder 11"/>
          <p:cNvSpPr>
            <a:spLocks noGrp="1"/>
          </p:cNvSpPr>
          <p:nvPr>
            <p:ph type="tbl" sz="quarter" idx="15"/>
          </p:nvPr>
        </p:nvSpPr>
        <p:spPr>
          <a:xfrm>
            <a:off x="0" y="5508267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42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7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96518" y="6537523"/>
            <a:ext cx="5662084" cy="1603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bmkFld6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r>
              <a:rPr lang="en-GB" altLang="ja-JP" sz="80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26 May 2014</a:t>
            </a:r>
            <a:endParaRPr lang="en-GB" altLang="ja-JP" sz="800" dirty="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7" name="bmkConfidentiality6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bmkDraft6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11857565" cy="31612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1262573"/>
            <a:ext cx="11234175" cy="1304415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Sunday 19 november 2014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319536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430" y="3518053"/>
            <a:ext cx="8593669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0" y="3803626"/>
            <a:ext cx="8593669" cy="27688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430" y="4080506"/>
            <a:ext cx="8593669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 smtClean="0"/>
              <a:t>Insert Telephone number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34434" y="5769261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0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10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32885" y="4869160"/>
            <a:ext cx="272754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b="1" cap="none" baseline="0" noProof="1" smtClean="0">
                <a:solidFill>
                  <a:schemeClr val="tx1"/>
                </a:solidFill>
              </a:rPr>
              <a:t>www.dnvgl.com</a:t>
            </a:r>
            <a:endParaRPr lang="en-GB" sz="1400" b="1" cap="none" baseline="0" noProof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79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8915"/>
            <a:ext cx="123355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8301" y="3704400"/>
            <a:ext cx="11746945" cy="946800"/>
          </a:xfrm>
        </p:spPr>
        <p:txBody>
          <a:bodyPr lIns="201564"/>
          <a:lstStyle>
            <a:lvl1pPr>
              <a:lnSpc>
                <a:spcPts val="4223"/>
              </a:lnSpc>
              <a:defRPr sz="440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8301" y="4726800"/>
            <a:ext cx="11746945" cy="286376"/>
          </a:xfrm>
        </p:spPr>
        <p:txBody>
          <a:bodyPr lIns="201564"/>
          <a:lstStyle>
            <a:lvl1pPr marL="0" indent="0" algn="l">
              <a:buNone/>
              <a:defRPr>
                <a:solidFill>
                  <a:srgbClr val="666666"/>
                </a:solidFill>
              </a:defRPr>
            </a:lvl1pPr>
            <a:lvl2pPr marL="60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8293" y="5568037"/>
            <a:ext cx="11770507" cy="210468"/>
          </a:xfrm>
        </p:spPr>
        <p:txBody>
          <a:bodyPr lIns="201564" rIns="81585"/>
          <a:lstStyle>
            <a:lvl1pPr>
              <a:lnSpc>
                <a:spcPts val="2133"/>
              </a:lnSpc>
              <a:defRPr sz="1700">
                <a:solidFill>
                  <a:srgbClr val="666666"/>
                </a:solidFill>
              </a:defRPr>
            </a:lvl1pPr>
          </a:lstStyle>
          <a:p>
            <a:r>
              <a:rPr lang="nl-NL" smtClean="0"/>
              <a:t>Sunday 19 november 2014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218302" y="5373221"/>
            <a:ext cx="11763639" cy="185900"/>
          </a:xfrm>
        </p:spPr>
        <p:txBody>
          <a:bodyPr lIns="201564"/>
          <a:lstStyle>
            <a:lvl1pPr marL="0" indent="0">
              <a:lnSpc>
                <a:spcPts val="2133"/>
              </a:lnSpc>
              <a:spcAft>
                <a:spcPts val="0"/>
              </a:spcAft>
              <a:buNone/>
              <a:defRPr sz="1700">
                <a:solidFill>
                  <a:srgbClr val="666666"/>
                </a:solidFill>
              </a:defRPr>
            </a:lvl1pPr>
            <a:lvl2pPr marL="244757" indent="0">
              <a:buNone/>
              <a:defRPr/>
            </a:lvl2pPr>
            <a:lvl3pPr marL="475115" indent="0">
              <a:buNone/>
              <a:defRPr/>
            </a:lvl3pPr>
            <a:lvl4pPr marL="729470" indent="0">
              <a:buNone/>
              <a:defRPr/>
            </a:lvl4pPr>
            <a:lvl5pPr marL="964627" indent="0">
              <a:buNone/>
              <a:defRPr/>
            </a:lvl5pPr>
          </a:lstStyle>
          <a:p>
            <a:pPr lvl="0"/>
            <a:r>
              <a:rPr lang="nl-NL" dirty="0" smtClean="0"/>
              <a:t>Author name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11586837" y="545702"/>
            <a:ext cx="900016" cy="114053"/>
          </a:xfrm>
        </p:spPr>
        <p:txBody>
          <a:bodyPr/>
          <a:lstStyle>
            <a:lvl1pPr marL="0" indent="0">
              <a:lnSpc>
                <a:spcPts val="1333"/>
              </a:lnSpc>
              <a:spcAft>
                <a:spcPts val="0"/>
              </a:spcAft>
              <a:buNone/>
              <a:defRPr sz="900"/>
            </a:lvl1pPr>
          </a:lstStyle>
          <a:p>
            <a:pPr lvl="0"/>
            <a:r>
              <a:rPr lang="nl-NL" dirty="0" smtClean="0"/>
              <a:t>Document </a:t>
            </a:r>
            <a:r>
              <a:rPr lang="nl-NL" dirty="0" err="1" smtClean="0"/>
              <a:t>number</a:t>
            </a:r>
            <a:endParaRPr lang="nl-NL" dirty="0" smtClean="0"/>
          </a:p>
        </p:txBody>
      </p:sp>
      <p:cxnSp>
        <p:nvCxnSpPr>
          <p:cNvPr id="13" name="Rechte verbindingslijn 7"/>
          <p:cNvCxnSpPr/>
          <p:nvPr userDrawn="1"/>
        </p:nvCxnSpPr>
        <p:spPr>
          <a:xfrm>
            <a:off x="201600" y="6192000"/>
            <a:ext cx="11784000" cy="0"/>
          </a:xfrm>
          <a:prstGeom prst="line">
            <a:avLst/>
          </a:prstGeom>
          <a:ln w="6350">
            <a:solidFill>
              <a:srgbClr val="99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2" descr="logo-ESSEN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1" y="6348504"/>
            <a:ext cx="1267868" cy="37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ekc_LOGO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83"/>
          <a:stretch/>
        </p:blipFill>
        <p:spPr bwMode="auto">
          <a:xfrm>
            <a:off x="8900160" y="6282861"/>
            <a:ext cx="1463040" cy="4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GET-logo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413" y="6477001"/>
            <a:ext cx="1270588" cy="29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tno logo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25"/>
          <a:stretch>
            <a:fillRect/>
          </a:stretch>
        </p:blipFill>
        <p:spPr bwMode="auto">
          <a:xfrm>
            <a:off x="6305712" y="6372667"/>
            <a:ext cx="1250147" cy="40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C:\Documents and Settings\01151\My Documents\My Pictures\Logos\ict_automatisering__logo_567.png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8401" y="6385053"/>
            <a:ext cx="1436001" cy="359633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 userDrawn="1"/>
        </p:nvSpPr>
        <p:spPr>
          <a:xfrm>
            <a:off x="10769600" y="6248400"/>
            <a:ext cx="14224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nl-NL"/>
          </a:p>
        </p:txBody>
      </p:sp>
      <p:pic>
        <p:nvPicPr>
          <p:cNvPr id="25" name="Picture 19" descr="TUdelft-logo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4401" y="6273800"/>
            <a:ext cx="1040479" cy="45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0" descr="TUE logo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800" y="6415096"/>
            <a:ext cx="536448" cy="28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6340832"/>
            <a:ext cx="1238251" cy="473177"/>
          </a:xfrm>
          <a:prstGeom prst="rect">
            <a:avLst/>
          </a:prstGeom>
        </p:spPr>
      </p:pic>
      <p:pic>
        <p:nvPicPr>
          <p:cNvPr id="4098" name="Picture 2" descr="\\arn-srv-fil-002.kema.intra\gcs\Projects\74100304 PowerMatchingCity - Fase 2\BeeldMateriaal\Logos Partners\DNV_GL_LOGO_RGB_digital.jpg"/>
          <p:cNvPicPr>
            <a:picLocks noChangeAspect="1" noChangeArrowheads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85" t="12771" r="4153" b="11157"/>
          <a:stretch/>
        </p:blipFill>
        <p:spPr bwMode="auto">
          <a:xfrm>
            <a:off x="143543" y="6340831"/>
            <a:ext cx="1636167" cy="4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25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Sunday 19 november 2014</a:t>
            </a:r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4432" y="1268413"/>
            <a:ext cx="11522209" cy="4645025"/>
          </a:xfr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rgbClr val="333333"/>
              </a:buClr>
              <a:buFont typeface="+mj-lt"/>
              <a:buAutoNum type="arabicPeriod"/>
              <a:defRPr b="1"/>
            </a:lvl1pPr>
            <a:lvl2pPr marL="522000" indent="-180000">
              <a:buFont typeface="Wingdings" panose="05000000000000000000" pitchFamily="2" charset="2"/>
              <a:buChar char="§"/>
              <a:defRPr/>
            </a:lvl2pPr>
            <a:lvl3pPr marL="738000"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740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125538"/>
            <a:ext cx="11857567" cy="3477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2" y="1728000"/>
            <a:ext cx="11090160" cy="190995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503543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1000" b="1" cap="all" baseline="0" noProof="1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10899" y="6508357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 smtClean="0">
                <a:solidFill>
                  <a:schemeClr val="tx1"/>
                </a:solidFill>
              </a:rPr>
              <a:t>DNV GL © </a:t>
            </a:r>
            <a:r>
              <a:rPr lang="en-GB" sz="800" noProof="0" dirty="0" smtClean="0">
                <a:solidFill>
                  <a:schemeClr val="tx1"/>
                </a:solidFill>
              </a:rPr>
              <a:t>2014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16" name="bmkDraft4"/>
          <p:cNvSpPr txBox="1">
            <a:spLocks noChangeArrowheads="1"/>
          </p:cNvSpPr>
          <p:nvPr userDrawn="1"/>
        </p:nvSpPr>
        <p:spPr bwMode="auto">
          <a:xfrm>
            <a:off x="5338800" y="59256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Confidentiality4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bmkBusinessAreaName"/>
          <p:cNvSpPr/>
          <p:nvPr userDrawn="1"/>
        </p:nvSpPr>
        <p:spPr>
          <a:xfrm>
            <a:off x="334431" y="1360800"/>
            <a:ext cx="8593669" cy="209126"/>
          </a:xfrm>
          <a:prstGeom prst="rect">
            <a:avLst/>
          </a:prstGeom>
          <a:noFill/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483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126596"/>
            <a:ext cx="11857565" cy="2970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FontTx/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4121994"/>
            <a:ext cx="11857038" cy="17914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2" y="4719836"/>
            <a:ext cx="11090160" cy="1037283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4101673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1000" b="1" cap="all" baseline="0" noProof="1">
              <a:solidFill>
                <a:schemeClr val="accent2"/>
              </a:solidFill>
            </a:endParaRPr>
          </a:p>
        </p:txBody>
      </p:sp>
      <p:pic>
        <p:nvPicPr>
          <p:cNvPr id="24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610899" y="6508357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 smtClean="0">
                <a:solidFill>
                  <a:schemeClr val="tx1"/>
                </a:solidFill>
              </a:rPr>
              <a:t>DNV GL © </a:t>
            </a:r>
            <a:r>
              <a:rPr lang="en-GB" sz="800" noProof="0" dirty="0" smtClean="0">
                <a:solidFill>
                  <a:schemeClr val="tx1"/>
                </a:solidFill>
              </a:rPr>
              <a:t>2014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16" name="bmkDraft5"/>
          <p:cNvSpPr txBox="1">
            <a:spLocks noChangeArrowheads="1"/>
          </p:cNvSpPr>
          <p:nvPr userDrawn="1"/>
        </p:nvSpPr>
        <p:spPr bwMode="auto">
          <a:xfrm>
            <a:off x="5338800" y="59256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0" name="bmkConfidentiality5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bmkBusinessAreaName"/>
          <p:cNvSpPr/>
          <p:nvPr userDrawn="1"/>
        </p:nvSpPr>
        <p:spPr>
          <a:xfrm>
            <a:off x="334431" y="4352300"/>
            <a:ext cx="8593669" cy="20912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40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" y="1125538"/>
            <a:ext cx="11857037" cy="266269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" y="3810227"/>
            <a:ext cx="11857565" cy="2103211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433" y="4190400"/>
            <a:ext cx="8593668" cy="736833"/>
          </a:xfrm>
        </p:spPr>
        <p:txBody>
          <a:bodyPr>
            <a:noAutofit/>
          </a:bodyPr>
          <a:lstStyle>
            <a:lvl1pPr>
              <a:lnSpc>
                <a:spcPct val="910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3798614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 userDrawn="1"/>
        </p:nvSpPr>
        <p:spPr>
          <a:xfrm>
            <a:off x="9131301" y="6481529"/>
            <a:ext cx="27275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cap="all" baseline="0" noProof="1" smtClean="0">
                <a:solidFill>
                  <a:schemeClr val="accent2"/>
                </a:solidFill>
              </a:rPr>
              <a:t>Safer, smarter, greener</a:t>
            </a:r>
            <a:endParaRPr lang="en-GB" sz="1000" b="1" cap="all" baseline="0" noProof="1">
              <a:solidFill>
                <a:schemeClr val="accent2"/>
              </a:solidFill>
            </a:endParaRPr>
          </a:p>
        </p:txBody>
      </p:sp>
      <p:pic>
        <p:nvPicPr>
          <p:cNvPr id="25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220" r="1"/>
          <a:stretch/>
        </p:blipFill>
        <p:spPr bwMode="auto">
          <a:xfrm>
            <a:off x="1" y="260350"/>
            <a:ext cx="11857037" cy="5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Connector 25"/>
          <p:cNvCxnSpPr/>
          <p:nvPr userDrawn="1"/>
        </p:nvCxnSpPr>
        <p:spPr>
          <a:xfrm>
            <a:off x="0" y="6195600"/>
            <a:ext cx="11857567" cy="0"/>
          </a:xfrm>
          <a:prstGeom prst="line">
            <a:avLst/>
          </a:prstGeom>
          <a:ln w="63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610899" y="6508357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 smtClean="0">
                <a:solidFill>
                  <a:schemeClr val="tx1"/>
                </a:solidFill>
              </a:rPr>
              <a:t>DNV GL © </a:t>
            </a:r>
            <a:r>
              <a:rPr lang="en-GB" sz="800" noProof="0" dirty="0" smtClean="0">
                <a:solidFill>
                  <a:schemeClr val="tx1"/>
                </a:solidFill>
              </a:rPr>
              <a:t>2014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sp>
        <p:nvSpPr>
          <p:cNvPr id="20" name="bmkDraft3"/>
          <p:cNvSpPr txBox="1">
            <a:spLocks noChangeArrowheads="1"/>
          </p:cNvSpPr>
          <p:nvPr userDrawn="1"/>
        </p:nvSpPr>
        <p:spPr bwMode="auto">
          <a:xfrm>
            <a:off x="5338800" y="5925600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1" name="bmkFld2DocumentNumber"/>
          <p:cNvSpPr txBox="1">
            <a:spLocks noChangeArrowheads="1"/>
          </p:cNvSpPr>
          <p:nvPr userDrawn="1"/>
        </p:nvSpPr>
        <p:spPr bwMode="auto">
          <a:xfrm>
            <a:off x="1886137" y="6508356"/>
            <a:ext cx="4109851" cy="1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l">
              <a:spcBef>
                <a:spcPts val="0"/>
              </a:spcBef>
            </a:pPr>
            <a:endParaRPr lang="en-GB" altLang="ja-JP" sz="800" dirty="0">
              <a:solidFill>
                <a:srgbClr val="000000"/>
              </a:solidFill>
              <a:ea typeface="ＭＳ Ｐゴシック" charset="-128"/>
              <a:cs typeface="Arial" charset="0"/>
            </a:endParaRPr>
          </a:p>
        </p:txBody>
      </p:sp>
      <p:sp>
        <p:nvSpPr>
          <p:cNvPr id="22" name="bmkConfidentiality3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bmkFld3Date"/>
          <p:cNvSpPr/>
          <p:nvPr userDrawn="1"/>
        </p:nvSpPr>
        <p:spPr>
          <a:xfrm>
            <a:off x="334433" y="5660878"/>
            <a:ext cx="8593668" cy="25256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3F9C35"/>
              </a:buClr>
              <a:buFont typeface="Wingdings 2" pitchFamily="18" charset="2"/>
              <a:buNone/>
            </a:pPr>
            <a:endParaRPr lang="en-GB" sz="1400" b="0" kern="1200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bmkBusinessAreaName"/>
          <p:cNvSpPr/>
          <p:nvPr userDrawn="1"/>
        </p:nvSpPr>
        <p:spPr>
          <a:xfrm>
            <a:off x="334431" y="3944453"/>
            <a:ext cx="8593669" cy="20912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>
              <a:lnSpc>
                <a:spcPct val="113000"/>
              </a:lnSpc>
              <a:spcBef>
                <a:spcPts val="600"/>
              </a:spcBef>
            </a:pPr>
            <a:r>
              <a:rPr lang="en-GB" sz="1200" b="1" kern="1200" cap="all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Energy</a:t>
            </a:r>
            <a:endParaRPr lang="en-GB" sz="1200" b="1" kern="1200" cap="all" baseline="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334431" y="5039166"/>
            <a:ext cx="8593670" cy="324036"/>
          </a:xfrm>
        </p:spPr>
        <p:txBody>
          <a:bodyPr/>
          <a:lstStyle>
            <a:lvl1pPr marL="0" indent="0" algn="l" defTabSz="914400" rtl="0" eaLnBrk="1" latinLnBrk="0" hangingPunct="1">
              <a:buNone/>
              <a:defRPr lang="en-US" sz="1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69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260349"/>
            <a:ext cx="11857565" cy="56502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268761"/>
            <a:ext cx="8593667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5794703"/>
            <a:ext cx="11856000" cy="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900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60349"/>
            <a:ext cx="11856000" cy="5650271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3" y="1268761"/>
            <a:ext cx="8593667" cy="1298228"/>
          </a:xfrm>
        </p:spPr>
        <p:txBody>
          <a:bodyPr anchor="t">
            <a:noAutofit/>
          </a:bodyPr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0" y="5796000"/>
            <a:ext cx="11856000" cy="27940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98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1" y="1268414"/>
            <a:ext cx="5659969" cy="464502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268414"/>
            <a:ext cx="5657454" cy="464502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0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970248"/>
            <a:ext cx="5659967" cy="575287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9187" y="970248"/>
            <a:ext cx="5657453" cy="576000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3"/>
          </p:nvPr>
        </p:nvSpPr>
        <p:spPr>
          <a:xfrm>
            <a:off x="334431" y="1627201"/>
            <a:ext cx="5659969" cy="42862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627201"/>
            <a:ext cx="5657454" cy="4286238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" r="-1" b="-44689"/>
          <a:stretch/>
        </p:blipFill>
        <p:spPr bwMode="auto">
          <a:xfrm>
            <a:off x="-1" y="6202575"/>
            <a:ext cx="11856377" cy="5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5819" y="6689029"/>
            <a:ext cx="1520697" cy="172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1" y="650835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10899" y="6508357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 smtClean="0">
                <a:solidFill>
                  <a:schemeClr val="tx1"/>
                </a:solidFill>
              </a:rPr>
              <a:t>DNV GL © </a:t>
            </a:r>
            <a:r>
              <a:rPr lang="en-GB" sz="800" noProof="0" dirty="0" smtClean="0">
                <a:solidFill>
                  <a:schemeClr val="tx1"/>
                </a:solidFill>
              </a:rPr>
              <a:t>2014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mkConfidentiality2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bmkDraft2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65" r:id="rId7"/>
    <p:sldLayoutId id="2147483652" r:id="rId8"/>
    <p:sldLayoutId id="2147483653" r:id="rId9"/>
    <p:sldLayoutId id="2147483664" r:id="rId10"/>
    <p:sldLayoutId id="2147483666" r:id="rId11"/>
    <p:sldLayoutId id="2147483654" r:id="rId12"/>
    <p:sldLayoutId id="2147483655" r:id="rId13"/>
    <p:sldLayoutId id="2147483667" r:id="rId14"/>
    <p:sldLayoutId id="2147483675" r:id="rId15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U:\DNV\New upgrading projects received September 2013\PPT project assigned September 2013-\work\A4 PPT logos.emf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" r="-1" b="-44689"/>
          <a:stretch/>
        </p:blipFill>
        <p:spPr bwMode="auto">
          <a:xfrm>
            <a:off x="-1" y="6202575"/>
            <a:ext cx="11856377" cy="58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5819" y="6689029"/>
            <a:ext cx="1520697" cy="172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Sunday 19 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1" y="650835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10899" y="6508357"/>
            <a:ext cx="83997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800" noProof="0" dirty="0" smtClean="0">
                <a:solidFill>
                  <a:schemeClr val="tx1"/>
                </a:solidFill>
              </a:rPr>
              <a:t>DNV GL © </a:t>
            </a:r>
            <a:r>
              <a:rPr lang="en-GB" sz="800" noProof="0" dirty="0" smtClean="0">
                <a:solidFill>
                  <a:schemeClr val="tx1"/>
                </a:solidFill>
              </a:rPr>
              <a:t>2014</a:t>
            </a:r>
            <a:endParaRPr lang="en-GB" sz="800" noProof="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mkConfidentiality2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bmkDraft2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endParaRPr lang="en-GB" altLang="ja-JP" sz="1600" b="0" cap="all" baseline="0" dirty="0">
              <a:solidFill>
                <a:srgbClr val="C4262E"/>
              </a:solidFill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1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notesSlide" Target="../notesSlides/notesSlide6.xml"/><Relationship Id="rId26" Type="http://schemas.openxmlformats.org/officeDocument/2006/relationships/image" Target="../media/image32.png"/><Relationship Id="rId3" Type="http://schemas.openxmlformats.org/officeDocument/2006/relationships/tags" Target="../tags/tag4.xml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26.jpeg"/><Relationship Id="rId29" Type="http://schemas.openxmlformats.org/officeDocument/2006/relationships/image" Target="../media/image3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tags" Target="../tags/tag11.xml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userportal.pmcity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344301" cy="61804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4496159"/>
            <a:ext cx="5080000" cy="581464"/>
          </a:xfrm>
          <a:prstGeom prst="rect">
            <a:avLst/>
          </a:prstGeom>
          <a:solidFill>
            <a:srgbClr val="99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2" y="5128064"/>
            <a:ext cx="5079999" cy="296560"/>
          </a:xfrm>
          <a:prstGeom prst="rect">
            <a:avLst/>
          </a:prstGeom>
          <a:solidFill>
            <a:srgbClr val="9999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nl-NL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9728" y="5091299"/>
            <a:ext cx="8727872" cy="2863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Groningen, The Netherlands</a:t>
            </a:r>
            <a:endParaRPr lang="nl-NL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5499" y="4140200"/>
            <a:ext cx="5471300" cy="946800"/>
          </a:xfrm>
          <a:effectLst/>
        </p:spPr>
        <p:txBody>
          <a:bodyPr/>
          <a:lstStyle/>
          <a:p>
            <a:r>
              <a:rPr lang="nl-NL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PowerMatching City</a:t>
            </a:r>
            <a:endParaRPr lang="nl-NL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5226" y1="72193" x2="3287" y2="90374"/>
                        <a14:foregroundMark x1="70008" y1="68984" x2="96138" y2="86364"/>
                        <a14:foregroundMark x1="62449" y1="74866" x2="29334" y2="82888"/>
                        <a14:backgroundMark x1="1233" y1="98128" x2="164" y2="94920"/>
                        <a14:backgroundMark x1="40756" y1="30481" x2="40756" y2="30481"/>
                        <a14:backgroundMark x1="329" y1="92513" x2="82" y2="74599"/>
                        <a14:backgroundMark x1="247" y1="72460" x2="164" y2="566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420" r="-1"/>
          <a:stretch/>
        </p:blipFill>
        <p:spPr bwMode="auto">
          <a:xfrm>
            <a:off x="7377624" y="366880"/>
            <a:ext cx="4966677" cy="151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62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PowerMatching City - Multi Goal Optimization II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750" y="1349964"/>
            <a:ext cx="6537972" cy="448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168008" y="5239544"/>
            <a:ext cx="1222077" cy="785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9" rIns="121898" bIns="60949" rtlCol="0" anchor="ctr"/>
          <a:lstStyle/>
          <a:p>
            <a:pPr algn="ctr"/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51200" y="1397004"/>
            <a:ext cx="4979278" cy="93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980" tIns="50489" rIns="100980" bIns="50489">
            <a:spAutoFit/>
          </a:bodyPr>
          <a:lstStyle>
            <a:lvl1pPr marL="182563" indent="-182563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sz="2700" dirty="0">
                <a:solidFill>
                  <a:srgbClr val="FF3300"/>
                </a:solidFill>
              </a:rPr>
              <a:t>1. </a:t>
            </a:r>
            <a:r>
              <a:rPr lang="nl-NL" sz="2700" dirty="0" err="1">
                <a:solidFill>
                  <a:srgbClr val="FF3300"/>
                </a:solidFill>
              </a:rPr>
              <a:t>EnergyManagement@Home</a:t>
            </a:r>
            <a:endParaRPr lang="nl-NL" sz="2700" dirty="0">
              <a:solidFill>
                <a:srgbClr val="FF3300"/>
              </a:solidFill>
            </a:endParaRPr>
          </a:p>
          <a:p>
            <a:r>
              <a:rPr lang="nl-NL" sz="2700" dirty="0"/>
              <a:t>	  </a:t>
            </a:r>
            <a:r>
              <a:rPr lang="nl-NL" sz="2300" i="1" dirty="0"/>
              <a:t>(In home </a:t>
            </a:r>
            <a:r>
              <a:rPr lang="nl-NL" sz="2300" i="1" dirty="0" err="1"/>
              <a:t>optimization</a:t>
            </a:r>
            <a:r>
              <a:rPr lang="nl-NL" sz="2300" i="1" dirty="0"/>
              <a:t>)</a:t>
            </a:r>
            <a:endParaRPr lang="en-US" sz="2300" i="1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00254" y="4905082"/>
            <a:ext cx="3181029" cy="93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980" tIns="50489" rIns="100980" bIns="50489">
            <a:spAutoFit/>
          </a:bodyPr>
          <a:lstStyle>
            <a:lvl1pPr marL="182563" indent="-182563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sz="2700" dirty="0">
                <a:solidFill>
                  <a:srgbClr val="FF3300"/>
                </a:solidFill>
              </a:rPr>
              <a:t>2. </a:t>
            </a:r>
            <a:r>
              <a:rPr lang="nl-NL" sz="2700" dirty="0" err="1">
                <a:solidFill>
                  <a:srgbClr val="FF3300"/>
                </a:solidFill>
              </a:rPr>
              <a:t>Grid@Work</a:t>
            </a:r>
            <a:endParaRPr lang="nl-NL" sz="2700" dirty="0">
              <a:solidFill>
                <a:srgbClr val="FF3300"/>
              </a:solidFill>
            </a:endParaRPr>
          </a:p>
          <a:p>
            <a:r>
              <a:rPr lang="nl-NL" sz="2700" dirty="0"/>
              <a:t>	  </a:t>
            </a:r>
            <a:r>
              <a:rPr lang="nl-NL" sz="2300" i="1" dirty="0"/>
              <a:t>(</a:t>
            </a:r>
            <a:r>
              <a:rPr lang="nl-NL" sz="2300" i="1" dirty="0" err="1"/>
              <a:t>reduce</a:t>
            </a:r>
            <a:r>
              <a:rPr lang="nl-NL" sz="2300" i="1" dirty="0"/>
              <a:t> peak loads)</a:t>
            </a:r>
            <a:endParaRPr lang="en-US" sz="2300" i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91344" y="5247953"/>
            <a:ext cx="3276697" cy="932961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980" tIns="50489" rIns="100980" bIns="50489">
            <a:spAutoFit/>
          </a:bodyPr>
          <a:lstStyle>
            <a:lvl1pPr marL="182563" indent="-182563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sz="2700" dirty="0">
                <a:solidFill>
                  <a:srgbClr val="FF3300"/>
                </a:solidFill>
              </a:rPr>
              <a:t>3. Energy4sale</a:t>
            </a:r>
          </a:p>
          <a:p>
            <a:r>
              <a:rPr lang="nl-NL" sz="2700" dirty="0"/>
              <a:t>	  </a:t>
            </a:r>
            <a:r>
              <a:rPr lang="nl-NL" sz="2300" i="1" dirty="0"/>
              <a:t>(Virtual Power Plant)</a:t>
            </a:r>
            <a:endParaRPr lang="en-US" sz="2300" i="1" dirty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75208" y="2717804"/>
            <a:ext cx="5723648" cy="93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980" tIns="50489" rIns="100980" bIns="50489">
            <a:spAutoFit/>
          </a:bodyPr>
          <a:lstStyle>
            <a:lvl1pPr marL="182563" indent="-182563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sz="2700" dirty="0">
                <a:solidFill>
                  <a:srgbClr val="FF3300"/>
                </a:solidFill>
              </a:rPr>
              <a:t>4. Power4Climate</a:t>
            </a:r>
          </a:p>
          <a:p>
            <a:r>
              <a:rPr lang="nl-NL" sz="2700" dirty="0"/>
              <a:t>	  </a:t>
            </a:r>
            <a:r>
              <a:rPr lang="nl-NL" sz="2300" i="1" dirty="0"/>
              <a:t>(</a:t>
            </a:r>
            <a:r>
              <a:rPr lang="nl-NL" sz="2300" i="1" dirty="0" err="1"/>
              <a:t>Valorisation</a:t>
            </a:r>
            <a:r>
              <a:rPr lang="nl-NL" sz="2300" i="1" dirty="0"/>
              <a:t> </a:t>
            </a:r>
            <a:r>
              <a:rPr lang="nl-NL" sz="2300" i="1" dirty="0" err="1"/>
              <a:t>and</a:t>
            </a:r>
            <a:r>
              <a:rPr lang="nl-NL" sz="2300" i="1" dirty="0"/>
              <a:t> </a:t>
            </a:r>
            <a:r>
              <a:rPr lang="nl-NL" sz="2300" i="1" dirty="0" err="1"/>
              <a:t>Imbalance</a:t>
            </a:r>
            <a:r>
              <a:rPr lang="nl-NL" sz="2300" i="1" dirty="0"/>
              <a:t> </a:t>
            </a:r>
            <a:r>
              <a:rPr lang="nl-NL" sz="2300" i="1" dirty="0" err="1"/>
              <a:t>Reduction</a:t>
            </a:r>
            <a:r>
              <a:rPr lang="nl-NL" sz="2300" i="1" dirty="0"/>
              <a:t>)</a:t>
            </a:r>
            <a:endParaRPr lang="en-US" sz="2300" i="1" dirty="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320687" y="1532625"/>
            <a:ext cx="3279567" cy="63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980" tIns="50489" rIns="100980" bIns="50489">
            <a:spAutoFit/>
          </a:bodyPr>
          <a:lstStyle>
            <a:lvl1pPr marL="182563" indent="-182563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sz="1700" dirty="0"/>
              <a:t>1. </a:t>
            </a:r>
            <a:r>
              <a:rPr lang="nl-NL" sz="1700" dirty="0" err="1"/>
              <a:t>EnergyManagement@Home</a:t>
            </a:r>
            <a:endParaRPr lang="nl-NL" sz="1700" dirty="0"/>
          </a:p>
          <a:p>
            <a:r>
              <a:rPr lang="nl-NL" sz="1700" dirty="0"/>
              <a:t>	  </a:t>
            </a:r>
            <a:r>
              <a:rPr lang="nl-NL" sz="1600" i="1" dirty="0"/>
              <a:t>(In home </a:t>
            </a:r>
            <a:r>
              <a:rPr lang="nl-NL" sz="1600" i="1" dirty="0" err="1"/>
              <a:t>optimization</a:t>
            </a:r>
            <a:r>
              <a:rPr lang="nl-NL" sz="1600" i="1" dirty="0"/>
              <a:t>)</a:t>
            </a:r>
            <a:endParaRPr lang="en-US" sz="1600" i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446944" y="5314560"/>
            <a:ext cx="2380175" cy="63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980" tIns="50489" rIns="100980" bIns="50489">
            <a:spAutoFit/>
          </a:bodyPr>
          <a:lstStyle>
            <a:lvl1pPr marL="182563" indent="-182563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sz="1700" dirty="0"/>
              <a:t>2. </a:t>
            </a:r>
            <a:r>
              <a:rPr lang="nl-NL" sz="1700" dirty="0" err="1"/>
              <a:t>Grid@Work</a:t>
            </a:r>
            <a:endParaRPr lang="nl-NL" sz="1700" dirty="0"/>
          </a:p>
          <a:p>
            <a:r>
              <a:rPr lang="nl-NL" sz="1700" dirty="0"/>
              <a:t>	  </a:t>
            </a:r>
            <a:r>
              <a:rPr lang="nl-NL" sz="1600" i="1" dirty="0"/>
              <a:t>(</a:t>
            </a:r>
            <a:r>
              <a:rPr lang="nl-NL" sz="1600" i="1" dirty="0" err="1"/>
              <a:t>reduce</a:t>
            </a:r>
            <a:r>
              <a:rPr lang="nl-NL" sz="1600" i="1" dirty="0"/>
              <a:t> peak loads)</a:t>
            </a:r>
            <a:endParaRPr lang="en-US" sz="1600" i="1" dirty="0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91344" y="5387181"/>
            <a:ext cx="2447031" cy="635447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980" tIns="50489" rIns="100980" bIns="50489">
            <a:spAutoFit/>
          </a:bodyPr>
          <a:lstStyle>
            <a:lvl1pPr marL="182563" indent="-182563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sz="1700" dirty="0"/>
              <a:t>3. Energy4sale</a:t>
            </a:r>
          </a:p>
          <a:p>
            <a:r>
              <a:rPr lang="nl-NL" sz="1700" dirty="0"/>
              <a:t>	  </a:t>
            </a:r>
            <a:r>
              <a:rPr lang="nl-NL" sz="1600" i="1" dirty="0"/>
              <a:t>(Virtual Power Plant)</a:t>
            </a:r>
            <a:endParaRPr lang="en-US" sz="1600" i="1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88883" y="2804891"/>
            <a:ext cx="4144419" cy="63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100980" tIns="50489" rIns="100980" bIns="50489">
            <a:spAutoFit/>
          </a:bodyPr>
          <a:lstStyle>
            <a:lvl1pPr marL="182563" indent="-182563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4800">
                <a:solidFill>
                  <a:srgbClr val="0A3B6C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nl-NL" sz="1700" dirty="0"/>
              <a:t>4. Power4Climate</a:t>
            </a:r>
          </a:p>
          <a:p>
            <a:r>
              <a:rPr lang="nl-NL" sz="1700" dirty="0"/>
              <a:t>	  </a:t>
            </a:r>
            <a:r>
              <a:rPr lang="nl-NL" sz="1600" i="1" dirty="0"/>
              <a:t>(</a:t>
            </a:r>
            <a:r>
              <a:rPr lang="nl-NL" sz="1600" i="1" dirty="0" err="1"/>
              <a:t>Valorisation</a:t>
            </a:r>
            <a:r>
              <a:rPr lang="nl-NL" sz="1600" i="1" dirty="0"/>
              <a:t> </a:t>
            </a:r>
            <a:r>
              <a:rPr lang="nl-NL" sz="1600" i="1" dirty="0" err="1"/>
              <a:t>and</a:t>
            </a:r>
            <a:r>
              <a:rPr lang="nl-NL" sz="1600" i="1" dirty="0"/>
              <a:t> </a:t>
            </a:r>
            <a:r>
              <a:rPr lang="nl-NL" sz="1600" i="1" dirty="0" err="1"/>
              <a:t>Imbalance</a:t>
            </a:r>
            <a:r>
              <a:rPr lang="nl-NL" sz="1600" i="1" dirty="0"/>
              <a:t> </a:t>
            </a:r>
            <a:r>
              <a:rPr lang="nl-NL" sz="1600" i="1" dirty="0" err="1"/>
              <a:t>Reduction</a:t>
            </a:r>
            <a:r>
              <a:rPr lang="nl-NL" sz="1600" i="1" dirty="0"/>
              <a:t>)</a:t>
            </a:r>
            <a:endParaRPr lang="en-US" sz="1600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Balancing</a:t>
            </a:r>
            <a:r>
              <a:rPr lang="nl-NL" dirty="0" smtClean="0"/>
              <a:t> </a:t>
            </a:r>
            <a:r>
              <a:rPr lang="nl-NL" dirty="0" err="1" smtClean="0"/>
              <a:t>all</a:t>
            </a:r>
            <a:r>
              <a:rPr lang="nl-NL" dirty="0" smtClean="0"/>
              <a:t> stakeholders’ </a:t>
            </a:r>
            <a:r>
              <a:rPr lang="nl-NL" dirty="0" err="1" smtClean="0"/>
              <a:t>needs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err="1" smtClean="0"/>
              <a:t>Sunday</a:t>
            </a:r>
            <a:r>
              <a:rPr lang="nl-NL" dirty="0" smtClean="0"/>
              <a:t> 19 november 2014</a:t>
            </a:r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38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 animBg="1"/>
      <p:bldP spid="8" grpId="1" animBg="1"/>
      <p:bldP spid="9" grpId="0"/>
      <p:bldP spid="9" grpId="1"/>
      <p:bldP spid="9" grpId="2"/>
      <p:bldP spid="10" grpId="0"/>
      <p:bldP spid="11" grpId="0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a smarter grid be realised in practise?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Goal of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PowerMatching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City 2 is to investigate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added value of smart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for: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Network operator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capacity management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End user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engagement and empowerment</a:t>
            </a:r>
          </a:p>
          <a:p>
            <a:pPr lvl="1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Energy supplier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new energy services &amp;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By: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Real-time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balancing of supply and demand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New energy services &amp; market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models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Local sustainable energy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production</a:t>
            </a:r>
          </a:p>
          <a:p>
            <a:pPr lvl="1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Validating cost benefit models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8" name="Picture 2" descr="\\arn-srv-fil-002.kema.intra\gcs\Projects\74100304 PowerMatchingCity - Fase 2\BeeldMateriaal\Photo's\Beeldbank PMC\Awards\Proudly part of Sustainia10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7776" y="1370801"/>
            <a:ext cx="2100983" cy="13126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9907" y="3999369"/>
            <a:ext cx="1832444" cy="142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7776" y="3096117"/>
            <a:ext cx="2111895" cy="8369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" y="5424094"/>
            <a:ext cx="11856640" cy="504056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3000"/>
              </a:lnSpc>
              <a:spcBef>
                <a:spcPts val="600"/>
              </a:spcBef>
            </a:pPr>
            <a:r>
              <a:rPr lang="en-GB" sz="1600" b="1" dirty="0" err="1" smtClean="0"/>
              <a:t>PowerMatching</a:t>
            </a:r>
            <a:r>
              <a:rPr lang="en-GB" sz="1600" b="1" dirty="0" smtClean="0"/>
              <a:t> City demonstrates a smart solution to the energy transition’s challenges.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2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203200" y="-127000"/>
            <a:ext cx="11784013" cy="752475"/>
          </a:xfrm>
        </p:spPr>
        <p:txBody>
          <a:bodyPr/>
          <a:lstStyle/>
          <a:p>
            <a:r>
              <a:rPr lang="en-GB" dirty="0" smtClean="0"/>
              <a:t>A total smart energy solution</a:t>
            </a:r>
          </a:p>
        </p:txBody>
      </p:sp>
      <p:pic>
        <p:nvPicPr>
          <p:cNvPr id="4" name="Afbeelding 28" descr="centraal_lokaal_v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4" y="656692"/>
            <a:ext cx="10745546" cy="6051832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2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 descr="C:\My Data\Presentaties\PowerMatching City\Opening Fase II\Beeldmateriaal\PowerMatching 0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1157288"/>
            <a:ext cx="7110413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My Data\Presentaties\PowerMatching City\Opening Fase II\Beeldmateriaal\PowerMatching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1157288"/>
            <a:ext cx="7110413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C:\My Data\Presentaties\PowerMatching City\Opening Fase II\Beeldmateriaal\PowerMatching 2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1157288"/>
            <a:ext cx="7110413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:\My Data\Presentaties\PowerMatching City\Opening Fase II\Beeldmateriaal\PowerMatching 3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1157288"/>
            <a:ext cx="7110413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C:\My Data\Presentaties\PowerMatching City\Opening Fase II\Beeldmateriaal\Vraag-Aanbod 0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785938"/>
            <a:ext cx="39878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itle 1"/>
          <p:cNvSpPr>
            <a:spLocks noGrp="1"/>
          </p:cNvSpPr>
          <p:nvPr>
            <p:ph type="title"/>
          </p:nvPr>
        </p:nvSpPr>
        <p:spPr>
          <a:xfrm>
            <a:off x="201613" y="207963"/>
            <a:ext cx="11784012" cy="752475"/>
          </a:xfrm>
        </p:spPr>
        <p:txBody>
          <a:bodyPr/>
          <a:lstStyle/>
          <a:p>
            <a:r>
              <a:rPr lang="en-GB" dirty="0" smtClean="0"/>
              <a:t>What does the </a:t>
            </a:r>
            <a:r>
              <a:rPr lang="en-GB" dirty="0" err="1" smtClean="0"/>
              <a:t>PowerMatcher</a:t>
            </a:r>
            <a:r>
              <a:rPr lang="en-GB" dirty="0" smtClean="0"/>
              <a:t> do?</a:t>
            </a:r>
          </a:p>
        </p:txBody>
      </p:sp>
      <p:pic>
        <p:nvPicPr>
          <p:cNvPr id="5122" name="Picture 2" descr="C:\My Data\Presentaties\PowerMatching City\Opening Fase II\Beeldmateriaal\Vraag-Aanbod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785938"/>
            <a:ext cx="3987800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My Data\Presentaties\PowerMatching City\Opening Fase II\Beeldmateriaal\Vraag-Aanbod II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1795463"/>
            <a:ext cx="39878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9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7"/>
          <p:cNvGrpSpPr/>
          <p:nvPr/>
        </p:nvGrpSpPr>
        <p:grpSpPr>
          <a:xfrm>
            <a:off x="668533" y="1569945"/>
            <a:ext cx="4524621" cy="2459039"/>
            <a:chOff x="323850" y="1499072"/>
            <a:chExt cx="3957638" cy="2459039"/>
          </a:xfrm>
        </p:grpSpPr>
        <p:pic>
          <p:nvPicPr>
            <p:cNvPr id="16" name="Picture 2" descr="http://bootytoberlin.files.wordpress.com/2011/02/grass.jp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25" y="2523808"/>
              <a:ext cx="1423988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fgeronde rechthoek 16"/>
            <p:cNvSpPr/>
            <p:nvPr>
              <p:custDataLst>
                <p:tags r:id="rId14"/>
              </p:custDataLst>
            </p:nvPr>
          </p:nvSpPr>
          <p:spPr>
            <a:xfrm>
              <a:off x="323850" y="1499072"/>
              <a:ext cx="3957638" cy="2459039"/>
            </a:xfrm>
            <a:prstGeom prst="roundRect">
              <a:avLst>
                <a:gd name="adj" fmla="val 8575"/>
              </a:avLst>
            </a:prstGeom>
            <a:no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pic>
          <p:nvPicPr>
            <p:cNvPr id="18" name="Afbeelding 8" descr="Pr 1 - Gelijke energie4.jp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300" y="1571349"/>
              <a:ext cx="2954338" cy="1738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Tijdelijke aanduiding voor inhoud 3" descr="Pr 1 - personen1.jp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718987"/>
              <a:ext cx="1603375" cy="2162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Energy services</a:t>
            </a:r>
          </a:p>
        </p:txBody>
      </p:sp>
      <p:pic>
        <p:nvPicPr>
          <p:cNvPr id="10" name="Afbeelding 9" descr="header.png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6861" y="152636"/>
            <a:ext cx="3335139" cy="590090"/>
          </a:xfrm>
          <a:prstGeom prst="rect">
            <a:avLst/>
          </a:prstGeom>
        </p:spPr>
      </p:pic>
      <p:sp>
        <p:nvSpPr>
          <p:cNvPr id="20" name="Rectangle 2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36000" y="1209945"/>
            <a:ext cx="5281083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600" tIns="0" rIns="5760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Together pleasantly sustainable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3" name="Groeperen 42"/>
          <p:cNvGrpSpPr/>
          <p:nvPr/>
        </p:nvGrpSpPr>
        <p:grpSpPr>
          <a:xfrm>
            <a:off x="6457003" y="1551777"/>
            <a:ext cx="4441216" cy="2354030"/>
            <a:chOff x="4573290" y="2251985"/>
            <a:chExt cx="3656310" cy="2354030"/>
          </a:xfrm>
        </p:grpSpPr>
        <p:pic>
          <p:nvPicPr>
            <p:cNvPr id="22" name="Picture 5" descr="http://www.tradingdvdshop.com/images/John%20Summa%20Options%20Pro.jp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 rotWithShape="1">
            <a:blip r:embed="rId2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12311" y="2730609"/>
              <a:ext cx="1108779" cy="1231791"/>
            </a:xfrm>
            <a:prstGeom prst="rect">
              <a:avLst/>
            </a:prstGeom>
            <a:noFill/>
            <a:extLst/>
          </p:spPr>
        </p:pic>
        <p:grpSp>
          <p:nvGrpSpPr>
            <p:cNvPr id="24" name="Group 6"/>
            <p:cNvGrpSpPr/>
            <p:nvPr/>
          </p:nvGrpSpPr>
          <p:grpSpPr>
            <a:xfrm>
              <a:off x="4573290" y="2251985"/>
              <a:ext cx="3656310" cy="2354030"/>
              <a:chOff x="5024440" y="1744896"/>
              <a:chExt cx="3656310" cy="2354030"/>
            </a:xfrm>
          </p:grpSpPr>
          <p:grpSp>
            <p:nvGrpSpPr>
              <p:cNvPr id="25" name="Groep 10"/>
              <p:cNvGrpSpPr>
                <a:grpSpLocks/>
              </p:cNvGrpSpPr>
              <p:nvPr>
                <p:custDataLst>
                  <p:tags r:id="rId4"/>
                </p:custDataLst>
              </p:nvPr>
            </p:nvGrpSpPr>
            <p:grpSpPr bwMode="auto">
              <a:xfrm>
                <a:off x="6905625" y="2236789"/>
                <a:ext cx="1354138" cy="1362075"/>
                <a:chOff x="2436168" y="2954564"/>
                <a:chExt cx="1847800" cy="1858109"/>
              </a:xfrm>
            </p:grpSpPr>
            <p:pic>
              <p:nvPicPr>
                <p:cNvPr id="34" name="Tijdelijke aanduiding voor inhoud 3" descr="Allocatie3.jpg"/>
                <p:cNvPicPr>
                  <a:picLocks noChangeAspect="1"/>
                </p:cNvPicPr>
                <p:nvPr/>
              </p:nvPicPr>
              <p:blipFill>
                <a:blip r:embed="rId2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6168" y="2954564"/>
                  <a:ext cx="1847800" cy="1858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2" descr="http://learngoldcoins.com/wp-content/uploads/2011/07/learn-about-stock-market.jpg"/>
                <p:cNvPicPr>
                  <a:picLocks noChangeAspect="1" noChangeArrowheads="1"/>
                </p:cNvPicPr>
                <p:nvPr/>
              </p:nvPicPr>
              <p:blipFill>
                <a:blip r:embed="rId2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71801" y="3429000"/>
                  <a:ext cx="1013916" cy="101391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Tijdelijke aanduiding voor inhoud 3" descr="Allocatie3.jpg"/>
                <p:cNvPicPr>
                  <a:picLocks noChangeAspect="1"/>
                </p:cNvPicPr>
                <p:nvPr/>
              </p:nvPicPr>
              <p:blipFill>
                <a:blip r:embed="rId2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6168" y="2954564"/>
                  <a:ext cx="1847800" cy="18581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6" name="Tijdelijke aanduiding voor inhoud 5" descr="scenario 1.jpg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2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4440" y="2646363"/>
                <a:ext cx="1584325" cy="1452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Tijdelijke aanduiding voor inhoud 5" descr="scenario 1.jpg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28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6065" y="3371851"/>
                <a:ext cx="706437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3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 rotWithShape="1">
              <a:blip r:embed="rId29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127127" y="2128873"/>
                <a:ext cx="456450" cy="45493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29" name="Picture 3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 rotWithShape="1">
              <a:blip r:embed="rId30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176546" y="2808978"/>
                <a:ext cx="504204" cy="5131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>
                <p:custDataLst>
                  <p:tags r:id="rId9"/>
                </p:custDataLst>
              </p:nvPr>
            </p:nvPicPr>
            <p:blipFill rotWithShape="1">
              <a:blip r:embed="rId31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591033" y="2098958"/>
                <a:ext cx="366519" cy="44035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31" name="Picture 3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 rotWithShape="1">
              <a:blip r:embed="rId32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68736" y="1744896"/>
                <a:ext cx="429526" cy="49259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pic>
            <p:nvPicPr>
              <p:cNvPr id="32" name="Picture 9" descr="http://thinkmonumental.com/clients/energysquad/sites/default/files/images/storage_homepage_icon.png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 rotWithShape="1">
              <a:blip r:embed="rId33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 rot="20315678">
                <a:off x="7125803" y="3656394"/>
                <a:ext cx="484805" cy="258436"/>
              </a:xfrm>
              <a:prstGeom prst="rect">
                <a:avLst/>
              </a:prstGeom>
              <a:noFill/>
              <a:extLst/>
            </p:spPr>
          </p:pic>
          <p:pic>
            <p:nvPicPr>
              <p:cNvPr id="33" name="Afbeelding 32"/>
              <p:cNvPicPr>
                <a:picLocks noChangeAspect="1"/>
              </p:cNvPicPr>
              <p:nvPr>
                <p:custDataLst>
                  <p:tags r:id="rId12"/>
                </p:custDataLst>
              </p:nvPr>
            </p:nvPicPr>
            <p:blipFill>
              <a:blip r:embed="rId34" cstate="screen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366418" y="2680179"/>
                <a:ext cx="581638" cy="610099"/>
              </a:xfrm>
              <a:prstGeom prst="rect">
                <a:avLst/>
              </a:prstGeom>
            </p:spPr>
          </p:pic>
        </p:grpSp>
      </p:grpSp>
      <p:sp>
        <p:nvSpPr>
          <p:cNvPr id="37" name="Rectangle 2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6542530" y="1209945"/>
            <a:ext cx="5276849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1400" b="1" dirty="0" smtClean="0">
                <a:solidFill>
                  <a:schemeClr val="tx2"/>
                </a:solidFill>
                <a:latin typeface="+mn-lt"/>
              </a:rPr>
              <a:t>Smart cost savings</a:t>
            </a:r>
            <a:endParaRPr lang="en-GB" sz="1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" name="Espace réservé du contenu 12"/>
          <p:cNvSpPr txBox="1">
            <a:spLocks/>
          </p:cNvSpPr>
          <p:nvPr/>
        </p:nvSpPr>
        <p:spPr bwMode="auto">
          <a:xfrm>
            <a:off x="344930" y="4050791"/>
            <a:ext cx="54951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200" tIns="0" rIns="61200" bIns="0" numCol="1" anchor="t" anchorCtr="0" compatLnSpc="1">
            <a:prstTxWarp prst="textNoShape">
              <a:avLst/>
            </a:prstTxWarp>
          </a:bodyPr>
          <a:lstStyle/>
          <a:p>
            <a:pPr marL="180000" lvl="0" indent="-180000">
              <a:lnSpc>
                <a:spcPct val="114000"/>
              </a:lnSpc>
              <a:spcBef>
                <a:spcPts val="600"/>
              </a:spcBef>
              <a:spcAft>
                <a:spcPct val="20000"/>
              </a:spcAft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Maximum use </a:t>
            </a:r>
            <a:r>
              <a:rPr lang="en-GB" sz="1400" dirty="0"/>
              <a:t>of generated energy in the community</a:t>
            </a:r>
            <a:endParaRPr lang="en-US" sz="1400" dirty="0"/>
          </a:p>
          <a:p>
            <a:pPr marL="180000" lvl="0" indent="-180000">
              <a:lnSpc>
                <a:spcPct val="114000"/>
              </a:lnSpc>
              <a:spcBef>
                <a:spcPts val="600"/>
              </a:spcBef>
              <a:spcAft>
                <a:spcPct val="20000"/>
              </a:spcAft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Drivers</a:t>
            </a:r>
            <a:r>
              <a:rPr lang="en-GB" sz="1400" dirty="0"/>
              <a:t>: sustainable, independent, and comfort</a:t>
            </a:r>
            <a:endParaRPr lang="fr-FR" sz="1400" dirty="0"/>
          </a:p>
        </p:txBody>
      </p:sp>
      <p:sp>
        <p:nvSpPr>
          <p:cNvPr id="42" name="Espace réservé du contenu 12"/>
          <p:cNvSpPr txBox="1">
            <a:spLocks/>
          </p:cNvSpPr>
          <p:nvPr/>
        </p:nvSpPr>
        <p:spPr bwMode="auto">
          <a:xfrm>
            <a:off x="6453033" y="4050791"/>
            <a:ext cx="5455841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1200" tIns="0" rIns="61200" bIns="0" numCol="1" anchor="t" anchorCtr="0" compatLnSpc="1">
            <a:prstTxWarp prst="textNoShape">
              <a:avLst/>
            </a:prstTxWarp>
          </a:bodyPr>
          <a:lstStyle/>
          <a:p>
            <a:pPr marL="180000" indent="-180000">
              <a:lnSpc>
                <a:spcPct val="114000"/>
              </a:lnSpc>
              <a:spcBef>
                <a:spcPts val="600"/>
              </a:spcBef>
              <a:spcAft>
                <a:spcPct val="20000"/>
              </a:spcAft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Always benefit from the lowest price offering</a:t>
            </a:r>
            <a:endParaRPr lang="en-US" sz="1400" dirty="0"/>
          </a:p>
          <a:p>
            <a:pPr marL="180000" indent="-180000">
              <a:lnSpc>
                <a:spcPct val="114000"/>
              </a:lnSpc>
              <a:spcBef>
                <a:spcPts val="600"/>
              </a:spcBef>
              <a:spcAft>
                <a:spcPct val="20000"/>
              </a:spcAft>
              <a:buClr>
                <a:srgbClr val="3F9C35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Drivers</a:t>
            </a:r>
            <a:r>
              <a:rPr lang="en-GB" sz="1400" dirty="0"/>
              <a:t>: costs, and comfort</a:t>
            </a:r>
            <a:endParaRPr lang="fr-FR" sz="1400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27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Supported with an energy monitor</a:t>
            </a:r>
            <a:endParaRPr lang="en-US" dirty="0"/>
          </a:p>
        </p:txBody>
      </p:sp>
      <p:pic>
        <p:nvPicPr>
          <p:cNvPr id="5" name="Picture 2" descr="\\arn-srv-fil-002.kema.intra\gcs\Projects\74100304 PowerMatchingCity - Fase 2\BeeldMateriaal\Photo's\Beeldbank PMC\Energy Monitor\Duurzaam_hom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898" y="1140315"/>
            <a:ext cx="6911205" cy="516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320" y="3284984"/>
            <a:ext cx="3624457" cy="27191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1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of PV with hybrid </a:t>
            </a:r>
            <a:r>
              <a:rPr lang="en-US" dirty="0" err="1" smtClean="0"/>
              <a:t>heatpumps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J:\Focal Area Smart Grids\0. Algemene SG info\Beeldbank\PMC DNV 150 Contrast - HD\DNV 150 PMC_Contrast_HD-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7937"/>
            <a:ext cx="4993579" cy="49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C:\code\r\14-04\1B_DAY2_03_13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9736" y="1825919"/>
            <a:ext cx="8486002" cy="424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Sunday 19 november 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41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Albert van den Noort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Albert.vandenNoort@dnvgl.com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 smtClean="0"/>
              <a:t>Sunday 19 november 2014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768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07LaKPIE6JQ1g27Fov8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bUUhOG.kWkIl8w4ogV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eTRDZoLkCdJbyVZkyV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UcQj37d0iPkTWejajb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qRREPnlUSos1k6QmJEe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6M_1KJeE.QNjO7klyBK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S_0HBe3EKMwgiI2KBuS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PY78reckKW.b4puBJJJ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P5qPoPC0i38WOronpw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xwyJ15902pUYFtYxhO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HQMgSBku1yAUPVxBB1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vsMtxAsE.pMApD7FIF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2UvCXfZUiekvWrRXyUR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.P21B.mk.PMO1b3ioW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L_5VXQqk23Sfqw_EJ0E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vLQQTNPUG_Y8ygjXB2wA"/>
</p:tagLst>
</file>

<file path=ppt/theme/theme1.xml><?xml version="1.0" encoding="utf-8"?>
<a:theme xmlns:a="http://schemas.openxmlformats.org/drawingml/2006/main" name="DNV PowerPoint Template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Agenda">
  <a:themeElements>
    <a:clrScheme name="DNV powerpoint">
      <a:dk1>
        <a:srgbClr val="333333"/>
      </a:dk1>
      <a:lt1>
        <a:srgbClr val="FFFFFF"/>
      </a:lt1>
      <a:dk2>
        <a:srgbClr val="0F204B"/>
      </a:dk2>
      <a:lt2>
        <a:srgbClr val="C8C8C8"/>
      </a:lt2>
      <a:accent1>
        <a:srgbClr val="99D6F0"/>
      </a:accent1>
      <a:accent2>
        <a:srgbClr val="3F9C35"/>
      </a:accent2>
      <a:accent3>
        <a:srgbClr val="003591"/>
      </a:accent3>
      <a:accent4>
        <a:srgbClr val="009FDA"/>
      </a:accent4>
      <a:accent5>
        <a:srgbClr val="66C5E9"/>
      </a:accent5>
      <a:accent6>
        <a:srgbClr val="FECB00"/>
      </a:accent6>
      <a:hlink>
        <a:srgbClr val="003591"/>
      </a:hlink>
      <a:folHlink>
        <a:srgbClr val="6E5091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6627C0F71D594F9537D0253E208AFE" ma:contentTypeVersion="0" ma:contentTypeDescription="Een nieuw document maken." ma:contentTypeScope="" ma:versionID="6430bd78fe846f960346046cd16ac6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0e0a565edc8de6eb8fabc5bc4e821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703749-DB23-4C35-930F-B225B257719B}"/>
</file>

<file path=customXml/itemProps2.xml><?xml version="1.0" encoding="utf-8"?>
<ds:datastoreItem xmlns:ds="http://schemas.openxmlformats.org/officeDocument/2006/customXml" ds:itemID="{3C804648-8C87-4F94-938B-751B2DAE1B1D}"/>
</file>

<file path=customXml/itemProps3.xml><?xml version="1.0" encoding="utf-8"?>
<ds:datastoreItem xmlns:ds="http://schemas.openxmlformats.org/officeDocument/2006/customXml" ds:itemID="{BBCD56A6-2A28-43D2-87D9-84BA1961E7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359</Words>
  <Application>Microsoft Office PowerPoint</Application>
  <PresentationFormat>Custom</PresentationFormat>
  <Paragraphs>77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DNV PowerPoint Template</vt:lpstr>
      <vt:lpstr>Agenda</vt:lpstr>
      <vt:lpstr>PowerMatching City</vt:lpstr>
      <vt:lpstr>Balancing all stakeholders’ needs</vt:lpstr>
      <vt:lpstr>How can a smarter grid be realised in practise? </vt:lpstr>
      <vt:lpstr>A total smart energy solution</vt:lpstr>
      <vt:lpstr>What does the PowerMatcher do?</vt:lpstr>
      <vt:lpstr>New Energy services</vt:lpstr>
      <vt:lpstr>Supported with an energy monitor</vt:lpstr>
      <vt:lpstr>Combination of PV with hybrid heatpumps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2013-10-29T14:33:42Z</dcterms:created>
  <dcterms:modified xsi:type="dcterms:W3CDTF">2014-11-12T14:08:12Z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urrentSublogo">
    <vt:lpwstr/>
  </property>
  <property fmtid="{D5CDD505-2E9C-101B-9397-08002B2CF9AE}" pid="4" name="CurrentLogoPath">
    <vt:lpwstr/>
  </property>
  <property fmtid="{D5CDD505-2E9C-101B-9397-08002B2CF9AE}" pid="5" name="CurrentDepartmentName">
    <vt:lpwstr/>
  </property>
  <property fmtid="{D5CDD505-2E9C-101B-9397-08002B2CF9AE}" pid="6" name="CurrentClientLogoPath">
    <vt:lpwstr/>
  </property>
  <property fmtid="{D5CDD505-2E9C-101B-9397-08002B2CF9AE}" pid="7" name="CurrentDate">
    <vt:lpwstr>26 May 2014</vt:lpwstr>
  </property>
  <property fmtid="{D5CDD505-2E9C-101B-9397-08002B2CF9AE}" pid="8" name="CurrentPresentationTitle">
    <vt:lpwstr/>
  </property>
  <property fmtid="{D5CDD505-2E9C-101B-9397-08002B2CF9AE}" pid="9" name="CurrentAuthor">
    <vt:lpwstr/>
  </property>
  <property fmtid="{D5CDD505-2E9C-101B-9397-08002B2CF9AE}" pid="10" name="CurrentDepartment">
    <vt:lpwstr/>
  </property>
  <property fmtid="{D5CDD505-2E9C-101B-9397-08002B2CF9AE}" pid="11" name="CurrentBusinessLine">
    <vt:lpwstr/>
  </property>
  <property fmtid="{D5CDD505-2E9C-101B-9397-08002B2CF9AE}" pid="12" name="CurrentCountry">
    <vt:lpwstr/>
  </property>
  <property fmtid="{D5CDD505-2E9C-101B-9397-08002B2CF9AE}" pid="13" name="CurrentPaperType">
    <vt:lpwstr/>
  </property>
  <property fmtid="{D5CDD505-2E9C-101B-9397-08002B2CF9AE}" pid="14" name="CurrentInformationClass">
    <vt:lpwstr/>
  </property>
  <property fmtid="{D5CDD505-2E9C-101B-9397-08002B2CF9AE}" pid="15" name="CurrentRestrictedAccess">
    <vt:lpwstr/>
  </property>
  <property fmtid="{D5CDD505-2E9C-101B-9397-08002B2CF9AE}" pid="16" name="CurrentLanguage">
    <vt:lpwstr/>
  </property>
  <property fmtid="{D5CDD505-2E9C-101B-9397-08002B2CF9AE}" pid="17" name="IsMyDocuments">
    <vt:bool>true</vt:bool>
  </property>
  <property fmtid="{D5CDD505-2E9C-101B-9397-08002B2CF9AE}" pid="18" name="ContentTypeId">
    <vt:lpwstr>0x010100716627C0F71D594F9537D0253E208AFE</vt:lpwstr>
  </property>
</Properties>
</file>