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57" r:id="rId4"/>
    <p:sldId id="276" r:id="rId5"/>
    <p:sldId id="298" r:id="rId6"/>
    <p:sldId id="296" r:id="rId7"/>
    <p:sldId id="300" r:id="rId8"/>
    <p:sldId id="301" r:id="rId9"/>
    <p:sldId id="305" r:id="rId10"/>
    <p:sldId id="341" r:id="rId11"/>
    <p:sldId id="315" r:id="rId12"/>
    <p:sldId id="340" r:id="rId13"/>
    <p:sldId id="342" r:id="rId14"/>
    <p:sldId id="261" r:id="rId15"/>
    <p:sldId id="343" r:id="rId16"/>
    <p:sldId id="332" r:id="rId17"/>
    <p:sldId id="32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68" autoAdjust="0"/>
  </p:normalViewPr>
  <p:slideViewPr>
    <p:cSldViewPr snapToGrid="0" snapToObjects="1">
      <p:cViewPr varScale="1">
        <p:scale>
          <a:sx n="74" d="100"/>
          <a:sy n="74" d="100"/>
        </p:scale>
        <p:origin x="144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55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61952-0CF3-6446-86CF-E5904D7057A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4411-2643-9B41-A4BA-9CC9133CE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5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10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10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10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10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438013-6955-5C46-BF37-E16E2F9D8A9A}" type="slidenum">
              <a:rPr lang="nl-NL" sz="1200">
                <a:solidFill>
                  <a:srgbClr val="000000"/>
                </a:solidFill>
              </a:rPr>
              <a:pPr eaLnBrk="1" hangingPunct="1"/>
              <a:t>1</a:t>
            </a:fld>
            <a:endParaRPr lang="nl-N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7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4411-2643-9B41-A4BA-9CC9133CE14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0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1549C-B57F-4342-837B-E899DD4E2272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22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4411-2643-9B41-A4BA-9CC9133CE14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419864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1FAFB76-A475-D64C-8A6C-07F746321AB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3CC1FFD-046E-4DB6-880F-96D1D33568F4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74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7B5B159-3410-0741-AAC7-5A3F28910FB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9687D52-8697-494C-9A9C-44B66B612508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42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red 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2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9" y="1619251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1452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9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390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CD08CEE-7B58-9747-B228-08A2E288B87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8F8DB21-DF95-4B61-A5D6-3CC8433EDD8D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125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4" indent="0">
              <a:buNone/>
              <a:defRPr sz="1800"/>
            </a:lvl2pPr>
            <a:lvl3pPr marL="914287" indent="0">
              <a:buNone/>
              <a:defRPr sz="1600"/>
            </a:lvl3pPr>
            <a:lvl4pPr marL="1371431" indent="0">
              <a:buNone/>
              <a:defRPr sz="1400"/>
            </a:lvl4pPr>
            <a:lvl5pPr marL="1828574" indent="0">
              <a:buNone/>
              <a:defRPr sz="1400"/>
            </a:lvl5pPr>
            <a:lvl6pPr marL="2285717" indent="0">
              <a:buNone/>
              <a:defRPr sz="1400"/>
            </a:lvl6pPr>
            <a:lvl7pPr marL="2742861" indent="0">
              <a:buNone/>
              <a:defRPr sz="1400"/>
            </a:lvl7pPr>
            <a:lvl8pPr marL="3200004" indent="0">
              <a:buNone/>
              <a:defRPr sz="1400"/>
            </a:lvl8pPr>
            <a:lvl9pPr marL="36571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28D9C49-5E60-C84B-AAE1-620EDC0D4EE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C09B45F-C39B-42FC-935E-7BEA7754E7AC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699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600201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6" y="1600201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13DF60F-4A52-A049-B34A-BFD5DBAD684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ED87C7E-A01D-4D84-8C8C-223FE69AE649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512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6F2C7A2-B143-DB4F-97FC-0C220A967A3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2F1B771-7991-4B65-8E6E-91AFD3B08277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53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A33D5ED-493D-AD40-BAB8-F5897788C7C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AA57664-B9E5-49AE-9DFF-098BFF6E60F5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454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52DBE0E2-9C8C-F547-B069-1909C099B36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EAACECE-C93F-4209-B1C6-58BBC6EB772A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8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0A6CF2D-8AC5-9C42-BE60-5174B0B2499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8E56BF2-2A0B-4D59-BF49-C038851828EB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83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1C9F857-D586-3549-B41F-81AFDE2ACE5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090E359-F10D-4543-9722-5F51E7052F7A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394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7FEA5F9-F0E7-1544-9D5A-72CEC2CD093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29089B2-FD94-401F-AEC6-328A88A6A532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185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9B8220F-E661-8A45-8EA7-470CC06A15E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A5D86F1-A8D8-46F8-B356-7E229555FABF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192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1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1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64833DF-24D6-B84C-ABF1-17AD14B2A98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84A7C27-70D9-40DF-A966-14DC448F5740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4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olblikse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3" t="20988" r="30617" b="7767"/>
          <a:stretch>
            <a:fillRect/>
          </a:stretch>
        </p:blipFill>
        <p:spPr bwMode="auto">
          <a:xfrm>
            <a:off x="5435600" y="1052513"/>
            <a:ext cx="40941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red titl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2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1452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3738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E0A58E4-3974-4A45-A967-B00C3425D5E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1DCC8DD-F1DF-4084-A878-3DBA591AB0A6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427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7A1D5C9-F853-2E42-A458-5138F78B8B5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E6448DC-45CE-48A1-9341-49F18E6D6023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90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A9D932C-3E12-F74B-99D0-BF507351A90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C0F43CE-1F2B-4FF1-995F-16068DF190F0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74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B1A413C-8B49-6940-9562-2208A1E0724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8D6A7AA-32E5-42BA-9764-59AE99B6BE3A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921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F970B14-35F7-0148-A792-47AFEBE9328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B89B7BA-F304-4052-80CE-50CC6C29360A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938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818483A-D308-B24F-B257-AF8C40B16CC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AFD9037-F014-4695-9161-3695D22BF847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12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E0E6A6D-9D1B-9E47-8E62-AA296AC97DE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ED967E0-A48B-4900-94E3-21D167449DF1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51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72FD85D-AC3E-874E-9C62-4BA780B1D5A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07A780A-F957-4A00-B610-AE5088E7C5AB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806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89B2B35-526E-7748-8470-650F0218EAB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2D397C8-8444-473A-A55C-046A26B373AA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040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6E3CAF6-3BD3-F644-AC19-9FB8B2F9626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915014B-BD2C-4D45-AB03-03EF8E6F2B01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022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50DF923-F88C-FF4F-A600-B1F63BD6B8C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5B10724-57A5-4BEF-99BE-0CB3AF5CF666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81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024812" cy="89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</a:t>
            </a:r>
            <a:fld id="{D4B2971E-9C78-AC4A-AC91-80FDADC956A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E66B4-6400-4B20-BB9C-286571388F76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794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 userDrawn="1"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b="1" smtClean="0">
                <a:solidFill>
                  <a:srgbClr val="101073"/>
                </a:solidFill>
                <a:cs typeface="Arial" charset="0"/>
              </a:rPr>
              <a:t>Click to edit Master text styles</a:t>
            </a:r>
          </a:p>
          <a:p>
            <a:pPr lvl="1" algn="ctr" defTabSz="9144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200" b="1" smtClean="0">
                <a:solidFill>
                  <a:srgbClr val="101073"/>
                </a:solidFill>
                <a:cs typeface="Arial" charset="0"/>
              </a:rPr>
              <a:t>Second level</a:t>
            </a:r>
          </a:p>
          <a:p>
            <a:pPr lvl="2" algn="ctr" defTabSz="91440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nl-NL" sz="2200" b="1" smtClean="0">
              <a:solidFill>
                <a:srgbClr val="101073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40712" cy="8953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2DE53-9575-4C70-9933-4430F8C8C04F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5E3F6-814B-374B-B8DD-A153055EF47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51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60E8C2D-70A6-9D4E-89EE-4744B7427D4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C64B8-CE3B-45DE-913F-617288677355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73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106C21B-5B9F-D84A-AAF2-ECAEFFA998C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3B5B992-4024-46DB-9ADF-FE64CFE1AC6C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80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A65F0B0-EA19-3243-BAE1-8E90D86D5F4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3E3941B-98DD-4D9B-8404-2C6CDBB149C2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72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7906E4E-29CD-4E43-8F42-F1215A1ED03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6CB365F-6818-4876-9B49-86A45AD7E3D2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96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AEEF3E8-733C-DA4D-A133-DE8C213C1EA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50F1CFD-6E91-4DC4-815C-0F6444A33B1D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76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Electrical Energy Systems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A158866-81FA-4348-ACE5-9EBF4F21CD7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3E9C169-ABDB-4EF5-AFD6-F2A120D8497A}" type="datetime1">
              <a:rPr lang="en-US" smtClean="0"/>
              <a:pPr>
                <a:defRPr/>
              </a:pPr>
              <a:t>11/18/2014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50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red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10107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/>
              <a:t>Electrical Energy Systems</a:t>
            </a:r>
          </a:p>
        </p:txBody>
      </p:sp>
      <p:pic>
        <p:nvPicPr>
          <p:cNvPr id="30725" name="Picture 10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latin typeface="Arial" charset="0"/>
                <a:ea typeface="ＭＳ Ｐゴシック" charset="0"/>
              </a:rPr>
              <a:t>PAGE </a:t>
            </a:r>
            <a:fld id="{D4D0542B-8824-0148-91DA-29B03CCE5A36}" type="slidenum">
              <a:rPr lang="nl-NL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latin typeface="Arial" charset="0"/>
              <a:ea typeface="ＭＳ Ｐゴシック" charset="0"/>
            </a:endParaRPr>
          </a:p>
        </p:txBody>
      </p:sp>
      <p:pic>
        <p:nvPicPr>
          <p:cNvPr id="30727" name="Picture 12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117610C-5E3F-4B35-98F4-32FA0AD20BC5}" type="datetime1">
              <a:rPr lang="en-US" smtClean="0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11/18/2014</a:t>
            </a:fld>
            <a:endParaRPr lang="nl-NL">
              <a:latin typeface="Arial" charset="0"/>
              <a:ea typeface="ＭＳ Ｐゴシック" charset="0"/>
            </a:endParaRPr>
          </a:p>
        </p:txBody>
      </p:sp>
      <p:sp>
        <p:nvSpPr>
          <p:cNvPr id="307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35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36575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  <a:ea typeface="ＭＳ Ｐゴシック" charset="0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charset="0"/>
        </a:defRPr>
      </a:lvl3pPr>
      <a:lvl4pPr marL="1090613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charset="0"/>
        </a:defRPr>
      </a:lvl4pPr>
      <a:lvl5pPr marL="13493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charset="0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d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45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101073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/>
              <a:t>Electrical Energy Systems</a:t>
            </a:r>
          </a:p>
        </p:txBody>
      </p:sp>
      <p:sp>
        <p:nvSpPr>
          <p:cNvPr id="145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Calibri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ea typeface="ＭＳ Ｐゴシック" charset="0"/>
              </a:rPr>
              <a:t>PAGE </a:t>
            </a:r>
            <a:fld id="{31F0183C-9549-8C45-A70C-429311124E9A}" type="slidenum">
              <a:rPr lang="nl-NL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ea typeface="ＭＳ Ｐゴシック" charset="0"/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4510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51725" y="6548438"/>
            <a:ext cx="7239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Calibri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5F410CD-27A6-48F3-9CB4-84CBAD840E47}" type="datetime1">
              <a:rPr lang="en-US" smtClean="0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11/18/2014</a:t>
            </a:fld>
            <a:endParaRPr lang="nl-NL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4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44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287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431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574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533400" indent="-2635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812800" indent="-2762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068388" indent="-2524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1347788" indent="-2762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1806352" indent="-277779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495" indent="-277779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639" indent="-277779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7782" indent="-277779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d b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ate ba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45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10107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/>
              <a:t>Electrical Energy Systems</a:t>
            </a:r>
          </a:p>
        </p:txBody>
      </p:sp>
      <p:sp>
        <p:nvSpPr>
          <p:cNvPr id="145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latin typeface="Arial" charset="0"/>
                <a:ea typeface="ＭＳ Ｐゴシック" charset="0"/>
              </a:rPr>
              <a:t>PAGE </a:t>
            </a:r>
            <a:fld id="{6ADBB289-E984-A648-9544-903687CC3EBC}" type="slidenum">
              <a:rPr lang="nl-NL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latin typeface="Arial" charset="0"/>
              <a:ea typeface="ＭＳ Ｐゴシック" charset="0"/>
            </a:endParaRPr>
          </a:p>
        </p:txBody>
      </p:sp>
      <p:pic>
        <p:nvPicPr>
          <p:cNvPr id="16391" name="Picture 7" descr="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10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CEDBCD8-0A4B-4EA7-A99B-F8A1347894C9}" type="datetime1">
              <a:rPr lang="en-US" smtClean="0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11/18/2014</a:t>
            </a:fld>
            <a:endParaRPr lang="nl-NL">
              <a:latin typeface="Arial" charset="0"/>
              <a:ea typeface="ＭＳ Ｐゴシック" charset="0"/>
            </a:endParaRP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31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  <a:ea typeface="ＭＳ Ｐゴシック" charset="0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charset="0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charset="0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charset="0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5.jpeg"/><Relationship Id="rId7" Type="http://schemas.openxmlformats.org/officeDocument/2006/relationships/hyperlink" Target="http://www.dongenergy.nl/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hyperlink" Target="http://www.swz.nl/" TargetMode="External"/><Relationship Id="rId10" Type="http://schemas.openxmlformats.org/officeDocument/2006/relationships/image" Target="../media/image19.jpeg"/><Relationship Id="rId4" Type="http://schemas.openxmlformats.org/officeDocument/2006/relationships/image" Target="http://acceptatie.energieprijzen.nl/images/image/enexis.JPG" TargetMode="Externa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7492" y="1173163"/>
            <a:ext cx="6403975" cy="42624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err="1" smtClean="0">
                <a:latin typeface="Arial" charset="0"/>
              </a:rPr>
              <a:t>Inpassing</a:t>
            </a:r>
            <a:r>
              <a:rPr lang="en-US" dirty="0" smtClean="0">
                <a:latin typeface="Arial" charset="0"/>
              </a:rPr>
              <a:t> PV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Arnhem, November 19, </a:t>
            </a:r>
            <a:r>
              <a:rPr lang="en-US" sz="2000" dirty="0" smtClean="0">
                <a:latin typeface="Arial" charset="0"/>
              </a:rPr>
              <a:t>2014</a:t>
            </a:r>
            <a:endParaRPr lang="en-GB" sz="2000" i="1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492" y="5622118"/>
            <a:ext cx="3391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Prof. </a:t>
            </a:r>
            <a:r>
              <a:rPr lang="en-US" dirty="0" err="1" smtClean="0"/>
              <a:t>Wil</a:t>
            </a:r>
            <a:r>
              <a:rPr lang="en-US" dirty="0" smtClean="0"/>
              <a:t> Kling </a:t>
            </a:r>
          </a:p>
          <a:p>
            <a:r>
              <a:rPr lang="en-US" dirty="0" smtClean="0"/>
              <a:t>w.l.kling@tue.nl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23850" y="68240"/>
            <a:ext cx="80248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GB" sz="2800" b="1" dirty="0" smtClean="0">
                <a:solidFill>
                  <a:srgbClr val="FFFFFF"/>
                </a:solidFill>
              </a:rPr>
              <a:t>V</a:t>
            </a:r>
            <a:r>
              <a:rPr lang="en-GB" sz="3200" b="1" dirty="0" smtClean="0">
                <a:solidFill>
                  <a:srgbClr val="FFFFFF"/>
                </a:solidFill>
              </a:rPr>
              <a:t>oltage profiles along feeders with and without PV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9500"/>
            <a:ext cx="40370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2276475"/>
            <a:ext cx="5040313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DCD08CEE-7B58-9747-B228-08A2E288B87E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4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52DBE0E2-9C8C-F547-B069-1909C099B36C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71" y="1672703"/>
            <a:ext cx="8380784" cy="4011124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3850" y="68240"/>
            <a:ext cx="80248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GB" sz="3200" b="1" dirty="0" smtClean="0">
                <a:solidFill>
                  <a:srgbClr val="FFFFFF"/>
                </a:solidFill>
              </a:rPr>
              <a:t>Local Inverter control to prevent </a:t>
            </a:r>
            <a:r>
              <a:rPr lang="en-GB" sz="3200" b="1" dirty="0" err="1" smtClean="0">
                <a:solidFill>
                  <a:srgbClr val="FFFFFF"/>
                </a:solidFill>
              </a:rPr>
              <a:t>overvoltages</a:t>
            </a:r>
            <a:endParaRPr lang="en-GB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6570971" y="5984544"/>
            <a:ext cx="2571750" cy="4667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97922" y="317063"/>
            <a:ext cx="812482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defRPr/>
            </a:pPr>
            <a:r>
              <a:rPr lang="en-US" sz="3200" b="1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Multi-objective </a:t>
            </a:r>
            <a:r>
              <a:rPr lang="en-US" sz="3200" b="1" kern="0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Optimisation</a:t>
            </a:r>
            <a:r>
              <a:rPr lang="en-US" sz="3200" b="1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in EU project</a:t>
            </a:r>
            <a:endParaRPr lang="en-US" sz="3200" b="1" kern="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4692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800">
                <a:solidFill>
                  <a:srgbClr val="FFFFFF"/>
                </a:solidFill>
              </a:rPr>
              <a:t>PAGE </a:t>
            </a:r>
            <a:fld id="{6636962E-BEB8-734A-B4F2-C8E2471447CA}" type="slidenum">
              <a:rPr lang="nl-NL" sz="800">
                <a:solidFill>
                  <a:srgbClr val="FFFFFF"/>
                </a:solidFill>
              </a:rPr>
              <a:pPr eaLnBrk="1" hangingPunct="1"/>
              <a:t>12</a:t>
            </a:fld>
            <a:endParaRPr lang="nl-NL" sz="800">
              <a:solidFill>
                <a:srgbClr val="FFFFFF"/>
              </a:solidFill>
            </a:endParaRPr>
          </a:p>
        </p:txBody>
      </p:sp>
      <p:pic>
        <p:nvPicPr>
          <p:cNvPr id="69" name="Picture 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6" y="1705609"/>
            <a:ext cx="8440401" cy="4181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40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EE0A58E4-3974-4A45-A967-B00C3425D5E9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58" y="1569639"/>
            <a:ext cx="8471330" cy="420770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7922" y="317063"/>
            <a:ext cx="812482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defRPr/>
            </a:pPr>
            <a:r>
              <a:rPr lang="en-US" sz="3200" b="1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Overlay control for fair power curtailment</a:t>
            </a:r>
            <a:endParaRPr lang="en-US" sz="3200" b="1" kern="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395480"/>
            <a:ext cx="7849244" cy="4746009"/>
          </a:xfrm>
        </p:spPr>
        <p:txBody>
          <a:bodyPr/>
          <a:lstStyle/>
          <a:p>
            <a:r>
              <a:rPr lang="en-GB" dirty="0" smtClean="0"/>
              <a:t>PV has to be matched with demand</a:t>
            </a:r>
          </a:p>
          <a:p>
            <a:r>
              <a:rPr lang="en-GB" dirty="0" smtClean="0"/>
              <a:t>Local balancing may help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PV gives </a:t>
            </a:r>
            <a:r>
              <a:rPr lang="en-GB" dirty="0" err="1" smtClean="0"/>
              <a:t>overvoltages</a:t>
            </a:r>
            <a:r>
              <a:rPr lang="en-GB" dirty="0" smtClean="0"/>
              <a:t> in distribution networks</a:t>
            </a:r>
          </a:p>
          <a:p>
            <a:r>
              <a:rPr lang="en-GB" dirty="0" smtClean="0"/>
              <a:t>Mitigation measures must include demand response otherwise curtailment is inevitable</a:t>
            </a:r>
          </a:p>
          <a:p>
            <a:r>
              <a:rPr lang="en-GB" dirty="0" smtClean="0"/>
              <a:t>Smart Grid functionalities are essential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 smtClean="0"/>
              <a:t>PAGE </a:t>
            </a:r>
            <a:fld id="{248F75A5-C9A0-4198-92A2-5DAC3D41360F}" type="slidenum">
              <a:rPr lang="nl-NL" smtClean="0"/>
              <a:pPr/>
              <a:t>14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300163"/>
            <a:ext cx="9144000" cy="5962650"/>
            <a:chOff x="-1210137" y="-62375"/>
            <a:chExt cx="7802563" cy="5035550"/>
          </a:xfrm>
        </p:grpSpPr>
        <p:pic>
          <p:nvPicPr>
            <p:cNvPr id="112645" name="Picture 2"/>
            <p:cNvPicPr>
              <a:picLocks noChangeAspect="1" noChangeArrowheads="1"/>
            </p:cNvPicPr>
            <p:nvPr/>
          </p:nvPicPr>
          <p:blipFill>
            <a:blip r:embed="rId2"/>
            <a:srcRect t="8324"/>
            <a:stretch>
              <a:fillRect/>
            </a:stretch>
          </p:blipFill>
          <p:spPr bwMode="auto">
            <a:xfrm>
              <a:off x="-1210137" y="-62375"/>
              <a:ext cx="7802563" cy="503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5065779" y="-58353"/>
              <a:ext cx="1372221" cy="25740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2643" name="Title 1"/>
          <p:cNvSpPr>
            <a:spLocks noGrp="1"/>
          </p:cNvSpPr>
          <p:nvPr>
            <p:ph type="title"/>
          </p:nvPr>
        </p:nvSpPr>
        <p:spPr>
          <a:xfrm>
            <a:off x="303213" y="71438"/>
            <a:ext cx="8229600" cy="1076325"/>
          </a:xfrm>
        </p:spPr>
        <p:txBody>
          <a:bodyPr/>
          <a:lstStyle/>
          <a:p>
            <a:pPr algn="ctr"/>
            <a:r>
              <a:rPr lang="en-GB" sz="3600" smtClean="0">
                <a:latin typeface="Georgia" pitchFamily="18" charset="0"/>
              </a:rPr>
              <a:t>Thank you for your attention!</a:t>
            </a:r>
          </a:p>
        </p:txBody>
      </p:sp>
      <p:sp>
        <p:nvSpPr>
          <p:cNvPr id="1126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AD62CE-F11E-4482-90DE-AF3EEE0E4AC7}" type="slidenum">
              <a:rPr lang="nl-NL" smtClean="0">
                <a:latin typeface="Arial" pitchFamily="34" charset="0"/>
              </a:rPr>
              <a:pPr/>
              <a:t>15</a:t>
            </a:fld>
            <a:endParaRPr lang="nl-NL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8024812" cy="4144970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en-US" dirty="0" smtClean="0"/>
              <a:t>Problem statement</a:t>
            </a:r>
            <a:endParaRPr lang="en-US" dirty="0" smtClean="0"/>
          </a:p>
          <a:p>
            <a:pPr>
              <a:lnSpc>
                <a:spcPts val="3300"/>
              </a:lnSpc>
            </a:pPr>
            <a:r>
              <a:rPr lang="en-US" dirty="0" smtClean="0"/>
              <a:t>Balancing</a:t>
            </a:r>
            <a:endParaRPr lang="en-US" dirty="0" smtClean="0"/>
          </a:p>
          <a:p>
            <a:pPr>
              <a:lnSpc>
                <a:spcPts val="3300"/>
              </a:lnSpc>
            </a:pPr>
            <a:r>
              <a:rPr lang="en-US" dirty="0" smtClean="0"/>
              <a:t>Network issues</a:t>
            </a:r>
            <a:endParaRPr lang="en-US" dirty="0" smtClean="0"/>
          </a:p>
          <a:p>
            <a:pPr>
              <a:lnSpc>
                <a:spcPts val="33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B1C9F857-D586-3549-B41F-81AFDE2ACE52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4479978"/>
            <a:ext cx="2825727" cy="231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43675" y="5943600"/>
            <a:ext cx="2571750" cy="4667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+mn-lt"/>
              </a:rPr>
              <a:t>Decentral</a:t>
            </a:r>
            <a:r>
              <a:rPr lang="en-GB" dirty="0" smtClean="0">
                <a:latin typeface="+mn-lt"/>
              </a:rPr>
              <a:t> Supply Scenario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(Energy report 2008, Meeuwsen TU/e)</a:t>
            </a: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8A65F0B0-EA19-3243-BAE1-8E90D86D5F46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48" y="1352692"/>
            <a:ext cx="6565768" cy="519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231"/>
          <p:cNvSpPr/>
          <p:nvPr/>
        </p:nvSpPr>
        <p:spPr>
          <a:xfrm>
            <a:off x="6543675" y="5984544"/>
            <a:ext cx="2571750" cy="4667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88" y="120364"/>
            <a:ext cx="8024812" cy="922338"/>
          </a:xfrm>
        </p:spPr>
        <p:txBody>
          <a:bodyPr/>
          <a:lstStyle/>
          <a:p>
            <a:r>
              <a:rPr lang="en-US" dirty="0" smtClean="0"/>
              <a:t>Power system issues (1)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43888" y="6589382"/>
            <a:ext cx="609600" cy="187325"/>
          </a:xfrm>
        </p:spPr>
        <p:txBody>
          <a:bodyPr/>
          <a:lstStyle/>
          <a:p>
            <a:r>
              <a:rPr lang="nl-NL" smtClean="0"/>
              <a:t>PAGE </a:t>
            </a:r>
            <a:fld id="{248F75A5-C9A0-4198-92A2-5DAC3D41360F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8" name="Pentagon 7"/>
          <p:cNvSpPr/>
          <p:nvPr/>
        </p:nvSpPr>
        <p:spPr>
          <a:xfrm>
            <a:off x="172543" y="3393744"/>
            <a:ext cx="3004517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Processing operational information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63811" y="4078203"/>
            <a:ext cx="4245149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Controlling flows and maintain stability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(real-time control)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63810" y="4780771"/>
            <a:ext cx="4765849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Balancing supply-demand at all times (reliable operation)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0" name="Line 2"/>
          <p:cNvSpPr>
            <a:spLocks noChangeShapeType="1"/>
          </p:cNvSpPr>
          <p:nvPr/>
        </p:nvSpPr>
        <p:spPr bwMode="auto">
          <a:xfrm>
            <a:off x="7924800" y="4536744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AutoShape 95"/>
          <p:cNvSpPr>
            <a:spLocks noChangeAspect="1" noChangeArrowheads="1"/>
          </p:cNvSpPr>
          <p:nvPr/>
        </p:nvSpPr>
        <p:spPr bwMode="auto">
          <a:xfrm flipV="1">
            <a:off x="8283575" y="3469944"/>
            <a:ext cx="155575" cy="1143000"/>
          </a:xfrm>
          <a:custGeom>
            <a:avLst/>
            <a:gdLst>
              <a:gd name="T0" fmla="*/ 18665935 w 21600"/>
              <a:gd name="T1" fmla="*/ 2147483647 h 21600"/>
              <a:gd name="T2" fmla="*/ 11199580 w 21600"/>
              <a:gd name="T3" fmla="*/ 2147483647 h 21600"/>
              <a:gd name="T4" fmla="*/ 3733333 w 21600"/>
              <a:gd name="T5" fmla="*/ 2147483647 h 21600"/>
              <a:gd name="T6" fmla="*/ 1119958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200" y="21600"/>
                </a:lnTo>
                <a:lnTo>
                  <a:pt x="144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50000">
                <a:srgbClr val="CCECFF"/>
              </a:gs>
              <a:gs pos="100000">
                <a:schemeClr val="tx1"/>
              </a:gs>
            </a:gsLst>
            <a:lin ang="0" scaled="1"/>
          </a:gra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7848600" y="3050844"/>
            <a:ext cx="1028700" cy="1028700"/>
            <a:chOff x="1290" y="2112"/>
            <a:chExt cx="864" cy="864"/>
          </a:xfrm>
        </p:grpSpPr>
        <p:sp>
          <p:nvSpPr>
            <p:cNvPr id="63" name="AutoShape 97"/>
            <p:cNvSpPr>
              <a:spLocks noChangeAspect="1" noChangeArrowheads="1"/>
            </p:cNvSpPr>
            <p:nvPr/>
          </p:nvSpPr>
          <p:spPr bwMode="auto">
            <a:xfrm flipH="1" flipV="1">
              <a:off x="1681" y="2112"/>
              <a:ext cx="79" cy="3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25 w 21600"/>
                <a:gd name="T13" fmla="*/ 7155 h 21600"/>
                <a:gd name="T14" fmla="*/ 14175 w 21600"/>
                <a:gd name="T15" fmla="*/ 144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rgbClr val="CCECFF"/>
                </a:gs>
                <a:gs pos="100000">
                  <a:schemeClr val="tx1"/>
                </a:gs>
              </a:gsLst>
              <a:lin ang="0" scaled="1"/>
            </a:gra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AutoShape 98"/>
            <p:cNvSpPr>
              <a:spLocks noChangeAspect="1" noChangeArrowheads="1"/>
            </p:cNvSpPr>
            <p:nvPr/>
          </p:nvSpPr>
          <p:spPr bwMode="auto">
            <a:xfrm rot="7200000" flipH="1" flipV="1">
              <a:off x="1878" y="2441"/>
              <a:ext cx="81" cy="4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25 w 21600"/>
                <a:gd name="T13" fmla="*/ 7155 h 21600"/>
                <a:gd name="T14" fmla="*/ 14175 w 21600"/>
                <a:gd name="T15" fmla="*/ 144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rgbClr val="CCECFF"/>
                </a:gs>
                <a:gs pos="100000">
                  <a:schemeClr val="tx1"/>
                </a:gs>
              </a:gsLst>
              <a:lin ang="0" scaled="1"/>
            </a:gra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AutoShape 99"/>
            <p:cNvSpPr>
              <a:spLocks noChangeAspect="1" noChangeArrowheads="1"/>
            </p:cNvSpPr>
            <p:nvPr/>
          </p:nvSpPr>
          <p:spPr bwMode="auto">
            <a:xfrm rot="-7200000" flipH="1" flipV="1">
              <a:off x="1482" y="2441"/>
              <a:ext cx="81" cy="4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25 w 21600"/>
                <a:gd name="T13" fmla="*/ 7245 h 21600"/>
                <a:gd name="T14" fmla="*/ 14175 w 21600"/>
                <a:gd name="T15" fmla="*/ 143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rgbClr val="CCECFF"/>
                </a:gs>
                <a:gs pos="100000">
                  <a:schemeClr val="tx1"/>
                </a:gs>
              </a:gsLst>
              <a:lin ang="0" scaled="1"/>
            </a:gra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9"/>
            <p:cNvSpPr>
              <a:spLocks noChangeAspect="1" noChangeArrowheads="1"/>
            </p:cNvSpPr>
            <p:nvPr/>
          </p:nvSpPr>
          <p:spPr bwMode="auto">
            <a:xfrm>
              <a:off x="1671" y="2490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0"/>
            <p:cNvSpPr>
              <a:spLocks noChangeAspect="1" noChangeArrowheads="1"/>
            </p:cNvSpPr>
            <p:nvPr/>
          </p:nvSpPr>
          <p:spPr bwMode="auto">
            <a:xfrm>
              <a:off x="1290" y="2112"/>
              <a:ext cx="864" cy="86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AutoShape 11"/>
          <p:cNvSpPr>
            <a:spLocks noChangeArrowheads="1"/>
          </p:cNvSpPr>
          <p:nvPr/>
        </p:nvSpPr>
        <p:spPr bwMode="auto">
          <a:xfrm flipV="1">
            <a:off x="1447800" y="1488744"/>
            <a:ext cx="533400" cy="609600"/>
          </a:xfrm>
          <a:prstGeom prst="flowChartManualOperation">
            <a:avLst/>
          </a:prstGeom>
          <a:gradFill rotWithShape="1">
            <a:gsLst>
              <a:gs pos="0">
                <a:schemeClr val="accent1"/>
              </a:gs>
              <a:gs pos="50000">
                <a:schemeClr val="tx2"/>
              </a:gs>
              <a:gs pos="100000">
                <a:schemeClr val="accent1"/>
              </a:gs>
            </a:gsLst>
            <a:lin ang="0" scaled="1"/>
          </a:gradFill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" name="AutoShape 12"/>
          <p:cNvSpPr>
            <a:spLocks noChangeArrowheads="1"/>
          </p:cNvSpPr>
          <p:nvPr/>
        </p:nvSpPr>
        <p:spPr bwMode="auto">
          <a:xfrm>
            <a:off x="1295400" y="1412544"/>
            <a:ext cx="152400" cy="76200"/>
          </a:xfrm>
          <a:prstGeom prst="cloudCallout">
            <a:avLst>
              <a:gd name="adj1" fmla="val -58333"/>
              <a:gd name="adj2" fmla="val 91667"/>
            </a:avLst>
          </a:prstGeom>
          <a:solidFill>
            <a:srgbClr val="80808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AutoShape 13"/>
          <p:cNvSpPr>
            <a:spLocks noChangeArrowheads="1"/>
          </p:cNvSpPr>
          <p:nvPr/>
        </p:nvSpPr>
        <p:spPr bwMode="auto">
          <a:xfrm>
            <a:off x="1676400" y="1336344"/>
            <a:ext cx="152400" cy="76200"/>
          </a:xfrm>
          <a:prstGeom prst="cloudCallout">
            <a:avLst>
              <a:gd name="adj1" fmla="val -50000"/>
              <a:gd name="adj2" fmla="val 79167"/>
            </a:avLst>
          </a:prstGeom>
          <a:solidFill>
            <a:srgbClr val="80808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1828800" y="2287257"/>
            <a:ext cx="420688" cy="344487"/>
            <a:chOff x="1584" y="1008"/>
            <a:chExt cx="528" cy="432"/>
          </a:xfrm>
        </p:grpSpPr>
        <p:sp>
          <p:nvSpPr>
            <p:cNvPr id="72" name="AutoShape 15"/>
            <p:cNvSpPr>
              <a:spLocks noChangeAspect="1" noChangeArrowheads="1"/>
            </p:cNvSpPr>
            <p:nvPr/>
          </p:nvSpPr>
          <p:spPr bwMode="auto">
            <a:xfrm>
              <a:off x="1632" y="1152"/>
              <a:ext cx="432" cy="288"/>
            </a:xfrm>
            <a:prstGeom prst="flowChartProcess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6"/>
            <p:cNvSpPr>
              <a:spLocks noChangeAspect="1" noChangeShapeType="1"/>
            </p:cNvSpPr>
            <p:nvPr/>
          </p:nvSpPr>
          <p:spPr bwMode="auto">
            <a:xfrm flipH="1">
              <a:off x="1680" y="1008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7"/>
            <p:cNvSpPr>
              <a:spLocks noChangeAspect="1" noChangeShapeType="1"/>
            </p:cNvSpPr>
            <p:nvPr/>
          </p:nvSpPr>
          <p:spPr bwMode="auto">
            <a:xfrm flipH="1">
              <a:off x="1680" y="1056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8"/>
            <p:cNvSpPr>
              <a:spLocks noChangeAspect="1" noChangeShapeType="1"/>
            </p:cNvSpPr>
            <p:nvPr/>
          </p:nvSpPr>
          <p:spPr bwMode="auto">
            <a:xfrm>
              <a:off x="1728" y="1008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9"/>
            <p:cNvSpPr>
              <a:spLocks noChangeAspect="1" noChangeShapeType="1"/>
            </p:cNvSpPr>
            <p:nvPr/>
          </p:nvSpPr>
          <p:spPr bwMode="auto">
            <a:xfrm flipH="1">
              <a:off x="1680" y="1056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0"/>
            <p:cNvSpPr>
              <a:spLocks noChangeAspect="1" noChangeShapeType="1"/>
            </p:cNvSpPr>
            <p:nvPr/>
          </p:nvSpPr>
          <p:spPr bwMode="auto">
            <a:xfrm flipH="1">
              <a:off x="1680" y="1104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1"/>
            <p:cNvSpPr>
              <a:spLocks noChangeAspect="1" noChangeShapeType="1"/>
            </p:cNvSpPr>
            <p:nvPr/>
          </p:nvSpPr>
          <p:spPr bwMode="auto">
            <a:xfrm>
              <a:off x="1728" y="1056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22"/>
            <p:cNvSpPr>
              <a:spLocks noChangeAspect="1" noChangeShapeType="1"/>
            </p:cNvSpPr>
            <p:nvPr/>
          </p:nvSpPr>
          <p:spPr bwMode="auto">
            <a:xfrm flipH="1">
              <a:off x="1680" y="1104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23"/>
            <p:cNvSpPr>
              <a:spLocks noChangeAspect="1" noChangeShapeType="1"/>
            </p:cNvSpPr>
            <p:nvPr/>
          </p:nvSpPr>
          <p:spPr bwMode="auto">
            <a:xfrm flipH="1">
              <a:off x="1680" y="1152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24"/>
            <p:cNvSpPr>
              <a:spLocks noChangeAspect="1" noChangeShapeType="1"/>
            </p:cNvSpPr>
            <p:nvPr/>
          </p:nvSpPr>
          <p:spPr bwMode="auto">
            <a:xfrm>
              <a:off x="1728" y="1104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25"/>
            <p:cNvSpPr>
              <a:spLocks noChangeAspect="1" noChangeShapeType="1"/>
            </p:cNvSpPr>
            <p:nvPr/>
          </p:nvSpPr>
          <p:spPr bwMode="auto">
            <a:xfrm flipH="1">
              <a:off x="1920" y="1008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26"/>
            <p:cNvSpPr>
              <a:spLocks noChangeAspect="1" noChangeShapeType="1"/>
            </p:cNvSpPr>
            <p:nvPr/>
          </p:nvSpPr>
          <p:spPr bwMode="auto">
            <a:xfrm flipH="1">
              <a:off x="1920" y="1056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7"/>
            <p:cNvSpPr>
              <a:spLocks noChangeAspect="1" noChangeShapeType="1"/>
            </p:cNvSpPr>
            <p:nvPr/>
          </p:nvSpPr>
          <p:spPr bwMode="auto">
            <a:xfrm>
              <a:off x="1968" y="1008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28"/>
            <p:cNvSpPr>
              <a:spLocks noChangeAspect="1" noChangeShapeType="1"/>
            </p:cNvSpPr>
            <p:nvPr/>
          </p:nvSpPr>
          <p:spPr bwMode="auto">
            <a:xfrm flipH="1">
              <a:off x="1920" y="1056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29"/>
            <p:cNvSpPr>
              <a:spLocks noChangeAspect="1" noChangeShapeType="1"/>
            </p:cNvSpPr>
            <p:nvPr/>
          </p:nvSpPr>
          <p:spPr bwMode="auto">
            <a:xfrm flipH="1">
              <a:off x="1920" y="1104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30"/>
            <p:cNvSpPr>
              <a:spLocks noChangeAspect="1" noChangeShapeType="1"/>
            </p:cNvSpPr>
            <p:nvPr/>
          </p:nvSpPr>
          <p:spPr bwMode="auto">
            <a:xfrm>
              <a:off x="1968" y="1056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31"/>
            <p:cNvSpPr>
              <a:spLocks noChangeAspect="1" noChangeShapeType="1"/>
            </p:cNvSpPr>
            <p:nvPr/>
          </p:nvSpPr>
          <p:spPr bwMode="auto">
            <a:xfrm flipH="1">
              <a:off x="1920" y="1104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32"/>
            <p:cNvSpPr>
              <a:spLocks noChangeAspect="1" noChangeShapeType="1"/>
            </p:cNvSpPr>
            <p:nvPr/>
          </p:nvSpPr>
          <p:spPr bwMode="auto">
            <a:xfrm flipH="1">
              <a:off x="1920" y="1152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33"/>
            <p:cNvSpPr>
              <a:spLocks noChangeAspect="1" noChangeShapeType="1"/>
            </p:cNvSpPr>
            <p:nvPr/>
          </p:nvSpPr>
          <p:spPr bwMode="auto">
            <a:xfrm>
              <a:off x="1968" y="1104"/>
              <a:ext cx="4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34"/>
            <p:cNvSpPr>
              <a:spLocks noChangeAspect="1" noChangeShapeType="1"/>
            </p:cNvSpPr>
            <p:nvPr/>
          </p:nvSpPr>
          <p:spPr bwMode="auto">
            <a:xfrm flipH="1">
              <a:off x="1584" y="120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35"/>
            <p:cNvSpPr>
              <a:spLocks noChangeAspect="1" noChangeShapeType="1"/>
            </p:cNvSpPr>
            <p:nvPr/>
          </p:nvSpPr>
          <p:spPr bwMode="auto">
            <a:xfrm>
              <a:off x="1617" y="1200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36"/>
            <p:cNvSpPr>
              <a:spLocks noChangeAspect="1" noChangeShapeType="1"/>
            </p:cNvSpPr>
            <p:nvPr/>
          </p:nvSpPr>
          <p:spPr bwMode="auto">
            <a:xfrm>
              <a:off x="1599" y="1200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37"/>
            <p:cNvSpPr>
              <a:spLocks noChangeAspect="1" noChangeShapeType="1"/>
            </p:cNvSpPr>
            <p:nvPr/>
          </p:nvSpPr>
          <p:spPr bwMode="auto">
            <a:xfrm>
              <a:off x="1584" y="1200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38"/>
            <p:cNvSpPr>
              <a:spLocks noChangeAspect="1" noChangeShapeType="1"/>
            </p:cNvSpPr>
            <p:nvPr/>
          </p:nvSpPr>
          <p:spPr bwMode="auto">
            <a:xfrm flipH="1">
              <a:off x="1584" y="139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39"/>
            <p:cNvSpPr>
              <a:spLocks noChangeAspect="1" noChangeShapeType="1"/>
            </p:cNvSpPr>
            <p:nvPr/>
          </p:nvSpPr>
          <p:spPr bwMode="auto">
            <a:xfrm flipH="1">
              <a:off x="2064" y="120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40"/>
            <p:cNvSpPr>
              <a:spLocks noChangeAspect="1" noChangeShapeType="1"/>
            </p:cNvSpPr>
            <p:nvPr/>
          </p:nvSpPr>
          <p:spPr bwMode="auto">
            <a:xfrm>
              <a:off x="2097" y="1200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41"/>
            <p:cNvSpPr>
              <a:spLocks noChangeAspect="1" noChangeShapeType="1"/>
            </p:cNvSpPr>
            <p:nvPr/>
          </p:nvSpPr>
          <p:spPr bwMode="auto">
            <a:xfrm>
              <a:off x="2079" y="1200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42"/>
            <p:cNvSpPr>
              <a:spLocks noChangeAspect="1" noChangeShapeType="1"/>
            </p:cNvSpPr>
            <p:nvPr/>
          </p:nvSpPr>
          <p:spPr bwMode="auto">
            <a:xfrm>
              <a:off x="2064" y="1200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43"/>
            <p:cNvSpPr>
              <a:spLocks noChangeAspect="1" noChangeShapeType="1"/>
            </p:cNvSpPr>
            <p:nvPr/>
          </p:nvSpPr>
          <p:spPr bwMode="auto">
            <a:xfrm flipH="1">
              <a:off x="2064" y="139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44"/>
            <p:cNvSpPr>
              <a:spLocks noChangeAspect="1" noChangeShapeType="1"/>
            </p:cNvSpPr>
            <p:nvPr/>
          </p:nvSpPr>
          <p:spPr bwMode="auto">
            <a:xfrm>
              <a:off x="2112" y="1200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2743200" y="1260144"/>
            <a:ext cx="1295400" cy="1600200"/>
            <a:chOff x="3600" y="1008"/>
            <a:chExt cx="816" cy="1008"/>
          </a:xfrm>
        </p:grpSpPr>
        <p:sp>
          <p:nvSpPr>
            <p:cNvPr id="103" name="Line 46"/>
            <p:cNvSpPr>
              <a:spLocks noChangeShapeType="1"/>
            </p:cNvSpPr>
            <p:nvPr/>
          </p:nvSpPr>
          <p:spPr bwMode="auto">
            <a:xfrm flipH="1" flipV="1">
              <a:off x="3600" y="1248"/>
              <a:ext cx="48" cy="48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Line 47"/>
            <p:cNvSpPr>
              <a:spLocks noChangeShapeType="1"/>
            </p:cNvSpPr>
            <p:nvPr/>
          </p:nvSpPr>
          <p:spPr bwMode="auto">
            <a:xfrm flipV="1">
              <a:off x="3648" y="1248"/>
              <a:ext cx="48" cy="48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Line 48"/>
            <p:cNvSpPr>
              <a:spLocks noChangeShapeType="1"/>
            </p:cNvSpPr>
            <p:nvPr/>
          </p:nvSpPr>
          <p:spPr bwMode="auto">
            <a:xfrm flipH="1">
              <a:off x="3936" y="1200"/>
              <a:ext cx="96" cy="0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Line 49"/>
            <p:cNvSpPr>
              <a:spLocks noChangeShapeType="1"/>
            </p:cNvSpPr>
            <p:nvPr/>
          </p:nvSpPr>
          <p:spPr bwMode="auto">
            <a:xfrm>
              <a:off x="3984" y="1008"/>
              <a:ext cx="48" cy="192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Line 50"/>
            <p:cNvSpPr>
              <a:spLocks noChangeShapeType="1"/>
            </p:cNvSpPr>
            <p:nvPr/>
          </p:nvSpPr>
          <p:spPr bwMode="auto">
            <a:xfrm>
              <a:off x="4032" y="1200"/>
              <a:ext cx="48" cy="81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Line 51"/>
            <p:cNvSpPr>
              <a:spLocks noChangeShapeType="1"/>
            </p:cNvSpPr>
            <p:nvPr/>
          </p:nvSpPr>
          <p:spPr bwMode="auto">
            <a:xfrm flipH="1">
              <a:off x="3888" y="1200"/>
              <a:ext cx="48" cy="81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Line 52"/>
            <p:cNvSpPr>
              <a:spLocks noChangeShapeType="1"/>
            </p:cNvSpPr>
            <p:nvPr/>
          </p:nvSpPr>
          <p:spPr bwMode="auto">
            <a:xfrm flipH="1">
              <a:off x="3936" y="1008"/>
              <a:ext cx="48" cy="192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Line 53"/>
            <p:cNvSpPr>
              <a:spLocks noChangeShapeType="1"/>
            </p:cNvSpPr>
            <p:nvPr/>
          </p:nvSpPr>
          <p:spPr bwMode="auto">
            <a:xfrm flipH="1">
              <a:off x="3600" y="1248"/>
              <a:ext cx="816" cy="0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Line 54"/>
            <p:cNvSpPr>
              <a:spLocks noChangeShapeType="1"/>
            </p:cNvSpPr>
            <p:nvPr/>
          </p:nvSpPr>
          <p:spPr bwMode="auto">
            <a:xfrm flipH="1" flipV="1">
              <a:off x="4032" y="1200"/>
              <a:ext cx="384" cy="48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Line 55"/>
            <p:cNvSpPr>
              <a:spLocks noChangeShapeType="1"/>
            </p:cNvSpPr>
            <p:nvPr/>
          </p:nvSpPr>
          <p:spPr bwMode="auto">
            <a:xfrm flipH="1">
              <a:off x="3600" y="1200"/>
              <a:ext cx="336" cy="48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Line 56"/>
            <p:cNvSpPr>
              <a:spLocks noChangeShapeType="1"/>
            </p:cNvSpPr>
            <p:nvPr/>
          </p:nvSpPr>
          <p:spPr bwMode="auto">
            <a:xfrm flipH="1">
              <a:off x="3936" y="1344"/>
              <a:ext cx="96" cy="0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Line 57"/>
            <p:cNvSpPr>
              <a:spLocks noChangeShapeType="1"/>
            </p:cNvSpPr>
            <p:nvPr/>
          </p:nvSpPr>
          <p:spPr bwMode="auto">
            <a:xfrm flipH="1">
              <a:off x="3936" y="1344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Line 58"/>
            <p:cNvSpPr>
              <a:spLocks noChangeShapeType="1"/>
            </p:cNvSpPr>
            <p:nvPr/>
          </p:nvSpPr>
          <p:spPr bwMode="auto">
            <a:xfrm flipH="1" flipV="1">
              <a:off x="3936" y="1344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Line 59"/>
            <p:cNvSpPr>
              <a:spLocks noChangeShapeType="1"/>
            </p:cNvSpPr>
            <p:nvPr/>
          </p:nvSpPr>
          <p:spPr bwMode="auto">
            <a:xfrm flipH="1">
              <a:off x="3936" y="1440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Line 60"/>
            <p:cNvSpPr>
              <a:spLocks noChangeShapeType="1"/>
            </p:cNvSpPr>
            <p:nvPr/>
          </p:nvSpPr>
          <p:spPr bwMode="auto">
            <a:xfrm flipH="1" flipV="1">
              <a:off x="3936" y="1440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Line 61"/>
            <p:cNvSpPr>
              <a:spLocks noChangeShapeType="1"/>
            </p:cNvSpPr>
            <p:nvPr/>
          </p:nvSpPr>
          <p:spPr bwMode="auto">
            <a:xfrm flipH="1">
              <a:off x="3936" y="1536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Line 62"/>
            <p:cNvSpPr>
              <a:spLocks noChangeShapeType="1"/>
            </p:cNvSpPr>
            <p:nvPr/>
          </p:nvSpPr>
          <p:spPr bwMode="auto">
            <a:xfrm flipH="1" flipV="1">
              <a:off x="3936" y="1536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Line 63"/>
            <p:cNvSpPr>
              <a:spLocks noChangeShapeType="1"/>
            </p:cNvSpPr>
            <p:nvPr/>
          </p:nvSpPr>
          <p:spPr bwMode="auto">
            <a:xfrm flipH="1">
              <a:off x="3936" y="1632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Line 64"/>
            <p:cNvSpPr>
              <a:spLocks noChangeShapeType="1"/>
            </p:cNvSpPr>
            <p:nvPr/>
          </p:nvSpPr>
          <p:spPr bwMode="auto">
            <a:xfrm flipH="1" flipV="1">
              <a:off x="3936" y="1632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Line 65"/>
            <p:cNvSpPr>
              <a:spLocks noChangeShapeType="1"/>
            </p:cNvSpPr>
            <p:nvPr/>
          </p:nvSpPr>
          <p:spPr bwMode="auto">
            <a:xfrm flipH="1">
              <a:off x="3936" y="1728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Line 66"/>
            <p:cNvSpPr>
              <a:spLocks noChangeShapeType="1"/>
            </p:cNvSpPr>
            <p:nvPr/>
          </p:nvSpPr>
          <p:spPr bwMode="auto">
            <a:xfrm flipH="1" flipV="1">
              <a:off x="3936" y="1728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Line 67"/>
            <p:cNvSpPr>
              <a:spLocks noChangeShapeType="1"/>
            </p:cNvSpPr>
            <p:nvPr/>
          </p:nvSpPr>
          <p:spPr bwMode="auto">
            <a:xfrm flipH="1">
              <a:off x="3888" y="1824"/>
              <a:ext cx="144" cy="192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Line 68"/>
            <p:cNvSpPr>
              <a:spLocks noChangeShapeType="1"/>
            </p:cNvSpPr>
            <p:nvPr/>
          </p:nvSpPr>
          <p:spPr bwMode="auto">
            <a:xfrm flipH="1" flipV="1">
              <a:off x="3936" y="1824"/>
              <a:ext cx="144" cy="192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Line 69"/>
            <p:cNvSpPr>
              <a:spLocks noChangeShapeType="1"/>
            </p:cNvSpPr>
            <p:nvPr/>
          </p:nvSpPr>
          <p:spPr bwMode="auto">
            <a:xfrm flipH="1" flipV="1">
              <a:off x="3936" y="1248"/>
              <a:ext cx="48" cy="48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Line 70"/>
            <p:cNvSpPr>
              <a:spLocks noChangeShapeType="1"/>
            </p:cNvSpPr>
            <p:nvPr/>
          </p:nvSpPr>
          <p:spPr bwMode="auto">
            <a:xfrm flipV="1">
              <a:off x="3984" y="1248"/>
              <a:ext cx="48" cy="48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Line 71"/>
            <p:cNvSpPr>
              <a:spLocks noChangeShapeType="1"/>
            </p:cNvSpPr>
            <p:nvPr/>
          </p:nvSpPr>
          <p:spPr bwMode="auto">
            <a:xfrm flipH="1" flipV="1">
              <a:off x="4320" y="1248"/>
              <a:ext cx="48" cy="48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Line 72"/>
            <p:cNvSpPr>
              <a:spLocks noChangeShapeType="1"/>
            </p:cNvSpPr>
            <p:nvPr/>
          </p:nvSpPr>
          <p:spPr bwMode="auto">
            <a:xfrm flipV="1">
              <a:off x="4368" y="1248"/>
              <a:ext cx="48" cy="48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0" name="Freeform 73"/>
          <p:cNvSpPr>
            <a:spLocks/>
          </p:cNvSpPr>
          <p:nvPr/>
        </p:nvSpPr>
        <p:spPr bwMode="auto">
          <a:xfrm>
            <a:off x="2133600" y="1717344"/>
            <a:ext cx="685800" cy="609600"/>
          </a:xfrm>
          <a:custGeom>
            <a:avLst/>
            <a:gdLst>
              <a:gd name="T0" fmla="*/ 0 w 432"/>
              <a:gd name="T1" fmla="*/ 384 h 384"/>
              <a:gd name="T2" fmla="*/ 240 w 432"/>
              <a:gd name="T3" fmla="*/ 288 h 384"/>
              <a:gd name="T4" fmla="*/ 432 w 432"/>
              <a:gd name="T5" fmla="*/ 0 h 384"/>
              <a:gd name="T6" fmla="*/ 0 60000 65536"/>
              <a:gd name="T7" fmla="*/ 0 60000 65536"/>
              <a:gd name="T8" fmla="*/ 0 60000 65536"/>
              <a:gd name="T9" fmla="*/ 0 w 432"/>
              <a:gd name="T10" fmla="*/ 0 h 384"/>
              <a:gd name="T11" fmla="*/ 432 w 43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84">
                <a:moveTo>
                  <a:pt x="0" y="384"/>
                </a:moveTo>
                <a:cubicBezTo>
                  <a:pt x="84" y="368"/>
                  <a:pt x="168" y="352"/>
                  <a:pt x="240" y="288"/>
                </a:cubicBezTo>
                <a:cubicBezTo>
                  <a:pt x="312" y="224"/>
                  <a:pt x="392" y="56"/>
                  <a:pt x="432" y="0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74"/>
          <p:cNvSpPr>
            <a:spLocks/>
          </p:cNvSpPr>
          <p:nvPr/>
        </p:nvSpPr>
        <p:spPr bwMode="auto">
          <a:xfrm>
            <a:off x="2133600" y="1717344"/>
            <a:ext cx="1219200" cy="635000"/>
          </a:xfrm>
          <a:custGeom>
            <a:avLst/>
            <a:gdLst>
              <a:gd name="T0" fmla="*/ 0 w 768"/>
              <a:gd name="T1" fmla="*/ 384 h 400"/>
              <a:gd name="T2" fmla="*/ 384 w 768"/>
              <a:gd name="T3" fmla="*/ 336 h 400"/>
              <a:gd name="T4" fmla="*/ 768 w 768"/>
              <a:gd name="T5" fmla="*/ 0 h 400"/>
              <a:gd name="T6" fmla="*/ 0 60000 65536"/>
              <a:gd name="T7" fmla="*/ 0 60000 65536"/>
              <a:gd name="T8" fmla="*/ 0 60000 65536"/>
              <a:gd name="T9" fmla="*/ 0 w 768"/>
              <a:gd name="T10" fmla="*/ 0 h 400"/>
              <a:gd name="T11" fmla="*/ 768 w 768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400">
                <a:moveTo>
                  <a:pt x="0" y="384"/>
                </a:moveTo>
                <a:cubicBezTo>
                  <a:pt x="128" y="392"/>
                  <a:pt x="256" y="400"/>
                  <a:pt x="384" y="336"/>
                </a:cubicBezTo>
                <a:cubicBezTo>
                  <a:pt x="512" y="272"/>
                  <a:pt x="680" y="40"/>
                  <a:pt x="768" y="0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75"/>
          <p:cNvSpPr>
            <a:spLocks/>
          </p:cNvSpPr>
          <p:nvPr/>
        </p:nvSpPr>
        <p:spPr bwMode="auto">
          <a:xfrm>
            <a:off x="2133600" y="1717344"/>
            <a:ext cx="1828800" cy="635000"/>
          </a:xfrm>
          <a:custGeom>
            <a:avLst/>
            <a:gdLst>
              <a:gd name="T0" fmla="*/ 0 w 1152"/>
              <a:gd name="T1" fmla="*/ 384 h 400"/>
              <a:gd name="T2" fmla="*/ 672 w 1152"/>
              <a:gd name="T3" fmla="*/ 336 h 400"/>
              <a:gd name="T4" fmla="*/ 1152 w 1152"/>
              <a:gd name="T5" fmla="*/ 0 h 400"/>
              <a:gd name="T6" fmla="*/ 0 60000 65536"/>
              <a:gd name="T7" fmla="*/ 0 60000 65536"/>
              <a:gd name="T8" fmla="*/ 0 60000 65536"/>
              <a:gd name="T9" fmla="*/ 0 w 1152"/>
              <a:gd name="T10" fmla="*/ 0 h 400"/>
              <a:gd name="T11" fmla="*/ 1152 w 1152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400">
                <a:moveTo>
                  <a:pt x="0" y="384"/>
                </a:moveTo>
                <a:cubicBezTo>
                  <a:pt x="240" y="392"/>
                  <a:pt x="480" y="400"/>
                  <a:pt x="672" y="336"/>
                </a:cubicBezTo>
                <a:cubicBezTo>
                  <a:pt x="864" y="272"/>
                  <a:pt x="1008" y="136"/>
                  <a:pt x="1152" y="0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4495800" y="2860344"/>
            <a:ext cx="1295400" cy="1600200"/>
            <a:chOff x="3600" y="1008"/>
            <a:chExt cx="816" cy="1008"/>
          </a:xfrm>
        </p:grpSpPr>
        <p:sp>
          <p:nvSpPr>
            <p:cNvPr id="134" name="Line 77"/>
            <p:cNvSpPr>
              <a:spLocks noChangeShapeType="1"/>
            </p:cNvSpPr>
            <p:nvPr/>
          </p:nvSpPr>
          <p:spPr bwMode="auto">
            <a:xfrm flipH="1" flipV="1">
              <a:off x="3600" y="1248"/>
              <a:ext cx="48" cy="48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Line 78"/>
            <p:cNvSpPr>
              <a:spLocks noChangeShapeType="1"/>
            </p:cNvSpPr>
            <p:nvPr/>
          </p:nvSpPr>
          <p:spPr bwMode="auto">
            <a:xfrm flipV="1">
              <a:off x="3648" y="1248"/>
              <a:ext cx="48" cy="48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Line 79"/>
            <p:cNvSpPr>
              <a:spLocks noChangeShapeType="1"/>
            </p:cNvSpPr>
            <p:nvPr/>
          </p:nvSpPr>
          <p:spPr bwMode="auto">
            <a:xfrm flipH="1">
              <a:off x="3936" y="1200"/>
              <a:ext cx="96" cy="0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Line 80"/>
            <p:cNvSpPr>
              <a:spLocks noChangeShapeType="1"/>
            </p:cNvSpPr>
            <p:nvPr/>
          </p:nvSpPr>
          <p:spPr bwMode="auto">
            <a:xfrm>
              <a:off x="3984" y="1008"/>
              <a:ext cx="48" cy="192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Line 81"/>
            <p:cNvSpPr>
              <a:spLocks noChangeShapeType="1"/>
            </p:cNvSpPr>
            <p:nvPr/>
          </p:nvSpPr>
          <p:spPr bwMode="auto">
            <a:xfrm>
              <a:off x="4032" y="1200"/>
              <a:ext cx="48" cy="81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Line 82"/>
            <p:cNvSpPr>
              <a:spLocks noChangeShapeType="1"/>
            </p:cNvSpPr>
            <p:nvPr/>
          </p:nvSpPr>
          <p:spPr bwMode="auto">
            <a:xfrm flipH="1">
              <a:off x="3888" y="1200"/>
              <a:ext cx="48" cy="81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Line 83"/>
            <p:cNvSpPr>
              <a:spLocks noChangeShapeType="1"/>
            </p:cNvSpPr>
            <p:nvPr/>
          </p:nvSpPr>
          <p:spPr bwMode="auto">
            <a:xfrm flipH="1">
              <a:off x="3936" y="1008"/>
              <a:ext cx="48" cy="192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Line 84"/>
            <p:cNvSpPr>
              <a:spLocks noChangeShapeType="1"/>
            </p:cNvSpPr>
            <p:nvPr/>
          </p:nvSpPr>
          <p:spPr bwMode="auto">
            <a:xfrm flipH="1">
              <a:off x="3600" y="1248"/>
              <a:ext cx="816" cy="0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Line 85"/>
            <p:cNvSpPr>
              <a:spLocks noChangeShapeType="1"/>
            </p:cNvSpPr>
            <p:nvPr/>
          </p:nvSpPr>
          <p:spPr bwMode="auto">
            <a:xfrm flipH="1" flipV="1">
              <a:off x="4032" y="1200"/>
              <a:ext cx="384" cy="48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Line 86"/>
            <p:cNvSpPr>
              <a:spLocks noChangeShapeType="1"/>
            </p:cNvSpPr>
            <p:nvPr/>
          </p:nvSpPr>
          <p:spPr bwMode="auto">
            <a:xfrm flipH="1">
              <a:off x="3600" y="1200"/>
              <a:ext cx="336" cy="48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Line 87"/>
            <p:cNvSpPr>
              <a:spLocks noChangeShapeType="1"/>
            </p:cNvSpPr>
            <p:nvPr/>
          </p:nvSpPr>
          <p:spPr bwMode="auto">
            <a:xfrm flipH="1">
              <a:off x="3936" y="1344"/>
              <a:ext cx="96" cy="0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Line 88"/>
            <p:cNvSpPr>
              <a:spLocks noChangeShapeType="1"/>
            </p:cNvSpPr>
            <p:nvPr/>
          </p:nvSpPr>
          <p:spPr bwMode="auto">
            <a:xfrm flipH="1">
              <a:off x="3936" y="1344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Line 89"/>
            <p:cNvSpPr>
              <a:spLocks noChangeShapeType="1"/>
            </p:cNvSpPr>
            <p:nvPr/>
          </p:nvSpPr>
          <p:spPr bwMode="auto">
            <a:xfrm flipH="1" flipV="1">
              <a:off x="3936" y="1344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Line 90"/>
            <p:cNvSpPr>
              <a:spLocks noChangeShapeType="1"/>
            </p:cNvSpPr>
            <p:nvPr/>
          </p:nvSpPr>
          <p:spPr bwMode="auto">
            <a:xfrm flipH="1">
              <a:off x="3936" y="1440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Line 91"/>
            <p:cNvSpPr>
              <a:spLocks noChangeShapeType="1"/>
            </p:cNvSpPr>
            <p:nvPr/>
          </p:nvSpPr>
          <p:spPr bwMode="auto">
            <a:xfrm flipH="1" flipV="1">
              <a:off x="3936" y="1440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Line 92"/>
            <p:cNvSpPr>
              <a:spLocks noChangeShapeType="1"/>
            </p:cNvSpPr>
            <p:nvPr/>
          </p:nvSpPr>
          <p:spPr bwMode="auto">
            <a:xfrm flipH="1">
              <a:off x="3936" y="1536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Line 93"/>
            <p:cNvSpPr>
              <a:spLocks noChangeShapeType="1"/>
            </p:cNvSpPr>
            <p:nvPr/>
          </p:nvSpPr>
          <p:spPr bwMode="auto">
            <a:xfrm flipH="1" flipV="1">
              <a:off x="3936" y="1536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Line 94"/>
            <p:cNvSpPr>
              <a:spLocks noChangeShapeType="1"/>
            </p:cNvSpPr>
            <p:nvPr/>
          </p:nvSpPr>
          <p:spPr bwMode="auto">
            <a:xfrm flipH="1">
              <a:off x="3936" y="1632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Line 95"/>
            <p:cNvSpPr>
              <a:spLocks noChangeShapeType="1"/>
            </p:cNvSpPr>
            <p:nvPr/>
          </p:nvSpPr>
          <p:spPr bwMode="auto">
            <a:xfrm flipH="1" flipV="1">
              <a:off x="3936" y="1632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Line 96"/>
            <p:cNvSpPr>
              <a:spLocks noChangeShapeType="1"/>
            </p:cNvSpPr>
            <p:nvPr/>
          </p:nvSpPr>
          <p:spPr bwMode="auto">
            <a:xfrm flipH="1">
              <a:off x="3936" y="1728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Line 97"/>
            <p:cNvSpPr>
              <a:spLocks noChangeShapeType="1"/>
            </p:cNvSpPr>
            <p:nvPr/>
          </p:nvSpPr>
          <p:spPr bwMode="auto">
            <a:xfrm flipH="1" flipV="1">
              <a:off x="3936" y="1728"/>
              <a:ext cx="96" cy="96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Line 98"/>
            <p:cNvSpPr>
              <a:spLocks noChangeShapeType="1"/>
            </p:cNvSpPr>
            <p:nvPr/>
          </p:nvSpPr>
          <p:spPr bwMode="auto">
            <a:xfrm flipH="1">
              <a:off x="3888" y="1824"/>
              <a:ext cx="144" cy="192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Line 99"/>
            <p:cNvSpPr>
              <a:spLocks noChangeShapeType="1"/>
            </p:cNvSpPr>
            <p:nvPr/>
          </p:nvSpPr>
          <p:spPr bwMode="auto">
            <a:xfrm flipH="1" flipV="1">
              <a:off x="3936" y="1824"/>
              <a:ext cx="144" cy="192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Line 100"/>
            <p:cNvSpPr>
              <a:spLocks noChangeShapeType="1"/>
            </p:cNvSpPr>
            <p:nvPr/>
          </p:nvSpPr>
          <p:spPr bwMode="auto">
            <a:xfrm flipH="1" flipV="1">
              <a:off x="3936" y="1248"/>
              <a:ext cx="48" cy="48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Line 101"/>
            <p:cNvSpPr>
              <a:spLocks noChangeShapeType="1"/>
            </p:cNvSpPr>
            <p:nvPr/>
          </p:nvSpPr>
          <p:spPr bwMode="auto">
            <a:xfrm flipV="1">
              <a:off x="3984" y="1248"/>
              <a:ext cx="48" cy="48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Line 102"/>
            <p:cNvSpPr>
              <a:spLocks noChangeShapeType="1"/>
            </p:cNvSpPr>
            <p:nvPr/>
          </p:nvSpPr>
          <p:spPr bwMode="auto">
            <a:xfrm flipH="1" flipV="1">
              <a:off x="4320" y="1248"/>
              <a:ext cx="48" cy="48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Line 103"/>
            <p:cNvSpPr>
              <a:spLocks noChangeShapeType="1"/>
            </p:cNvSpPr>
            <p:nvPr/>
          </p:nvSpPr>
          <p:spPr bwMode="auto">
            <a:xfrm flipV="1">
              <a:off x="4368" y="1248"/>
              <a:ext cx="48" cy="48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1" name="Freeform 104"/>
          <p:cNvSpPr>
            <a:spLocks/>
          </p:cNvSpPr>
          <p:nvPr/>
        </p:nvSpPr>
        <p:spPr bwMode="auto">
          <a:xfrm>
            <a:off x="2819400" y="1717344"/>
            <a:ext cx="1752600" cy="1600200"/>
          </a:xfrm>
          <a:custGeom>
            <a:avLst/>
            <a:gdLst>
              <a:gd name="T0" fmla="*/ 0 w 1104"/>
              <a:gd name="T1" fmla="*/ 0 h 1008"/>
              <a:gd name="T2" fmla="*/ 528 w 1104"/>
              <a:gd name="T3" fmla="*/ 624 h 1008"/>
              <a:gd name="T4" fmla="*/ 1104 w 1104"/>
              <a:gd name="T5" fmla="*/ 1008 h 1008"/>
              <a:gd name="T6" fmla="*/ 0 60000 65536"/>
              <a:gd name="T7" fmla="*/ 0 60000 65536"/>
              <a:gd name="T8" fmla="*/ 0 60000 65536"/>
              <a:gd name="T9" fmla="*/ 0 w 1104"/>
              <a:gd name="T10" fmla="*/ 0 h 1008"/>
              <a:gd name="T11" fmla="*/ 1104 w 1104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1008">
                <a:moveTo>
                  <a:pt x="0" y="0"/>
                </a:moveTo>
                <a:cubicBezTo>
                  <a:pt x="172" y="228"/>
                  <a:pt x="344" y="456"/>
                  <a:pt x="528" y="624"/>
                </a:cubicBezTo>
                <a:cubicBezTo>
                  <a:pt x="712" y="792"/>
                  <a:pt x="908" y="900"/>
                  <a:pt x="1104" y="1008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Freeform 105"/>
          <p:cNvSpPr>
            <a:spLocks/>
          </p:cNvSpPr>
          <p:nvPr/>
        </p:nvSpPr>
        <p:spPr bwMode="auto">
          <a:xfrm>
            <a:off x="3352800" y="1717344"/>
            <a:ext cx="1752600" cy="1600200"/>
          </a:xfrm>
          <a:custGeom>
            <a:avLst/>
            <a:gdLst>
              <a:gd name="T0" fmla="*/ 0 w 1104"/>
              <a:gd name="T1" fmla="*/ 0 h 1008"/>
              <a:gd name="T2" fmla="*/ 528 w 1104"/>
              <a:gd name="T3" fmla="*/ 624 h 1008"/>
              <a:gd name="T4" fmla="*/ 1104 w 1104"/>
              <a:gd name="T5" fmla="*/ 1008 h 1008"/>
              <a:gd name="T6" fmla="*/ 0 60000 65536"/>
              <a:gd name="T7" fmla="*/ 0 60000 65536"/>
              <a:gd name="T8" fmla="*/ 0 60000 65536"/>
              <a:gd name="T9" fmla="*/ 0 w 1104"/>
              <a:gd name="T10" fmla="*/ 0 h 1008"/>
              <a:gd name="T11" fmla="*/ 1104 w 1104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1008">
                <a:moveTo>
                  <a:pt x="0" y="0"/>
                </a:moveTo>
                <a:cubicBezTo>
                  <a:pt x="172" y="228"/>
                  <a:pt x="344" y="456"/>
                  <a:pt x="528" y="624"/>
                </a:cubicBezTo>
                <a:cubicBezTo>
                  <a:pt x="712" y="792"/>
                  <a:pt x="908" y="900"/>
                  <a:pt x="1104" y="1008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Freeform 106"/>
          <p:cNvSpPr>
            <a:spLocks/>
          </p:cNvSpPr>
          <p:nvPr/>
        </p:nvSpPr>
        <p:spPr bwMode="auto">
          <a:xfrm>
            <a:off x="3962400" y="1717344"/>
            <a:ext cx="1752600" cy="1600200"/>
          </a:xfrm>
          <a:custGeom>
            <a:avLst/>
            <a:gdLst>
              <a:gd name="T0" fmla="*/ 0 w 1104"/>
              <a:gd name="T1" fmla="*/ 0 h 1008"/>
              <a:gd name="T2" fmla="*/ 528 w 1104"/>
              <a:gd name="T3" fmla="*/ 624 h 1008"/>
              <a:gd name="T4" fmla="*/ 1104 w 1104"/>
              <a:gd name="T5" fmla="*/ 1008 h 1008"/>
              <a:gd name="T6" fmla="*/ 0 60000 65536"/>
              <a:gd name="T7" fmla="*/ 0 60000 65536"/>
              <a:gd name="T8" fmla="*/ 0 60000 65536"/>
              <a:gd name="T9" fmla="*/ 0 w 1104"/>
              <a:gd name="T10" fmla="*/ 0 h 1008"/>
              <a:gd name="T11" fmla="*/ 1104 w 1104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1008">
                <a:moveTo>
                  <a:pt x="0" y="0"/>
                </a:moveTo>
                <a:cubicBezTo>
                  <a:pt x="172" y="228"/>
                  <a:pt x="344" y="456"/>
                  <a:pt x="528" y="624"/>
                </a:cubicBezTo>
                <a:cubicBezTo>
                  <a:pt x="712" y="792"/>
                  <a:pt x="908" y="900"/>
                  <a:pt x="1104" y="1008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AutoShape 108"/>
          <p:cNvSpPr>
            <a:spLocks noChangeAspect="1" noChangeArrowheads="1"/>
          </p:cNvSpPr>
          <p:nvPr/>
        </p:nvSpPr>
        <p:spPr bwMode="auto">
          <a:xfrm>
            <a:off x="5865813" y="4230357"/>
            <a:ext cx="344487" cy="230187"/>
          </a:xfrm>
          <a:prstGeom prst="flowChartProcess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Line 109"/>
          <p:cNvSpPr>
            <a:spLocks noChangeAspect="1" noChangeShapeType="1"/>
          </p:cNvSpPr>
          <p:nvPr/>
        </p:nvSpPr>
        <p:spPr bwMode="auto">
          <a:xfrm flipH="1">
            <a:off x="5903913" y="4116057"/>
            <a:ext cx="381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Line 110"/>
          <p:cNvSpPr>
            <a:spLocks noChangeAspect="1" noChangeShapeType="1"/>
          </p:cNvSpPr>
          <p:nvPr/>
        </p:nvSpPr>
        <p:spPr bwMode="auto">
          <a:xfrm flipH="1">
            <a:off x="5903913" y="4154157"/>
            <a:ext cx="76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Line 111"/>
          <p:cNvSpPr>
            <a:spLocks noChangeAspect="1" noChangeShapeType="1"/>
          </p:cNvSpPr>
          <p:nvPr/>
        </p:nvSpPr>
        <p:spPr bwMode="auto">
          <a:xfrm>
            <a:off x="5942013" y="4116057"/>
            <a:ext cx="381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Line 112"/>
          <p:cNvSpPr>
            <a:spLocks noChangeAspect="1" noChangeShapeType="1"/>
          </p:cNvSpPr>
          <p:nvPr/>
        </p:nvSpPr>
        <p:spPr bwMode="auto">
          <a:xfrm flipH="1">
            <a:off x="5903913" y="4154157"/>
            <a:ext cx="381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Line 113"/>
          <p:cNvSpPr>
            <a:spLocks noChangeAspect="1" noChangeShapeType="1"/>
          </p:cNvSpPr>
          <p:nvPr/>
        </p:nvSpPr>
        <p:spPr bwMode="auto">
          <a:xfrm flipH="1">
            <a:off x="5903913" y="4192257"/>
            <a:ext cx="76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Line 114"/>
          <p:cNvSpPr>
            <a:spLocks noChangeAspect="1" noChangeShapeType="1"/>
          </p:cNvSpPr>
          <p:nvPr/>
        </p:nvSpPr>
        <p:spPr bwMode="auto">
          <a:xfrm>
            <a:off x="5942013" y="4154157"/>
            <a:ext cx="381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Line 115"/>
          <p:cNvSpPr>
            <a:spLocks noChangeAspect="1" noChangeShapeType="1"/>
          </p:cNvSpPr>
          <p:nvPr/>
        </p:nvSpPr>
        <p:spPr bwMode="auto">
          <a:xfrm flipH="1">
            <a:off x="5903913" y="4192257"/>
            <a:ext cx="381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Line 116"/>
          <p:cNvSpPr>
            <a:spLocks noChangeAspect="1" noChangeShapeType="1"/>
          </p:cNvSpPr>
          <p:nvPr/>
        </p:nvSpPr>
        <p:spPr bwMode="auto">
          <a:xfrm flipH="1">
            <a:off x="5903913" y="4230357"/>
            <a:ext cx="76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Line 117"/>
          <p:cNvSpPr>
            <a:spLocks noChangeAspect="1" noChangeShapeType="1"/>
          </p:cNvSpPr>
          <p:nvPr/>
        </p:nvSpPr>
        <p:spPr bwMode="auto">
          <a:xfrm>
            <a:off x="5942013" y="4192257"/>
            <a:ext cx="381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Line 127"/>
          <p:cNvSpPr>
            <a:spLocks noChangeAspect="1" noChangeShapeType="1"/>
          </p:cNvSpPr>
          <p:nvPr/>
        </p:nvSpPr>
        <p:spPr bwMode="auto">
          <a:xfrm flipH="1">
            <a:off x="5827713" y="4268457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Line 128"/>
          <p:cNvSpPr>
            <a:spLocks noChangeAspect="1" noChangeShapeType="1"/>
          </p:cNvSpPr>
          <p:nvPr/>
        </p:nvSpPr>
        <p:spPr bwMode="auto">
          <a:xfrm>
            <a:off x="5854700" y="4268457"/>
            <a:ext cx="0" cy="153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Line 129"/>
          <p:cNvSpPr>
            <a:spLocks noChangeAspect="1" noChangeShapeType="1"/>
          </p:cNvSpPr>
          <p:nvPr/>
        </p:nvSpPr>
        <p:spPr bwMode="auto">
          <a:xfrm>
            <a:off x="5840413" y="4268457"/>
            <a:ext cx="0" cy="153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Line 130"/>
          <p:cNvSpPr>
            <a:spLocks noChangeAspect="1" noChangeShapeType="1"/>
          </p:cNvSpPr>
          <p:nvPr/>
        </p:nvSpPr>
        <p:spPr bwMode="auto">
          <a:xfrm>
            <a:off x="5827713" y="4268457"/>
            <a:ext cx="0" cy="153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Line 131"/>
          <p:cNvSpPr>
            <a:spLocks noChangeAspect="1" noChangeShapeType="1"/>
          </p:cNvSpPr>
          <p:nvPr/>
        </p:nvSpPr>
        <p:spPr bwMode="auto">
          <a:xfrm flipH="1">
            <a:off x="5827713" y="442244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Line 132"/>
          <p:cNvSpPr>
            <a:spLocks noChangeAspect="1" noChangeShapeType="1"/>
          </p:cNvSpPr>
          <p:nvPr/>
        </p:nvSpPr>
        <p:spPr bwMode="auto">
          <a:xfrm flipH="1">
            <a:off x="6210300" y="4268457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Line 133"/>
          <p:cNvSpPr>
            <a:spLocks noChangeAspect="1" noChangeShapeType="1"/>
          </p:cNvSpPr>
          <p:nvPr/>
        </p:nvSpPr>
        <p:spPr bwMode="auto">
          <a:xfrm>
            <a:off x="6235700" y="4268457"/>
            <a:ext cx="0" cy="153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Line 134"/>
          <p:cNvSpPr>
            <a:spLocks noChangeAspect="1" noChangeShapeType="1"/>
          </p:cNvSpPr>
          <p:nvPr/>
        </p:nvSpPr>
        <p:spPr bwMode="auto">
          <a:xfrm>
            <a:off x="6221413" y="4268457"/>
            <a:ext cx="0" cy="153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" name="Line 135"/>
          <p:cNvSpPr>
            <a:spLocks noChangeAspect="1" noChangeShapeType="1"/>
          </p:cNvSpPr>
          <p:nvPr/>
        </p:nvSpPr>
        <p:spPr bwMode="auto">
          <a:xfrm>
            <a:off x="6210300" y="4268457"/>
            <a:ext cx="0" cy="153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" name="Line 136"/>
          <p:cNvSpPr>
            <a:spLocks noChangeAspect="1" noChangeShapeType="1"/>
          </p:cNvSpPr>
          <p:nvPr/>
        </p:nvSpPr>
        <p:spPr bwMode="auto">
          <a:xfrm flipH="1">
            <a:off x="6210300" y="442244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Line 137"/>
          <p:cNvSpPr>
            <a:spLocks noChangeAspect="1" noChangeShapeType="1"/>
          </p:cNvSpPr>
          <p:nvPr/>
        </p:nvSpPr>
        <p:spPr bwMode="auto">
          <a:xfrm>
            <a:off x="6248400" y="4268457"/>
            <a:ext cx="0" cy="153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" name="Freeform 138"/>
          <p:cNvSpPr>
            <a:spLocks/>
          </p:cNvSpPr>
          <p:nvPr/>
        </p:nvSpPr>
        <p:spPr bwMode="auto">
          <a:xfrm>
            <a:off x="5715000" y="3317544"/>
            <a:ext cx="228600" cy="838200"/>
          </a:xfrm>
          <a:custGeom>
            <a:avLst/>
            <a:gdLst>
              <a:gd name="T0" fmla="*/ 0 w 144"/>
              <a:gd name="T1" fmla="*/ 0 h 528"/>
              <a:gd name="T2" fmla="*/ 48 w 144"/>
              <a:gd name="T3" fmla="*/ 336 h 528"/>
              <a:gd name="T4" fmla="*/ 144 w 144"/>
              <a:gd name="T5" fmla="*/ 528 h 528"/>
              <a:gd name="T6" fmla="*/ 0 60000 65536"/>
              <a:gd name="T7" fmla="*/ 0 60000 65536"/>
              <a:gd name="T8" fmla="*/ 0 60000 65536"/>
              <a:gd name="T9" fmla="*/ 0 w 144"/>
              <a:gd name="T10" fmla="*/ 0 h 528"/>
              <a:gd name="T11" fmla="*/ 144 w 144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528">
                <a:moveTo>
                  <a:pt x="0" y="0"/>
                </a:moveTo>
                <a:cubicBezTo>
                  <a:pt x="12" y="124"/>
                  <a:pt x="24" y="248"/>
                  <a:pt x="48" y="336"/>
                </a:cubicBezTo>
                <a:cubicBezTo>
                  <a:pt x="72" y="424"/>
                  <a:pt x="108" y="476"/>
                  <a:pt x="144" y="528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" name="Freeform 139"/>
          <p:cNvSpPr>
            <a:spLocks/>
          </p:cNvSpPr>
          <p:nvPr/>
        </p:nvSpPr>
        <p:spPr bwMode="auto">
          <a:xfrm>
            <a:off x="5105400" y="3317544"/>
            <a:ext cx="838200" cy="838200"/>
          </a:xfrm>
          <a:custGeom>
            <a:avLst/>
            <a:gdLst>
              <a:gd name="T0" fmla="*/ 0 w 528"/>
              <a:gd name="T1" fmla="*/ 0 h 528"/>
              <a:gd name="T2" fmla="*/ 192 w 528"/>
              <a:gd name="T3" fmla="*/ 336 h 528"/>
              <a:gd name="T4" fmla="*/ 528 w 528"/>
              <a:gd name="T5" fmla="*/ 528 h 528"/>
              <a:gd name="T6" fmla="*/ 0 60000 65536"/>
              <a:gd name="T7" fmla="*/ 0 60000 65536"/>
              <a:gd name="T8" fmla="*/ 0 60000 65536"/>
              <a:gd name="T9" fmla="*/ 0 w 528"/>
              <a:gd name="T10" fmla="*/ 0 h 528"/>
              <a:gd name="T11" fmla="*/ 528 w 528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528">
                <a:moveTo>
                  <a:pt x="0" y="0"/>
                </a:moveTo>
                <a:cubicBezTo>
                  <a:pt x="52" y="124"/>
                  <a:pt x="104" y="248"/>
                  <a:pt x="192" y="336"/>
                </a:cubicBezTo>
                <a:cubicBezTo>
                  <a:pt x="280" y="424"/>
                  <a:pt x="404" y="476"/>
                  <a:pt x="528" y="528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Freeform 140"/>
          <p:cNvSpPr>
            <a:spLocks/>
          </p:cNvSpPr>
          <p:nvPr/>
        </p:nvSpPr>
        <p:spPr bwMode="auto">
          <a:xfrm>
            <a:off x="4572000" y="3317544"/>
            <a:ext cx="1371600" cy="838200"/>
          </a:xfrm>
          <a:custGeom>
            <a:avLst/>
            <a:gdLst>
              <a:gd name="T0" fmla="*/ 0 w 864"/>
              <a:gd name="T1" fmla="*/ 0 h 528"/>
              <a:gd name="T2" fmla="*/ 336 w 864"/>
              <a:gd name="T3" fmla="*/ 384 h 528"/>
              <a:gd name="T4" fmla="*/ 864 w 864"/>
              <a:gd name="T5" fmla="*/ 528 h 528"/>
              <a:gd name="T6" fmla="*/ 0 60000 65536"/>
              <a:gd name="T7" fmla="*/ 0 60000 65536"/>
              <a:gd name="T8" fmla="*/ 0 60000 65536"/>
              <a:gd name="T9" fmla="*/ 0 w 864"/>
              <a:gd name="T10" fmla="*/ 0 h 528"/>
              <a:gd name="T11" fmla="*/ 864 w 864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528">
                <a:moveTo>
                  <a:pt x="0" y="0"/>
                </a:moveTo>
                <a:cubicBezTo>
                  <a:pt x="96" y="148"/>
                  <a:pt x="192" y="296"/>
                  <a:pt x="336" y="384"/>
                </a:cubicBezTo>
                <a:cubicBezTo>
                  <a:pt x="480" y="472"/>
                  <a:pt x="672" y="500"/>
                  <a:pt x="864" y="528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Line 141"/>
          <p:cNvSpPr>
            <a:spLocks noChangeShapeType="1"/>
          </p:cNvSpPr>
          <p:nvPr/>
        </p:nvSpPr>
        <p:spPr bwMode="auto">
          <a:xfrm flipH="1">
            <a:off x="6096000" y="4536744"/>
            <a:ext cx="1828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" name="Line 142"/>
          <p:cNvSpPr>
            <a:spLocks noChangeShapeType="1"/>
          </p:cNvSpPr>
          <p:nvPr/>
        </p:nvSpPr>
        <p:spPr bwMode="auto">
          <a:xfrm flipH="1">
            <a:off x="6019800" y="4460544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" name="Line 143"/>
          <p:cNvSpPr>
            <a:spLocks noChangeShapeType="1"/>
          </p:cNvSpPr>
          <p:nvPr/>
        </p:nvSpPr>
        <p:spPr bwMode="auto">
          <a:xfrm flipH="1">
            <a:off x="6096000" y="4460544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Rectangle 144"/>
          <p:cNvSpPr>
            <a:spLocks noChangeArrowheads="1"/>
          </p:cNvSpPr>
          <p:nvPr/>
        </p:nvSpPr>
        <p:spPr bwMode="auto">
          <a:xfrm>
            <a:off x="5867400" y="5298744"/>
            <a:ext cx="304800" cy="152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45"/>
          <p:cNvGrpSpPr>
            <a:grpSpLocks/>
          </p:cNvGrpSpPr>
          <p:nvPr/>
        </p:nvGrpSpPr>
        <p:grpSpPr bwMode="auto">
          <a:xfrm>
            <a:off x="8382000" y="4993944"/>
            <a:ext cx="533400" cy="457200"/>
            <a:chOff x="2688" y="2880"/>
            <a:chExt cx="336" cy="288"/>
          </a:xfrm>
        </p:grpSpPr>
        <p:sp>
          <p:nvSpPr>
            <p:cNvPr id="193" name="Line 146"/>
            <p:cNvSpPr>
              <a:spLocks noChangeShapeType="1"/>
            </p:cNvSpPr>
            <p:nvPr/>
          </p:nvSpPr>
          <p:spPr bwMode="auto">
            <a:xfrm>
              <a:off x="2688" y="302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47"/>
            <p:cNvSpPr>
              <a:spLocks noChangeShapeType="1"/>
            </p:cNvSpPr>
            <p:nvPr/>
          </p:nvSpPr>
          <p:spPr bwMode="auto">
            <a:xfrm>
              <a:off x="2688" y="3168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48"/>
            <p:cNvSpPr>
              <a:spLocks noChangeShapeType="1"/>
            </p:cNvSpPr>
            <p:nvPr/>
          </p:nvSpPr>
          <p:spPr bwMode="auto">
            <a:xfrm>
              <a:off x="2688" y="3024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49"/>
            <p:cNvSpPr>
              <a:spLocks noChangeShapeType="1"/>
            </p:cNvSpPr>
            <p:nvPr/>
          </p:nvSpPr>
          <p:spPr bwMode="auto">
            <a:xfrm flipV="1">
              <a:off x="3024" y="2976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50"/>
            <p:cNvSpPr>
              <a:spLocks noChangeShapeType="1"/>
            </p:cNvSpPr>
            <p:nvPr/>
          </p:nvSpPr>
          <p:spPr bwMode="auto">
            <a:xfrm flipV="1">
              <a:off x="2928" y="2976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51"/>
            <p:cNvSpPr>
              <a:spLocks noChangeShapeType="1"/>
            </p:cNvSpPr>
            <p:nvPr/>
          </p:nvSpPr>
          <p:spPr bwMode="auto">
            <a:xfrm flipH="1" flipV="1">
              <a:off x="2928" y="2976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152"/>
            <p:cNvSpPr>
              <a:spLocks noChangeArrowheads="1"/>
            </p:cNvSpPr>
            <p:nvPr/>
          </p:nvSpPr>
          <p:spPr bwMode="auto">
            <a:xfrm>
              <a:off x="2736" y="3072"/>
              <a:ext cx="48" cy="48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Rectangle 153"/>
            <p:cNvSpPr>
              <a:spLocks noChangeArrowheads="1"/>
            </p:cNvSpPr>
            <p:nvPr/>
          </p:nvSpPr>
          <p:spPr bwMode="auto">
            <a:xfrm>
              <a:off x="2832" y="3072"/>
              <a:ext cx="48" cy="48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Rectangle 154"/>
            <p:cNvSpPr>
              <a:spLocks noChangeArrowheads="1"/>
            </p:cNvSpPr>
            <p:nvPr/>
          </p:nvSpPr>
          <p:spPr bwMode="auto">
            <a:xfrm>
              <a:off x="2928" y="3072"/>
              <a:ext cx="48" cy="48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Rectangle 155"/>
            <p:cNvSpPr>
              <a:spLocks noChangeArrowheads="1"/>
            </p:cNvSpPr>
            <p:nvPr/>
          </p:nvSpPr>
          <p:spPr bwMode="auto">
            <a:xfrm>
              <a:off x="2832" y="2880"/>
              <a:ext cx="48" cy="144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3" name="AutoShape 110"/>
          <p:cNvSpPr>
            <a:spLocks noChangeArrowheads="1"/>
          </p:cNvSpPr>
          <p:nvPr/>
        </p:nvSpPr>
        <p:spPr bwMode="auto">
          <a:xfrm>
            <a:off x="4757738" y="5215400"/>
            <a:ext cx="431800" cy="433387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E22E0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0">
              <a:solidFill>
                <a:srgbClr val="E22E0A"/>
              </a:solidFill>
              <a:latin typeface="Times New Roman" pitchFamily="18" charset="0"/>
            </a:endParaRPr>
          </a:p>
        </p:txBody>
      </p:sp>
      <p:sp>
        <p:nvSpPr>
          <p:cNvPr id="204" name="Line 157"/>
          <p:cNvSpPr>
            <a:spLocks noChangeShapeType="1"/>
          </p:cNvSpPr>
          <p:nvPr/>
        </p:nvSpPr>
        <p:spPr bwMode="auto">
          <a:xfrm flipH="1">
            <a:off x="7924800" y="4536744"/>
            <a:ext cx="0" cy="762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" name="Freeform 158"/>
          <p:cNvSpPr>
            <a:spLocks/>
          </p:cNvSpPr>
          <p:nvPr/>
        </p:nvSpPr>
        <p:spPr bwMode="auto">
          <a:xfrm>
            <a:off x="1295400" y="2149144"/>
            <a:ext cx="685800" cy="177800"/>
          </a:xfrm>
          <a:custGeom>
            <a:avLst/>
            <a:gdLst>
              <a:gd name="T0" fmla="*/ 0 w 432"/>
              <a:gd name="T1" fmla="*/ 0 h 112"/>
              <a:gd name="T2" fmla="*/ 192 w 432"/>
              <a:gd name="T3" fmla="*/ 96 h 112"/>
              <a:gd name="T4" fmla="*/ 432 w 432"/>
              <a:gd name="T5" fmla="*/ 96 h 112"/>
              <a:gd name="T6" fmla="*/ 0 60000 65536"/>
              <a:gd name="T7" fmla="*/ 0 60000 65536"/>
              <a:gd name="T8" fmla="*/ 0 60000 65536"/>
              <a:gd name="T9" fmla="*/ 0 w 432"/>
              <a:gd name="T10" fmla="*/ 0 h 112"/>
              <a:gd name="T11" fmla="*/ 432 w 432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12">
                <a:moveTo>
                  <a:pt x="0" y="0"/>
                </a:moveTo>
                <a:cubicBezTo>
                  <a:pt x="60" y="40"/>
                  <a:pt x="120" y="80"/>
                  <a:pt x="192" y="96"/>
                </a:cubicBezTo>
                <a:cubicBezTo>
                  <a:pt x="264" y="112"/>
                  <a:pt x="348" y="104"/>
                  <a:pt x="432" y="96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" name="AutoShape 159"/>
          <p:cNvSpPr>
            <a:spLocks noChangeArrowheads="1"/>
          </p:cNvSpPr>
          <p:nvPr/>
        </p:nvSpPr>
        <p:spPr bwMode="auto">
          <a:xfrm flipV="1">
            <a:off x="1066800" y="1564944"/>
            <a:ext cx="533400" cy="609600"/>
          </a:xfrm>
          <a:prstGeom prst="flowChartManualOperation">
            <a:avLst/>
          </a:prstGeom>
          <a:gradFill rotWithShape="1">
            <a:gsLst>
              <a:gs pos="0">
                <a:schemeClr val="accent1"/>
              </a:gs>
              <a:gs pos="50000">
                <a:schemeClr val="tx2"/>
              </a:gs>
              <a:gs pos="100000">
                <a:schemeClr val="accent1"/>
              </a:gs>
            </a:gsLst>
            <a:lin ang="0" scaled="1"/>
          </a:gradFill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" name="Freeform 160"/>
          <p:cNvSpPr>
            <a:spLocks/>
          </p:cNvSpPr>
          <p:nvPr/>
        </p:nvSpPr>
        <p:spPr bwMode="auto">
          <a:xfrm>
            <a:off x="1676400" y="2098344"/>
            <a:ext cx="304800" cy="228600"/>
          </a:xfrm>
          <a:custGeom>
            <a:avLst/>
            <a:gdLst>
              <a:gd name="T0" fmla="*/ 0 w 192"/>
              <a:gd name="T1" fmla="*/ 0 h 144"/>
              <a:gd name="T2" fmla="*/ 48 w 192"/>
              <a:gd name="T3" fmla="*/ 48 h 144"/>
              <a:gd name="T4" fmla="*/ 192 w 192"/>
              <a:gd name="T5" fmla="*/ 144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0"/>
                </a:moveTo>
                <a:cubicBezTo>
                  <a:pt x="8" y="12"/>
                  <a:pt x="16" y="24"/>
                  <a:pt x="48" y="48"/>
                </a:cubicBezTo>
                <a:cubicBezTo>
                  <a:pt x="80" y="72"/>
                  <a:pt x="136" y="108"/>
                  <a:pt x="192" y="144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" name="AutoShape 161"/>
          <p:cNvSpPr>
            <a:spLocks noChangeAspect="1" noChangeArrowheads="1"/>
          </p:cNvSpPr>
          <p:nvPr/>
        </p:nvSpPr>
        <p:spPr bwMode="auto">
          <a:xfrm>
            <a:off x="1624013" y="2058657"/>
            <a:ext cx="119062" cy="119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AutoShape 162"/>
          <p:cNvSpPr>
            <a:spLocks noChangeAspect="1" noChangeArrowheads="1"/>
          </p:cNvSpPr>
          <p:nvPr/>
        </p:nvSpPr>
        <p:spPr bwMode="auto">
          <a:xfrm>
            <a:off x="1339850" y="2158669"/>
            <a:ext cx="119063" cy="1190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AutoShape 163"/>
          <p:cNvSpPr>
            <a:spLocks noChangeAspect="1" noChangeArrowheads="1"/>
          </p:cNvSpPr>
          <p:nvPr/>
        </p:nvSpPr>
        <p:spPr bwMode="auto">
          <a:xfrm>
            <a:off x="2057400" y="2250744"/>
            <a:ext cx="119063" cy="1190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AutoShape 164"/>
          <p:cNvSpPr>
            <a:spLocks noChangeAspect="1" noChangeArrowheads="1"/>
          </p:cNvSpPr>
          <p:nvPr/>
        </p:nvSpPr>
        <p:spPr bwMode="auto">
          <a:xfrm>
            <a:off x="2057400" y="2250744"/>
            <a:ext cx="119063" cy="1190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AutoShape 165"/>
          <p:cNvSpPr>
            <a:spLocks noChangeAspect="1" noChangeArrowheads="1"/>
          </p:cNvSpPr>
          <p:nvPr/>
        </p:nvSpPr>
        <p:spPr bwMode="auto">
          <a:xfrm>
            <a:off x="2057400" y="2250744"/>
            <a:ext cx="119063" cy="1190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AutoShape 166"/>
          <p:cNvSpPr>
            <a:spLocks noChangeAspect="1" noChangeArrowheads="1"/>
          </p:cNvSpPr>
          <p:nvPr/>
        </p:nvSpPr>
        <p:spPr bwMode="auto">
          <a:xfrm>
            <a:off x="2776538" y="1674482"/>
            <a:ext cx="119062" cy="119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AutoShape 167"/>
          <p:cNvSpPr>
            <a:spLocks noChangeAspect="1" noChangeArrowheads="1"/>
          </p:cNvSpPr>
          <p:nvPr/>
        </p:nvSpPr>
        <p:spPr bwMode="auto">
          <a:xfrm>
            <a:off x="3309938" y="1674482"/>
            <a:ext cx="119062" cy="119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" name="AutoShape 168"/>
          <p:cNvSpPr>
            <a:spLocks noChangeAspect="1" noChangeArrowheads="1"/>
          </p:cNvSpPr>
          <p:nvPr/>
        </p:nvSpPr>
        <p:spPr bwMode="auto">
          <a:xfrm>
            <a:off x="3919538" y="1674482"/>
            <a:ext cx="119062" cy="119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AutoShape 169"/>
          <p:cNvSpPr>
            <a:spLocks noChangeAspect="1" noChangeArrowheads="1"/>
          </p:cNvSpPr>
          <p:nvPr/>
        </p:nvSpPr>
        <p:spPr bwMode="auto">
          <a:xfrm>
            <a:off x="4495800" y="3241344"/>
            <a:ext cx="119063" cy="1190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AutoShape 170"/>
          <p:cNvSpPr>
            <a:spLocks noChangeAspect="1" noChangeArrowheads="1"/>
          </p:cNvSpPr>
          <p:nvPr/>
        </p:nvSpPr>
        <p:spPr bwMode="auto">
          <a:xfrm>
            <a:off x="5029200" y="3241344"/>
            <a:ext cx="119063" cy="1190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AutoShape 171"/>
          <p:cNvSpPr>
            <a:spLocks noChangeAspect="1" noChangeArrowheads="1"/>
          </p:cNvSpPr>
          <p:nvPr/>
        </p:nvSpPr>
        <p:spPr bwMode="auto">
          <a:xfrm>
            <a:off x="5638800" y="3241344"/>
            <a:ext cx="119063" cy="1190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Line 172"/>
          <p:cNvSpPr>
            <a:spLocks noChangeShapeType="1"/>
          </p:cNvSpPr>
          <p:nvPr/>
        </p:nvSpPr>
        <p:spPr bwMode="auto">
          <a:xfrm>
            <a:off x="6096000" y="5832144"/>
            <a:ext cx="2209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" name="Line 173"/>
          <p:cNvSpPr>
            <a:spLocks noChangeShapeType="1"/>
          </p:cNvSpPr>
          <p:nvPr/>
        </p:nvSpPr>
        <p:spPr bwMode="auto">
          <a:xfrm flipH="1">
            <a:off x="6096000" y="5451144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" name="Line 174"/>
          <p:cNvSpPr>
            <a:spLocks noChangeShapeType="1"/>
          </p:cNvSpPr>
          <p:nvPr/>
        </p:nvSpPr>
        <p:spPr bwMode="auto">
          <a:xfrm flipH="1">
            <a:off x="6172200" y="5374944"/>
            <a:ext cx="2209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" name="Rectangle 175"/>
          <p:cNvSpPr>
            <a:spLocks noChangeArrowheads="1"/>
          </p:cNvSpPr>
          <p:nvPr/>
        </p:nvSpPr>
        <p:spPr bwMode="auto">
          <a:xfrm>
            <a:off x="7772400" y="5298744"/>
            <a:ext cx="304800" cy="152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" name="Line 176"/>
          <p:cNvSpPr>
            <a:spLocks noChangeShapeType="1"/>
          </p:cNvSpPr>
          <p:nvPr/>
        </p:nvSpPr>
        <p:spPr bwMode="auto">
          <a:xfrm flipH="1">
            <a:off x="6934200" y="5832144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" name="Line 177"/>
          <p:cNvSpPr>
            <a:spLocks noChangeShapeType="1"/>
          </p:cNvSpPr>
          <p:nvPr/>
        </p:nvSpPr>
        <p:spPr bwMode="auto">
          <a:xfrm flipH="1">
            <a:off x="6781800" y="6136944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" name="Picture 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965494"/>
            <a:ext cx="276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" name="Line 179"/>
          <p:cNvSpPr>
            <a:spLocks noChangeShapeType="1"/>
          </p:cNvSpPr>
          <p:nvPr/>
        </p:nvSpPr>
        <p:spPr bwMode="auto">
          <a:xfrm flipH="1">
            <a:off x="7620000" y="5832144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" name="Line 180"/>
          <p:cNvSpPr>
            <a:spLocks noChangeShapeType="1"/>
          </p:cNvSpPr>
          <p:nvPr/>
        </p:nvSpPr>
        <p:spPr bwMode="auto">
          <a:xfrm flipH="1">
            <a:off x="7467600" y="6136944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" name="Line 181"/>
          <p:cNvSpPr>
            <a:spLocks noChangeShapeType="1"/>
          </p:cNvSpPr>
          <p:nvPr/>
        </p:nvSpPr>
        <p:spPr bwMode="auto">
          <a:xfrm flipH="1">
            <a:off x="8305800" y="5832144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" name="Line 182"/>
          <p:cNvSpPr>
            <a:spLocks noChangeShapeType="1"/>
          </p:cNvSpPr>
          <p:nvPr/>
        </p:nvSpPr>
        <p:spPr bwMode="auto">
          <a:xfrm flipH="1">
            <a:off x="8153400" y="6136944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0" name="Picture 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5965494"/>
            <a:ext cx="276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" name="Picture 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5965494"/>
            <a:ext cx="276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85"/>
          <p:cNvGrpSpPr>
            <a:grpSpLocks/>
          </p:cNvGrpSpPr>
          <p:nvPr/>
        </p:nvGrpSpPr>
        <p:grpSpPr bwMode="auto">
          <a:xfrm>
            <a:off x="3457575" y="5451144"/>
            <a:ext cx="2486025" cy="762000"/>
            <a:chOff x="1650" y="3408"/>
            <a:chExt cx="1566" cy="480"/>
          </a:xfrm>
        </p:grpSpPr>
        <p:sp>
          <p:nvSpPr>
            <p:cNvPr id="233" name="Line 186"/>
            <p:cNvSpPr>
              <a:spLocks noChangeShapeType="1"/>
            </p:cNvSpPr>
            <p:nvPr/>
          </p:nvSpPr>
          <p:spPr bwMode="auto">
            <a:xfrm flipH="1">
              <a:off x="3216" y="3408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87"/>
            <p:cNvGrpSpPr>
              <a:grpSpLocks/>
            </p:cNvGrpSpPr>
            <p:nvPr/>
          </p:nvGrpSpPr>
          <p:grpSpPr bwMode="auto">
            <a:xfrm>
              <a:off x="1650" y="3648"/>
              <a:ext cx="1566" cy="240"/>
              <a:chOff x="1650" y="3648"/>
              <a:chExt cx="1566" cy="240"/>
            </a:xfrm>
          </p:grpSpPr>
          <p:pic>
            <p:nvPicPr>
              <p:cNvPr id="235" name="Picture 10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0" y="3732"/>
                <a:ext cx="17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" name="Picture 10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2" y="3732"/>
                <a:ext cx="17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7" name="Line 190"/>
              <p:cNvSpPr>
                <a:spLocks noChangeShapeType="1"/>
              </p:cNvSpPr>
              <p:nvPr/>
            </p:nvSpPr>
            <p:spPr bwMode="auto">
              <a:xfrm>
                <a:off x="1920" y="3648"/>
                <a:ext cx="12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8" name="Picture 10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0" y="3732"/>
                <a:ext cx="17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9" name="Line 192"/>
              <p:cNvSpPr>
                <a:spLocks noChangeShapeType="1"/>
              </p:cNvSpPr>
              <p:nvPr/>
            </p:nvSpPr>
            <p:spPr bwMode="auto">
              <a:xfrm flipH="1">
                <a:off x="2832" y="364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193"/>
              <p:cNvSpPr>
                <a:spLocks noChangeShapeType="1"/>
              </p:cNvSpPr>
              <p:nvPr/>
            </p:nvSpPr>
            <p:spPr bwMode="auto">
              <a:xfrm flipH="1">
                <a:off x="2736" y="3840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94"/>
              <p:cNvSpPr>
                <a:spLocks noChangeShapeType="1"/>
              </p:cNvSpPr>
              <p:nvPr/>
            </p:nvSpPr>
            <p:spPr bwMode="auto">
              <a:xfrm flipH="1">
                <a:off x="2400" y="364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95"/>
              <p:cNvSpPr>
                <a:spLocks noChangeShapeType="1"/>
              </p:cNvSpPr>
              <p:nvPr/>
            </p:nvSpPr>
            <p:spPr bwMode="auto">
              <a:xfrm flipH="1">
                <a:off x="2304" y="3840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96"/>
              <p:cNvSpPr>
                <a:spLocks noChangeShapeType="1"/>
              </p:cNvSpPr>
              <p:nvPr/>
            </p:nvSpPr>
            <p:spPr bwMode="auto">
              <a:xfrm flipH="1">
                <a:off x="1920" y="364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197"/>
              <p:cNvSpPr>
                <a:spLocks noChangeShapeType="1"/>
              </p:cNvSpPr>
              <p:nvPr/>
            </p:nvSpPr>
            <p:spPr bwMode="auto">
              <a:xfrm flipH="1">
                <a:off x="1824" y="3840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5" name="AutoShape 198"/>
          <p:cNvSpPr>
            <a:spLocks noChangeAspect="1" noChangeArrowheads="1"/>
          </p:cNvSpPr>
          <p:nvPr/>
        </p:nvSpPr>
        <p:spPr bwMode="auto">
          <a:xfrm>
            <a:off x="6053138" y="4470069"/>
            <a:ext cx="119062" cy="1190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AutoShape 199"/>
          <p:cNvSpPr>
            <a:spLocks noChangeAspect="1" noChangeArrowheads="1"/>
          </p:cNvSpPr>
          <p:nvPr/>
        </p:nvSpPr>
        <p:spPr bwMode="auto">
          <a:xfrm>
            <a:off x="7867650" y="4570082"/>
            <a:ext cx="119063" cy="119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AutoShape 200"/>
          <p:cNvSpPr>
            <a:spLocks noChangeAspect="1" noChangeArrowheads="1"/>
          </p:cNvSpPr>
          <p:nvPr/>
        </p:nvSpPr>
        <p:spPr bwMode="auto">
          <a:xfrm>
            <a:off x="6129338" y="5313032"/>
            <a:ext cx="119062" cy="119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AutoShape 201"/>
          <p:cNvSpPr>
            <a:spLocks noChangeAspect="1" noChangeArrowheads="1"/>
          </p:cNvSpPr>
          <p:nvPr/>
        </p:nvSpPr>
        <p:spPr bwMode="auto">
          <a:xfrm>
            <a:off x="5961063" y="4463719"/>
            <a:ext cx="119062" cy="1190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" name="AutoShape 202"/>
          <p:cNvSpPr>
            <a:spLocks noChangeAspect="1" noChangeArrowheads="1"/>
          </p:cNvSpPr>
          <p:nvPr/>
        </p:nvSpPr>
        <p:spPr bwMode="auto">
          <a:xfrm>
            <a:off x="6034088" y="5436857"/>
            <a:ext cx="119062" cy="119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AutoShape 203"/>
          <p:cNvSpPr>
            <a:spLocks noChangeAspect="1" noChangeArrowheads="1"/>
          </p:cNvSpPr>
          <p:nvPr/>
        </p:nvSpPr>
        <p:spPr bwMode="auto">
          <a:xfrm>
            <a:off x="6881813" y="5760707"/>
            <a:ext cx="119062" cy="119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AutoShape 204"/>
          <p:cNvSpPr>
            <a:spLocks noChangeAspect="1" noChangeArrowheads="1"/>
          </p:cNvSpPr>
          <p:nvPr/>
        </p:nvSpPr>
        <p:spPr bwMode="auto">
          <a:xfrm>
            <a:off x="7567613" y="5770232"/>
            <a:ext cx="119062" cy="119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" name="Rectangle 205"/>
          <p:cNvSpPr>
            <a:spLocks noChangeArrowheads="1"/>
          </p:cNvSpPr>
          <p:nvPr/>
        </p:nvSpPr>
        <p:spPr bwMode="auto">
          <a:xfrm>
            <a:off x="7772400" y="4460544"/>
            <a:ext cx="304800" cy="152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3" name="AutoShape 206"/>
          <p:cNvSpPr>
            <a:spLocks noChangeAspect="1" noChangeArrowheads="1"/>
          </p:cNvSpPr>
          <p:nvPr/>
        </p:nvSpPr>
        <p:spPr bwMode="auto">
          <a:xfrm>
            <a:off x="7696200" y="4470069"/>
            <a:ext cx="119063" cy="1190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" name="AutoShape 207"/>
          <p:cNvSpPr>
            <a:spLocks noChangeAspect="1" noChangeArrowheads="1"/>
          </p:cNvSpPr>
          <p:nvPr/>
        </p:nvSpPr>
        <p:spPr bwMode="auto">
          <a:xfrm>
            <a:off x="5872163" y="5408282"/>
            <a:ext cx="119062" cy="119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" name="AutoShape 208"/>
          <p:cNvSpPr>
            <a:spLocks noChangeAspect="1" noChangeArrowheads="1"/>
          </p:cNvSpPr>
          <p:nvPr/>
        </p:nvSpPr>
        <p:spPr bwMode="auto">
          <a:xfrm>
            <a:off x="5257800" y="5770232"/>
            <a:ext cx="119063" cy="119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AutoShape 209"/>
          <p:cNvSpPr>
            <a:spLocks noChangeAspect="1" noChangeArrowheads="1"/>
          </p:cNvSpPr>
          <p:nvPr/>
        </p:nvSpPr>
        <p:spPr bwMode="auto">
          <a:xfrm>
            <a:off x="4495800" y="5774994"/>
            <a:ext cx="119063" cy="1190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AutoShape 210"/>
          <p:cNvSpPr>
            <a:spLocks noChangeAspect="1" noChangeArrowheads="1"/>
          </p:cNvSpPr>
          <p:nvPr/>
        </p:nvSpPr>
        <p:spPr bwMode="auto">
          <a:xfrm>
            <a:off x="5964238" y="4457369"/>
            <a:ext cx="119062" cy="1190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" name="AutoShape 211"/>
          <p:cNvSpPr>
            <a:spLocks noChangeAspect="1" noChangeArrowheads="1"/>
          </p:cNvSpPr>
          <p:nvPr/>
        </p:nvSpPr>
        <p:spPr bwMode="auto">
          <a:xfrm>
            <a:off x="7696200" y="5298744"/>
            <a:ext cx="119063" cy="1190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tx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" name="AutoShape 12"/>
          <p:cNvSpPr>
            <a:spLocks noChangeArrowheads="1"/>
          </p:cNvSpPr>
          <p:nvPr/>
        </p:nvSpPr>
        <p:spPr bwMode="auto">
          <a:xfrm>
            <a:off x="8686800" y="4841544"/>
            <a:ext cx="152400" cy="76200"/>
          </a:xfrm>
          <a:prstGeom prst="cloudCallout">
            <a:avLst>
              <a:gd name="adj1" fmla="val -58333"/>
              <a:gd name="adj2" fmla="val 91667"/>
            </a:avLst>
          </a:prstGeom>
          <a:solidFill>
            <a:srgbClr val="80808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" name="Pentagon 233"/>
          <p:cNvSpPr/>
          <p:nvPr/>
        </p:nvSpPr>
        <p:spPr>
          <a:xfrm>
            <a:off x="162545" y="2691103"/>
            <a:ext cx="2199655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Design and planning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43675" y="5943600"/>
            <a:ext cx="2571750" cy="4667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8A65F0B0-EA19-3243-BAE1-8E90D86D5F46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4" y="1327881"/>
            <a:ext cx="6481904" cy="283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002" y="3932161"/>
            <a:ext cx="6483600" cy="281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system issues (2)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64824" y="2210057"/>
            <a:ext cx="2238233" cy="97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GB" b="1" dirty="0">
              <a:solidFill>
                <a:srgbClr val="000000"/>
              </a:solidFill>
            </a:endParaRPr>
          </a:p>
          <a:p>
            <a:pPr marL="533400" indent="-533400" algn="l" eaLnBrk="0" hangingPunct="0">
              <a:lnSpc>
                <a:spcPct val="90000"/>
              </a:lnSpc>
              <a:buClr>
                <a:srgbClr val="CB5117"/>
              </a:buClr>
            </a:pPr>
            <a:r>
              <a:rPr lang="en-GB" sz="2400" b="1" dirty="0" smtClean="0"/>
              <a:t>Wind variation!</a:t>
            </a:r>
            <a:endParaRPr lang="en-GB" sz="2400" b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905768" y="4694830"/>
            <a:ext cx="2238233" cy="97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GB" b="1" dirty="0">
              <a:solidFill>
                <a:srgbClr val="000000"/>
              </a:solidFill>
            </a:endParaRPr>
          </a:p>
          <a:p>
            <a:pPr marL="533400" indent="-533400" algn="l" eaLnBrk="0" hangingPunct="0">
              <a:lnSpc>
                <a:spcPct val="90000"/>
              </a:lnSpc>
              <a:buClr>
                <a:srgbClr val="CB5117"/>
              </a:buClr>
            </a:pPr>
            <a:r>
              <a:rPr lang="en-GB" sz="2400" b="1" dirty="0" smtClean="0"/>
              <a:t>Sunshine variation!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8A65F0B0-EA19-3243-BAE1-8E90D86D5F46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35" y="1540218"/>
            <a:ext cx="7714670" cy="36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4708" y="215900"/>
            <a:ext cx="8024812" cy="922338"/>
          </a:xfrm>
        </p:spPr>
        <p:txBody>
          <a:bodyPr/>
          <a:lstStyle/>
          <a:p>
            <a:r>
              <a:rPr lang="en-US" dirty="0" smtClean="0"/>
              <a:t>Power system issues (3)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188" y="5308976"/>
            <a:ext cx="5885146" cy="142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GB" b="1" dirty="0">
              <a:solidFill>
                <a:srgbClr val="000000"/>
              </a:solidFill>
            </a:endParaRPr>
          </a:p>
          <a:p>
            <a:pPr marL="533400" indent="-533400" algn="l" eaLnBrk="0" hangingPunct="0">
              <a:lnSpc>
                <a:spcPct val="90000"/>
              </a:lnSpc>
              <a:buClr>
                <a:srgbClr val="CB5117"/>
              </a:buClr>
            </a:pPr>
            <a:r>
              <a:rPr lang="en-GB" sz="2400" b="1" dirty="0" smtClean="0"/>
              <a:t>Market prices and market participation!</a:t>
            </a:r>
          </a:p>
          <a:p>
            <a:pPr marL="533400" indent="-533400" algn="l" eaLnBrk="0" hangingPunct="0">
              <a:lnSpc>
                <a:spcPct val="90000"/>
              </a:lnSpc>
              <a:buClr>
                <a:srgbClr val="CB5117"/>
              </a:buClr>
            </a:pPr>
            <a:endParaRPr lang="en-GB" sz="2400" b="1" dirty="0" smtClean="0"/>
          </a:p>
          <a:p>
            <a:pPr marL="533400" indent="-533400" algn="l" eaLnBrk="0" hangingPunct="0">
              <a:lnSpc>
                <a:spcPct val="90000"/>
              </a:lnSpc>
              <a:buClr>
                <a:srgbClr val="CB5117"/>
              </a:buClr>
            </a:pPr>
            <a:r>
              <a:rPr lang="en-GB" sz="2400" b="1" dirty="0" smtClean="0"/>
              <a:t>What is the value of flexibility?</a:t>
            </a:r>
            <a:endParaRPr lang="en-GB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543675" y="5943600"/>
            <a:ext cx="2571750" cy="4667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62" y="1484415"/>
            <a:ext cx="8467925" cy="5064023"/>
          </a:xfrm>
        </p:spPr>
        <p:txBody>
          <a:bodyPr/>
          <a:lstStyle/>
          <a:p>
            <a:pPr lvl="1">
              <a:lnSpc>
                <a:spcPts val="3500"/>
              </a:lnSpc>
            </a:pPr>
            <a:r>
              <a:rPr lang="en-US" sz="2400" dirty="0" smtClean="0">
                <a:latin typeface="+mn-lt"/>
              </a:rPr>
              <a:t>Can supply and demand be matched in real-time?</a:t>
            </a:r>
          </a:p>
          <a:p>
            <a:pPr lvl="1">
              <a:lnSpc>
                <a:spcPts val="3500"/>
              </a:lnSpc>
            </a:pPr>
            <a:r>
              <a:rPr lang="en-US" sz="2400" dirty="0" smtClean="0">
                <a:latin typeface="+mn-lt"/>
              </a:rPr>
              <a:t>Can </a:t>
            </a:r>
            <a:r>
              <a:rPr lang="en-US" sz="2400" dirty="0" err="1" smtClean="0">
                <a:latin typeface="+mn-lt"/>
              </a:rPr>
              <a:t>renewables</a:t>
            </a:r>
            <a:r>
              <a:rPr lang="en-US" sz="2400" dirty="0" smtClean="0">
                <a:latin typeface="+mn-lt"/>
              </a:rPr>
              <a:t> be efficiently integrated in the power system?</a:t>
            </a:r>
          </a:p>
          <a:p>
            <a:pPr lvl="1">
              <a:lnSpc>
                <a:spcPts val="3500"/>
              </a:lnSpc>
            </a:pPr>
            <a:r>
              <a:rPr lang="en-US" sz="2400" dirty="0" smtClean="0">
                <a:latin typeface="+mn-lt"/>
              </a:rPr>
              <a:t>Is quality of service (voltage and power) guaranteed?</a:t>
            </a:r>
          </a:p>
          <a:p>
            <a:pPr lvl="1">
              <a:lnSpc>
                <a:spcPts val="3500"/>
              </a:lnSpc>
            </a:pPr>
            <a:r>
              <a:rPr lang="en-US" sz="2400" dirty="0" smtClean="0">
                <a:latin typeface="+mn-lt"/>
              </a:rPr>
              <a:t>Do markets for energy and ancillary services perform well?</a:t>
            </a:r>
          </a:p>
          <a:p>
            <a:pPr lvl="1">
              <a:lnSpc>
                <a:spcPts val="3500"/>
              </a:lnSpc>
            </a:pPr>
            <a:r>
              <a:rPr lang="en-US" sz="2400" dirty="0" smtClean="0">
                <a:latin typeface="+mn-lt"/>
              </a:rPr>
              <a:t>How to engage the customer in the process?</a:t>
            </a:r>
          </a:p>
          <a:p>
            <a:pPr lvl="1">
              <a:lnSpc>
                <a:spcPts val="3500"/>
              </a:lnSpc>
            </a:pPr>
            <a:r>
              <a:rPr lang="en-US" sz="2400" dirty="0" smtClean="0">
                <a:latin typeface="+mn-lt"/>
              </a:rPr>
              <a:t>Is </a:t>
            </a:r>
            <a:r>
              <a:rPr lang="en-US" sz="2400" dirty="0">
                <a:latin typeface="+mn-lt"/>
              </a:rPr>
              <a:t>there sufficient electrical network </a:t>
            </a:r>
            <a:r>
              <a:rPr lang="en-US" sz="2400" dirty="0" smtClean="0">
                <a:latin typeface="+mn-lt"/>
              </a:rPr>
              <a:t>capacity?</a:t>
            </a:r>
            <a:r>
              <a:rPr lang="en-US" sz="2400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B1C9F857-D586-3549-B41F-81AFDE2ACE52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 smtClean="0"/>
              <a:t>Key questions for research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41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52DBE0E2-9C8C-F547-B069-1909C099B36C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56" y="1463143"/>
            <a:ext cx="5202817" cy="4572172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68300" y="150813"/>
            <a:ext cx="812482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3200" b="1" kern="0" dirty="0" smtClean="0">
                <a:solidFill>
                  <a:schemeClr val="tx2"/>
                </a:solidFill>
              </a:rPr>
              <a:t>The use of agents for power routing and power matching</a:t>
            </a:r>
            <a:endParaRPr lang="en-US" sz="3200" b="1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5FD421B9-FC0F-4840-B845-FF111391E2E4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3234" y="324409"/>
            <a:ext cx="8532812" cy="705321"/>
          </a:xfrm>
        </p:spPr>
        <p:txBody>
          <a:bodyPr wrap="square">
            <a:spAutoFit/>
          </a:bodyPr>
          <a:lstStyle/>
          <a:p>
            <a:pPr defTabSz="4175333">
              <a:lnSpc>
                <a:spcPts val="5539"/>
              </a:lnSpc>
              <a:defRPr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Pilot “Your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Energy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Moment” – First results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83234" y="5116436"/>
            <a:ext cx="7950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0090"/>
                </a:solidFill>
              </a:rPr>
              <a:t>Result: 50% of the cycles are ‘smart’: </a:t>
            </a:r>
            <a:r>
              <a:rPr lang="en-GB" sz="2000" dirty="0" smtClean="0">
                <a:solidFill>
                  <a:srgbClr val="000090"/>
                </a:solidFill>
              </a:rPr>
              <a:t>the WM is turned on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90"/>
                </a:solidFill>
              </a:rPr>
              <a:t>when electricity is locally generated via PV panels. </a:t>
            </a:r>
            <a:endParaRPr lang="en-GB" sz="2000" dirty="0">
              <a:solidFill>
                <a:srgbClr val="000090"/>
              </a:solidFill>
            </a:endParaRPr>
          </a:p>
        </p:txBody>
      </p:sp>
      <p:pic>
        <p:nvPicPr>
          <p:cNvPr id="8" name="Picture 22" descr="http://acceptatie.energieprijzen.nl/images/image/enexis.JPG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32" y="6197600"/>
            <a:ext cx="1259479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jouwenergiemoment.nl/img/content/swz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76" y="6307842"/>
            <a:ext cx="556330" cy="55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jouwenergiemoment.nl/img/content/dong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6" b="20782"/>
          <a:stretch/>
        </p:blipFill>
        <p:spPr bwMode="auto">
          <a:xfrm>
            <a:off x="2565408" y="6329433"/>
            <a:ext cx="821267" cy="50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" descr="http://gagagolf.ca/wp-content/uploads/2011/12/cgi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2" b="19709"/>
          <a:stretch/>
        </p:blipFill>
        <p:spPr bwMode="auto">
          <a:xfrm>
            <a:off x="4858917" y="6346366"/>
            <a:ext cx="1137826" cy="4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1" descr="http://www.ibb.nl/typo3temp/pics/3f733e2ca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243" y="6346366"/>
            <a:ext cx="673532" cy="4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greenchoice.nl/Content/Web/Image/logoGreenchoice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9" y="6322589"/>
            <a:ext cx="626534" cy="43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6"/>
          <p:cNvSpPr txBox="1"/>
          <p:nvPr/>
        </p:nvSpPr>
        <p:spPr>
          <a:xfrm rot="16200000">
            <a:off x="3268136" y="3594690"/>
            <a:ext cx="23812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smtClean="0">
                <a:latin typeface="Verdana"/>
                <a:cs typeface="Verdana"/>
              </a:rPr>
              <a:t>Consumption</a:t>
            </a:r>
          </a:p>
          <a:p>
            <a:endParaRPr lang="en-GB" sz="1600" b="1">
              <a:latin typeface="Trebuchet MS" pitchFamily="34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87032" y="1961022"/>
            <a:ext cx="5331474" cy="2893726"/>
            <a:chOff x="-658836" y="2642592"/>
            <a:chExt cx="5331474" cy="2893726"/>
          </a:xfrm>
        </p:grpSpPr>
        <p:sp>
          <p:nvSpPr>
            <p:cNvPr id="25" name="Tekstvak 6"/>
            <p:cNvSpPr txBox="1"/>
            <p:nvPr/>
          </p:nvSpPr>
          <p:spPr>
            <a:xfrm>
              <a:off x="2232298" y="3026018"/>
              <a:ext cx="24403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latin typeface="+mj-lt"/>
                  <a:cs typeface="Verdana"/>
                </a:rPr>
                <a:t>WM Consumption</a:t>
              </a:r>
            </a:p>
            <a:p>
              <a:endParaRPr lang="en-GB" sz="1100" b="1" dirty="0">
                <a:latin typeface="+mj-lt"/>
              </a:endParaRPr>
            </a:p>
          </p:txBody>
        </p:sp>
        <p:grpSp>
          <p:nvGrpSpPr>
            <p:cNvPr id="3" name="Group 30"/>
            <p:cNvGrpSpPr/>
            <p:nvPr/>
          </p:nvGrpSpPr>
          <p:grpSpPr>
            <a:xfrm>
              <a:off x="-658836" y="2642592"/>
              <a:ext cx="4244488" cy="2893726"/>
              <a:chOff x="186100" y="2253122"/>
              <a:chExt cx="4244488" cy="2893726"/>
            </a:xfrm>
          </p:grpSpPr>
          <p:sp>
            <p:nvSpPr>
              <p:cNvPr id="21" name="Tekstvak 6"/>
              <p:cNvSpPr txBox="1"/>
              <p:nvPr/>
            </p:nvSpPr>
            <p:spPr>
              <a:xfrm>
                <a:off x="266700" y="2253122"/>
                <a:ext cx="416388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 smtClean="0">
                    <a:latin typeface="+mj-lt"/>
                    <a:cs typeface="Verdana"/>
                  </a:rPr>
                  <a:t>Your Energy Moment: Jan. 2013 till Aug. 2013</a:t>
                </a:r>
              </a:p>
              <a:p>
                <a:endParaRPr lang="en-GB" sz="1000" b="1" dirty="0">
                  <a:latin typeface="Trebuchet MS" pitchFamily="34" charset="0"/>
                </a:endParaRPr>
              </a:p>
            </p:txBody>
          </p:sp>
          <p:grpSp>
            <p:nvGrpSpPr>
              <p:cNvPr id="5" name="Group 1"/>
              <p:cNvGrpSpPr/>
              <p:nvPr/>
            </p:nvGrpSpPr>
            <p:grpSpPr>
              <a:xfrm>
                <a:off x="186100" y="2623543"/>
                <a:ext cx="4034134" cy="2523305"/>
                <a:chOff x="186100" y="2623543"/>
                <a:chExt cx="4034134" cy="2523305"/>
              </a:xfrm>
            </p:grpSpPr>
            <p:pic>
              <p:nvPicPr>
                <p:cNvPr id="16" name="Picture 15" descr="grafiek-3.png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6736" y="2642592"/>
                  <a:ext cx="3630952" cy="2504256"/>
                </a:xfrm>
                <a:prstGeom prst="rect">
                  <a:avLst/>
                </a:prstGeom>
              </p:spPr>
            </p:pic>
            <p:sp>
              <p:nvSpPr>
                <p:cNvPr id="17" name="Tekstvak 6"/>
                <p:cNvSpPr txBox="1"/>
                <p:nvPr/>
              </p:nvSpPr>
              <p:spPr>
                <a:xfrm rot="16200000">
                  <a:off x="-750609" y="3560252"/>
                  <a:ext cx="2381250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b="1" smtClean="0">
                      <a:latin typeface="+mj-lt"/>
                      <a:cs typeface="Verdana"/>
                    </a:rPr>
                    <a:t>Production &amp; Consumption</a:t>
                  </a:r>
                </a:p>
                <a:p>
                  <a:endParaRPr lang="en-GB" sz="1600" b="1">
                    <a:latin typeface="Trebuchet MS" pitchFamily="34" charset="0"/>
                  </a:endParaRPr>
                </a:p>
              </p:txBody>
            </p:sp>
            <p:sp>
              <p:nvSpPr>
                <p:cNvPr id="26" name="Tekstvak 6"/>
                <p:cNvSpPr txBox="1"/>
                <p:nvPr/>
              </p:nvSpPr>
              <p:spPr>
                <a:xfrm>
                  <a:off x="3077234" y="2851992"/>
                  <a:ext cx="1143000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100" b="1" dirty="0" smtClean="0">
                      <a:latin typeface="+mj-lt"/>
                      <a:cs typeface="Verdana"/>
                    </a:rPr>
                    <a:t>PV Production</a:t>
                  </a:r>
                </a:p>
                <a:p>
                  <a:endParaRPr lang="en-GB" sz="1600" b="1" dirty="0">
                    <a:latin typeface="Trebuchet MS" pitchFamily="34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868488" y="2718792"/>
                  <a:ext cx="228600" cy="76200"/>
                </a:xfrm>
                <a:prstGeom prst="rect">
                  <a:avLst/>
                </a:prstGeom>
                <a:solidFill>
                  <a:srgbClr val="DE007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868488" y="2947392"/>
                  <a:ext cx="228600" cy="76200"/>
                </a:xfrm>
                <a:prstGeom prst="rect">
                  <a:avLst/>
                </a:prstGeom>
                <a:solidFill>
                  <a:srgbClr val="BDDB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" name="Group 2"/>
          <p:cNvGrpSpPr/>
          <p:nvPr/>
        </p:nvGrpSpPr>
        <p:grpSpPr>
          <a:xfrm>
            <a:off x="4471922" y="1935622"/>
            <a:ext cx="4570475" cy="2904070"/>
            <a:chOff x="4446522" y="2253122"/>
            <a:chExt cx="4570475" cy="2904070"/>
          </a:xfrm>
        </p:grpSpPr>
        <p:pic>
          <p:nvPicPr>
            <p:cNvPr id="15" name="Picture 14" descr="grafiek-4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46522" y="2858672"/>
              <a:ext cx="4233020" cy="2298520"/>
            </a:xfrm>
            <a:prstGeom prst="rect">
              <a:avLst/>
            </a:prstGeom>
          </p:spPr>
        </p:pic>
        <p:sp>
          <p:nvSpPr>
            <p:cNvPr id="19" name="Right Arrow 18"/>
            <p:cNvSpPr/>
            <p:nvPr/>
          </p:nvSpPr>
          <p:spPr>
            <a:xfrm rot="5400000">
              <a:off x="7680679" y="3300793"/>
              <a:ext cx="565758" cy="499090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20" name="Tekstvak 6"/>
            <p:cNvSpPr txBox="1"/>
            <p:nvPr/>
          </p:nvSpPr>
          <p:spPr>
            <a:xfrm>
              <a:off x="4544888" y="2253122"/>
              <a:ext cx="441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smtClean="0">
                  <a:latin typeface="+mj-lt"/>
                  <a:cs typeface="Verdana"/>
                </a:rPr>
                <a:t>Average Washing Machine Consumption (week-days)</a:t>
              </a:r>
              <a:endParaRPr lang="en-GB" sz="1100" b="1">
                <a:latin typeface="+mj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7516688" y="2793404"/>
              <a:ext cx="228600" cy="1588"/>
            </a:xfrm>
            <a:prstGeom prst="line">
              <a:avLst/>
            </a:prstGeom>
            <a:ln w="34925" cap="flat" cmpd="sng" algn="ctr">
              <a:solidFill>
                <a:srgbClr val="DE00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kstvak 6"/>
            <p:cNvSpPr txBox="1"/>
            <p:nvPr/>
          </p:nvSpPr>
          <p:spPr>
            <a:xfrm>
              <a:off x="7745288" y="2642592"/>
              <a:ext cx="1219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smtClean="0">
                  <a:latin typeface="+mj-lt"/>
                  <a:cs typeface="Verdana"/>
                </a:rPr>
                <a:t>EU household</a:t>
              </a:r>
            </a:p>
            <a:p>
              <a:endParaRPr lang="en-GB" sz="1600" b="1">
                <a:latin typeface="Trebuchet MS" pitchFamily="34" charset="0"/>
              </a:endParaRPr>
            </a:p>
          </p:txBody>
        </p:sp>
        <p:sp>
          <p:nvSpPr>
            <p:cNvPr id="24" name="Tekstvak 6"/>
            <p:cNvSpPr txBox="1"/>
            <p:nvPr/>
          </p:nvSpPr>
          <p:spPr>
            <a:xfrm>
              <a:off x="7702952" y="2851338"/>
              <a:ext cx="1314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smtClean="0">
                  <a:latin typeface="+mj-lt"/>
                  <a:cs typeface="Verdana"/>
                </a:rPr>
                <a:t>YEM household</a:t>
              </a:r>
              <a:endParaRPr lang="en-GB" sz="1100" b="1"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527944" y="2977872"/>
              <a:ext cx="228600" cy="45719"/>
            </a:xfrm>
            <a:prstGeom prst="rect">
              <a:avLst/>
            </a:prstGeom>
            <a:solidFill>
              <a:srgbClr val="BD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8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e standard red - EES">
  <a:themeElements>
    <a:clrScheme name="Red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Red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ed photo">
  <a:themeElements>
    <a:clrScheme name="Red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Red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d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d photo">
  <a:themeElements>
    <a:clrScheme name="Red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Red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d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307</Words>
  <Application>Microsoft Office PowerPoint</Application>
  <PresentationFormat>On-screen Show (4:3)</PresentationFormat>
  <Paragraphs>73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MS PGothic</vt:lpstr>
      <vt:lpstr>Arial</vt:lpstr>
      <vt:lpstr>Calibri</vt:lpstr>
      <vt:lpstr>Georgia</vt:lpstr>
      <vt:lpstr>Times New Roman</vt:lpstr>
      <vt:lpstr>Trebuchet MS</vt:lpstr>
      <vt:lpstr>Verdana</vt:lpstr>
      <vt:lpstr>TUe standard red - EES</vt:lpstr>
      <vt:lpstr>1_Red photo</vt:lpstr>
      <vt:lpstr>Red photo</vt:lpstr>
      <vt:lpstr>Visio.Drawing.11</vt:lpstr>
      <vt:lpstr>Inpassing PV   Arnhem, November 19, 2014</vt:lpstr>
      <vt:lpstr>Outline</vt:lpstr>
      <vt:lpstr>Decentral Supply Scenario (Energy report 2008, Meeuwsen TU/e)</vt:lpstr>
      <vt:lpstr>Power system issues (1)</vt:lpstr>
      <vt:lpstr>Power system issues (2)</vt:lpstr>
      <vt:lpstr>Power system issues (3)</vt:lpstr>
      <vt:lpstr>Key questions for research</vt:lpstr>
      <vt:lpstr>PowerPoint Presentation</vt:lpstr>
      <vt:lpstr>Pilot “Your Energy Moment” – First results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Energy Systems Faculty of Electrical Engineering TU Eindhoven  “Smart Grids and Storage” CleanTech Business Day Dec. 11, 2013</dc:title>
  <dc:creator>Madeleine Gibescu</dc:creator>
  <cp:lastModifiedBy>Kling, W.L.</cp:lastModifiedBy>
  <cp:revision>166</cp:revision>
  <cp:lastPrinted>2013-12-10T08:27:43Z</cp:lastPrinted>
  <dcterms:created xsi:type="dcterms:W3CDTF">2013-12-09T16:39:35Z</dcterms:created>
  <dcterms:modified xsi:type="dcterms:W3CDTF">2014-11-18T23:06:52Z</dcterms:modified>
</cp:coreProperties>
</file>