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4"/>
  </p:sldMasterIdLst>
  <p:notesMasterIdLst>
    <p:notesMasterId r:id="rId42"/>
  </p:notesMasterIdLst>
  <p:sldIdLst>
    <p:sldId id="319" r:id="rId5"/>
    <p:sldId id="320" r:id="rId6"/>
    <p:sldId id="322" r:id="rId7"/>
    <p:sldId id="323" r:id="rId8"/>
    <p:sldId id="256" r:id="rId9"/>
    <p:sldId id="289" r:id="rId10"/>
    <p:sldId id="288" r:id="rId11"/>
    <p:sldId id="270" r:id="rId12"/>
    <p:sldId id="280" r:id="rId13"/>
    <p:sldId id="282" r:id="rId14"/>
    <p:sldId id="324" r:id="rId15"/>
    <p:sldId id="290" r:id="rId16"/>
    <p:sldId id="291" r:id="rId17"/>
    <p:sldId id="292" r:id="rId18"/>
    <p:sldId id="293" r:id="rId19"/>
    <p:sldId id="294" r:id="rId20"/>
    <p:sldId id="295" r:id="rId21"/>
    <p:sldId id="296" r:id="rId22"/>
    <p:sldId id="297" r:id="rId23"/>
    <p:sldId id="325" r:id="rId24"/>
    <p:sldId id="298" r:id="rId25"/>
    <p:sldId id="299" r:id="rId26"/>
    <p:sldId id="300" r:id="rId27"/>
    <p:sldId id="301" r:id="rId28"/>
    <p:sldId id="302" r:id="rId29"/>
    <p:sldId id="303" r:id="rId30"/>
    <p:sldId id="326" r:id="rId31"/>
    <p:sldId id="327" r:id="rId32"/>
    <p:sldId id="305" r:id="rId33"/>
    <p:sldId id="306" r:id="rId34"/>
    <p:sldId id="307" r:id="rId35"/>
    <p:sldId id="309" r:id="rId36"/>
    <p:sldId id="310" r:id="rId37"/>
    <p:sldId id="312" r:id="rId38"/>
    <p:sldId id="313" r:id="rId39"/>
    <p:sldId id="317" r:id="rId40"/>
    <p:sldId id="321" r:id="rId41"/>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5" autoAdjust="0"/>
    <p:restoredTop sz="90931" autoAdjust="0"/>
  </p:normalViewPr>
  <p:slideViewPr>
    <p:cSldViewPr snapToGrid="0" showGuides="1">
      <p:cViewPr varScale="1">
        <p:scale>
          <a:sx n="66" d="100"/>
          <a:sy n="66" d="100"/>
        </p:scale>
        <p:origin x="-151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E51904-249A-4A5F-B75E-8468F81E5A4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nl-NL"/>
        </a:p>
      </dgm:t>
    </dgm:pt>
    <dgm:pt modelId="{05A4AE38-6FB3-4FE0-B33C-C6737F0DF80F}">
      <dgm:prSet phldrT="[Tekst]" custT="1"/>
      <dgm:spPr>
        <a:solidFill>
          <a:srgbClr val="00B050"/>
        </a:solidFill>
      </dgm:spPr>
      <dgm:t>
        <a:bodyPr/>
        <a:lstStyle/>
        <a:p>
          <a:r>
            <a:rPr lang="nl-NL" sz="1200" b="1" dirty="0" smtClean="0">
              <a:solidFill>
                <a:schemeClr val="tx1"/>
              </a:solidFill>
            </a:rPr>
            <a:t>EZ</a:t>
          </a:r>
          <a:endParaRPr lang="nl-NL" sz="1200" b="1" dirty="0">
            <a:solidFill>
              <a:schemeClr val="tx1"/>
            </a:solidFill>
          </a:endParaRPr>
        </a:p>
      </dgm:t>
    </dgm:pt>
    <dgm:pt modelId="{C6C17F15-8571-44D4-8442-10A77743BC40}" type="parTrans" cxnId="{59B3E4FB-F2C1-4D32-86CA-B28BD90786FA}">
      <dgm:prSet/>
      <dgm:spPr/>
      <dgm:t>
        <a:bodyPr/>
        <a:lstStyle/>
        <a:p>
          <a:endParaRPr lang="nl-NL"/>
        </a:p>
      </dgm:t>
    </dgm:pt>
    <dgm:pt modelId="{C263342B-E0E6-417D-9BD4-C194DA4954C9}" type="sibTrans" cxnId="{59B3E4FB-F2C1-4D32-86CA-B28BD90786FA}">
      <dgm:prSet/>
      <dgm:spPr/>
      <dgm:t>
        <a:bodyPr/>
        <a:lstStyle/>
        <a:p>
          <a:endParaRPr lang="nl-NL"/>
        </a:p>
      </dgm:t>
    </dgm:pt>
    <dgm:pt modelId="{08BAF27C-BC43-43D2-A8E1-9F1CDA8D7733}">
      <dgm:prSet phldrT="[Tekst]" custT="1"/>
      <dgm:spPr>
        <a:solidFill>
          <a:srgbClr val="FF0000"/>
        </a:solidFill>
      </dgm:spPr>
      <dgm:t>
        <a:bodyPr/>
        <a:lstStyle/>
        <a:p>
          <a:pPr algn="ctr"/>
          <a:r>
            <a:rPr lang="nl-NL" sz="1000" b="1" dirty="0" smtClean="0">
              <a:solidFill>
                <a:schemeClr val="tx1"/>
              </a:solidFill>
            </a:rPr>
            <a:t>Topsector Energie</a:t>
          </a:r>
          <a:endParaRPr lang="nl-NL" sz="1000" b="1" dirty="0">
            <a:solidFill>
              <a:schemeClr val="tx1"/>
            </a:solidFill>
          </a:endParaRPr>
        </a:p>
      </dgm:t>
    </dgm:pt>
    <dgm:pt modelId="{93F2896B-1BD5-41EE-BF60-3B721BAE8D01}" type="parTrans" cxnId="{C7508386-A1C5-4378-AD68-1B6C2689CBEE}">
      <dgm:prSet/>
      <dgm:spPr/>
      <dgm:t>
        <a:bodyPr/>
        <a:lstStyle/>
        <a:p>
          <a:endParaRPr lang="nl-NL"/>
        </a:p>
      </dgm:t>
    </dgm:pt>
    <dgm:pt modelId="{55605846-CC81-41E5-8330-FF917795B4A9}" type="sibTrans" cxnId="{C7508386-A1C5-4378-AD68-1B6C2689CBEE}">
      <dgm:prSet/>
      <dgm:spPr/>
      <dgm:t>
        <a:bodyPr/>
        <a:lstStyle/>
        <a:p>
          <a:endParaRPr lang="nl-NL"/>
        </a:p>
      </dgm:t>
    </dgm:pt>
    <dgm:pt modelId="{903FA6C7-C0E2-4172-AF5E-F645A21199F8}">
      <dgm:prSet phldrT="[Tekst]" custT="1"/>
      <dgm:spPr>
        <a:solidFill>
          <a:srgbClr val="FFC000"/>
        </a:solidFill>
      </dgm:spPr>
      <dgm:t>
        <a:bodyPr/>
        <a:lstStyle/>
        <a:p>
          <a:endParaRPr lang="nl-NL" sz="1200" b="1" dirty="0" smtClean="0">
            <a:solidFill>
              <a:schemeClr val="tx1"/>
            </a:solidFill>
          </a:endParaRPr>
        </a:p>
        <a:p>
          <a:endParaRPr lang="nl-NL" sz="1200" b="1" dirty="0" smtClean="0">
            <a:solidFill>
              <a:schemeClr val="tx1"/>
            </a:solidFill>
          </a:endParaRPr>
        </a:p>
        <a:p>
          <a:r>
            <a:rPr lang="nl-NL" sz="1200" b="1" dirty="0" smtClean="0">
              <a:solidFill>
                <a:schemeClr val="tx1"/>
              </a:solidFill>
            </a:rPr>
            <a:t>7 </a:t>
          </a:r>
          <a:r>
            <a:rPr lang="nl-NL" sz="1200" b="1" dirty="0" err="1" smtClean="0">
              <a:solidFill>
                <a:schemeClr val="tx1"/>
              </a:solidFill>
            </a:rPr>
            <a:t>TKI’s</a:t>
          </a:r>
          <a:r>
            <a:rPr lang="nl-NL" sz="1200" b="1" dirty="0" smtClean="0">
              <a:solidFill>
                <a:schemeClr val="tx1"/>
              </a:solidFill>
            </a:rPr>
            <a:t>,</a:t>
          </a:r>
        </a:p>
        <a:p>
          <a:r>
            <a:rPr lang="nl-NL" sz="1200" b="1" dirty="0" smtClean="0">
              <a:solidFill>
                <a:schemeClr val="tx1"/>
              </a:solidFill>
            </a:rPr>
            <a:t>TKI Solar energy</a:t>
          </a:r>
          <a:br>
            <a:rPr lang="nl-NL" sz="1200" b="1" dirty="0" smtClean="0">
              <a:solidFill>
                <a:schemeClr val="tx1"/>
              </a:solidFill>
            </a:rPr>
          </a:br>
          <a:endParaRPr lang="nl-NL" sz="1200" b="1" dirty="0" smtClean="0">
            <a:solidFill>
              <a:schemeClr val="tx1"/>
            </a:solidFill>
          </a:endParaRPr>
        </a:p>
      </dgm:t>
    </dgm:pt>
    <dgm:pt modelId="{CAF1580A-BC5C-4F2B-85B3-C755CF14A580}" type="parTrans" cxnId="{E87CE366-B9C6-4C2E-BA14-F970991086BD}">
      <dgm:prSet/>
      <dgm:spPr/>
      <dgm:t>
        <a:bodyPr/>
        <a:lstStyle/>
        <a:p>
          <a:endParaRPr lang="nl-NL"/>
        </a:p>
      </dgm:t>
    </dgm:pt>
    <dgm:pt modelId="{6368A995-F1FE-431E-9DA6-D032B1F93241}" type="sibTrans" cxnId="{E87CE366-B9C6-4C2E-BA14-F970991086BD}">
      <dgm:prSet/>
      <dgm:spPr/>
      <dgm:t>
        <a:bodyPr/>
        <a:lstStyle/>
        <a:p>
          <a:endParaRPr lang="nl-NL"/>
        </a:p>
      </dgm:t>
    </dgm:pt>
    <dgm:pt modelId="{1E603DEC-430D-4BCD-A2B7-F70595AE556B}">
      <dgm:prSet phldrT="[Tekst]" custT="1"/>
      <dgm:spPr>
        <a:solidFill>
          <a:srgbClr val="0070C0"/>
        </a:solidFill>
      </dgm:spPr>
      <dgm:t>
        <a:bodyPr/>
        <a:lstStyle/>
        <a:p>
          <a:r>
            <a:rPr lang="nl-NL" sz="1200" b="1" dirty="0" smtClean="0">
              <a:solidFill>
                <a:schemeClr val="tx1"/>
              </a:solidFill>
            </a:rPr>
            <a:t>RVO</a:t>
          </a:r>
        </a:p>
        <a:p>
          <a:r>
            <a:rPr lang="nl-NL" sz="1200" b="1" dirty="0" smtClean="0">
              <a:solidFill>
                <a:schemeClr val="tx1"/>
              </a:solidFill>
            </a:rPr>
            <a:t>Loket voor financiële en inhoudelijke vragen  TKI regelingen </a:t>
          </a:r>
          <a:endParaRPr lang="nl-NL" sz="1200" b="1" dirty="0">
            <a:solidFill>
              <a:schemeClr val="tx1"/>
            </a:solidFill>
          </a:endParaRPr>
        </a:p>
      </dgm:t>
    </dgm:pt>
    <dgm:pt modelId="{751FCC93-01EA-46FA-96A0-C63370A89260}" type="parTrans" cxnId="{96305BBC-5839-4C95-A39F-2769CE588580}">
      <dgm:prSet/>
      <dgm:spPr/>
      <dgm:t>
        <a:bodyPr/>
        <a:lstStyle/>
        <a:p>
          <a:endParaRPr lang="nl-NL"/>
        </a:p>
      </dgm:t>
    </dgm:pt>
    <dgm:pt modelId="{58A25E04-AF15-4AC5-8BE1-1E269CFA9156}" type="sibTrans" cxnId="{96305BBC-5839-4C95-A39F-2769CE588580}">
      <dgm:prSet/>
      <dgm:spPr/>
      <dgm:t>
        <a:bodyPr/>
        <a:lstStyle/>
        <a:p>
          <a:endParaRPr lang="nl-NL"/>
        </a:p>
      </dgm:t>
    </dgm:pt>
    <dgm:pt modelId="{C33F69BB-7ED6-47D3-901C-D3A01873C379}" type="pres">
      <dgm:prSet presAssocID="{FFE51904-249A-4A5F-B75E-8468F81E5A4D}" presName="Name0" presStyleCnt="0">
        <dgm:presLayoutVars>
          <dgm:chMax val="7"/>
          <dgm:resizeHandles val="exact"/>
        </dgm:presLayoutVars>
      </dgm:prSet>
      <dgm:spPr/>
      <dgm:t>
        <a:bodyPr/>
        <a:lstStyle/>
        <a:p>
          <a:endParaRPr lang="nl-NL"/>
        </a:p>
      </dgm:t>
    </dgm:pt>
    <dgm:pt modelId="{004A50A7-680C-4CD9-BB6C-887C4287F5E2}" type="pres">
      <dgm:prSet presAssocID="{FFE51904-249A-4A5F-B75E-8468F81E5A4D}" presName="comp1" presStyleCnt="0"/>
      <dgm:spPr/>
    </dgm:pt>
    <dgm:pt modelId="{A728FC2E-26F9-48CF-9874-4041D655F717}" type="pres">
      <dgm:prSet presAssocID="{FFE51904-249A-4A5F-B75E-8468F81E5A4D}" presName="circle1" presStyleLbl="node1" presStyleIdx="0" presStyleCnt="4"/>
      <dgm:spPr/>
      <dgm:t>
        <a:bodyPr/>
        <a:lstStyle/>
        <a:p>
          <a:endParaRPr lang="nl-NL"/>
        </a:p>
      </dgm:t>
    </dgm:pt>
    <dgm:pt modelId="{3FDCB6BB-5FD3-4A23-852D-AA406AB9AD26}" type="pres">
      <dgm:prSet presAssocID="{FFE51904-249A-4A5F-B75E-8468F81E5A4D}" presName="c1text" presStyleLbl="node1" presStyleIdx="0" presStyleCnt="4">
        <dgm:presLayoutVars>
          <dgm:bulletEnabled val="1"/>
        </dgm:presLayoutVars>
      </dgm:prSet>
      <dgm:spPr/>
      <dgm:t>
        <a:bodyPr/>
        <a:lstStyle/>
        <a:p>
          <a:endParaRPr lang="nl-NL"/>
        </a:p>
      </dgm:t>
    </dgm:pt>
    <dgm:pt modelId="{DE398391-3127-43E3-BA91-ABD38DE69805}" type="pres">
      <dgm:prSet presAssocID="{FFE51904-249A-4A5F-B75E-8468F81E5A4D}" presName="comp2" presStyleCnt="0"/>
      <dgm:spPr/>
    </dgm:pt>
    <dgm:pt modelId="{2F737D5F-FA2A-4766-886A-150F11C32288}" type="pres">
      <dgm:prSet presAssocID="{FFE51904-249A-4A5F-B75E-8468F81E5A4D}" presName="circle2" presStyleLbl="node1" presStyleIdx="1" presStyleCnt="4" custScaleX="99512" custScaleY="98388" custLinFactNeighborX="0" custLinFactNeighborY="-4056"/>
      <dgm:spPr/>
      <dgm:t>
        <a:bodyPr/>
        <a:lstStyle/>
        <a:p>
          <a:endParaRPr lang="nl-NL"/>
        </a:p>
      </dgm:t>
    </dgm:pt>
    <dgm:pt modelId="{73223FFD-1710-4C3F-A82C-80A34EE997C8}" type="pres">
      <dgm:prSet presAssocID="{FFE51904-249A-4A5F-B75E-8468F81E5A4D}" presName="c2text" presStyleLbl="node1" presStyleIdx="1" presStyleCnt="4">
        <dgm:presLayoutVars>
          <dgm:bulletEnabled val="1"/>
        </dgm:presLayoutVars>
      </dgm:prSet>
      <dgm:spPr/>
      <dgm:t>
        <a:bodyPr/>
        <a:lstStyle/>
        <a:p>
          <a:endParaRPr lang="nl-NL"/>
        </a:p>
      </dgm:t>
    </dgm:pt>
    <dgm:pt modelId="{C19177B1-6269-44AC-99EB-BEB074FAB7BB}" type="pres">
      <dgm:prSet presAssocID="{FFE51904-249A-4A5F-B75E-8468F81E5A4D}" presName="comp3" presStyleCnt="0"/>
      <dgm:spPr/>
    </dgm:pt>
    <dgm:pt modelId="{C6FDA9DF-DC80-491B-9786-14F73465A8B8}" type="pres">
      <dgm:prSet presAssocID="{FFE51904-249A-4A5F-B75E-8468F81E5A4D}" presName="circle3" presStyleLbl="node1" presStyleIdx="2" presStyleCnt="4"/>
      <dgm:spPr/>
      <dgm:t>
        <a:bodyPr/>
        <a:lstStyle/>
        <a:p>
          <a:endParaRPr lang="nl-NL"/>
        </a:p>
      </dgm:t>
    </dgm:pt>
    <dgm:pt modelId="{85FD6366-CB7A-40F9-A2D8-24FEF22D225A}" type="pres">
      <dgm:prSet presAssocID="{FFE51904-249A-4A5F-B75E-8468F81E5A4D}" presName="c3text" presStyleLbl="node1" presStyleIdx="2" presStyleCnt="4">
        <dgm:presLayoutVars>
          <dgm:bulletEnabled val="1"/>
        </dgm:presLayoutVars>
      </dgm:prSet>
      <dgm:spPr/>
      <dgm:t>
        <a:bodyPr/>
        <a:lstStyle/>
        <a:p>
          <a:endParaRPr lang="nl-NL"/>
        </a:p>
      </dgm:t>
    </dgm:pt>
    <dgm:pt modelId="{004E1909-F9CF-4606-A1EF-09A300B6D8A5}" type="pres">
      <dgm:prSet presAssocID="{FFE51904-249A-4A5F-B75E-8468F81E5A4D}" presName="comp4" presStyleCnt="0"/>
      <dgm:spPr/>
    </dgm:pt>
    <dgm:pt modelId="{B480658A-38AA-4ED7-B7A0-1852D6D208E1}" type="pres">
      <dgm:prSet presAssocID="{FFE51904-249A-4A5F-B75E-8468F81E5A4D}" presName="circle4" presStyleLbl="node1" presStyleIdx="3" presStyleCnt="4" custScaleX="357205" custScaleY="58180" custLinFactNeighborX="1300" custLinFactNeighborY="19773"/>
      <dgm:spPr/>
      <dgm:t>
        <a:bodyPr/>
        <a:lstStyle/>
        <a:p>
          <a:endParaRPr lang="nl-NL"/>
        </a:p>
      </dgm:t>
    </dgm:pt>
    <dgm:pt modelId="{CA521F98-DA5C-444C-B43B-2FD080545366}" type="pres">
      <dgm:prSet presAssocID="{FFE51904-249A-4A5F-B75E-8468F81E5A4D}" presName="c4text" presStyleLbl="node1" presStyleIdx="3" presStyleCnt="4">
        <dgm:presLayoutVars>
          <dgm:bulletEnabled val="1"/>
        </dgm:presLayoutVars>
      </dgm:prSet>
      <dgm:spPr/>
      <dgm:t>
        <a:bodyPr/>
        <a:lstStyle/>
        <a:p>
          <a:endParaRPr lang="nl-NL"/>
        </a:p>
      </dgm:t>
    </dgm:pt>
  </dgm:ptLst>
  <dgm:cxnLst>
    <dgm:cxn modelId="{C7508386-A1C5-4378-AD68-1B6C2689CBEE}" srcId="{FFE51904-249A-4A5F-B75E-8468F81E5A4D}" destId="{08BAF27C-BC43-43D2-A8E1-9F1CDA8D7733}" srcOrd="1" destOrd="0" parTransId="{93F2896B-1BD5-41EE-BF60-3B721BAE8D01}" sibTransId="{55605846-CC81-41E5-8330-FF917795B4A9}"/>
    <dgm:cxn modelId="{59B3E4FB-F2C1-4D32-86CA-B28BD90786FA}" srcId="{FFE51904-249A-4A5F-B75E-8468F81E5A4D}" destId="{05A4AE38-6FB3-4FE0-B33C-C6737F0DF80F}" srcOrd="0" destOrd="0" parTransId="{C6C17F15-8571-44D4-8442-10A77743BC40}" sibTransId="{C263342B-E0E6-417D-9BD4-C194DA4954C9}"/>
    <dgm:cxn modelId="{ECDC70D2-B9B8-44F3-9D9D-AFFB624EBE08}" type="presOf" srcId="{903FA6C7-C0E2-4172-AF5E-F645A21199F8}" destId="{C6FDA9DF-DC80-491B-9786-14F73465A8B8}" srcOrd="0" destOrd="0" presId="urn:microsoft.com/office/officeart/2005/8/layout/venn2"/>
    <dgm:cxn modelId="{7D72F119-95F5-4E1C-940C-40925D57397F}" type="presOf" srcId="{08BAF27C-BC43-43D2-A8E1-9F1CDA8D7733}" destId="{2F737D5F-FA2A-4766-886A-150F11C32288}" srcOrd="0" destOrd="0" presId="urn:microsoft.com/office/officeart/2005/8/layout/venn2"/>
    <dgm:cxn modelId="{529863DD-84D2-4639-9172-DFCFBEBA2E11}" type="presOf" srcId="{FFE51904-249A-4A5F-B75E-8468F81E5A4D}" destId="{C33F69BB-7ED6-47D3-901C-D3A01873C379}" srcOrd="0" destOrd="0" presId="urn:microsoft.com/office/officeart/2005/8/layout/venn2"/>
    <dgm:cxn modelId="{96305BBC-5839-4C95-A39F-2769CE588580}" srcId="{FFE51904-249A-4A5F-B75E-8468F81E5A4D}" destId="{1E603DEC-430D-4BCD-A2B7-F70595AE556B}" srcOrd="3" destOrd="0" parTransId="{751FCC93-01EA-46FA-96A0-C63370A89260}" sibTransId="{58A25E04-AF15-4AC5-8BE1-1E269CFA9156}"/>
    <dgm:cxn modelId="{69CB7F89-CB65-4F14-A7EE-1600E296C135}" type="presOf" srcId="{08BAF27C-BC43-43D2-A8E1-9F1CDA8D7733}" destId="{73223FFD-1710-4C3F-A82C-80A34EE997C8}" srcOrd="1" destOrd="0" presId="urn:microsoft.com/office/officeart/2005/8/layout/venn2"/>
    <dgm:cxn modelId="{C1A2C430-A90E-4ACE-ACAF-E45D8CEFB592}" type="presOf" srcId="{1E603DEC-430D-4BCD-A2B7-F70595AE556B}" destId="{B480658A-38AA-4ED7-B7A0-1852D6D208E1}" srcOrd="0" destOrd="0" presId="urn:microsoft.com/office/officeart/2005/8/layout/venn2"/>
    <dgm:cxn modelId="{588CBFAC-DB37-4674-BFBB-08BEB6B6C648}" type="presOf" srcId="{903FA6C7-C0E2-4172-AF5E-F645A21199F8}" destId="{85FD6366-CB7A-40F9-A2D8-24FEF22D225A}" srcOrd="1" destOrd="0" presId="urn:microsoft.com/office/officeart/2005/8/layout/venn2"/>
    <dgm:cxn modelId="{3C12EED9-7F04-416C-9C1D-FC738A5841DB}" type="presOf" srcId="{05A4AE38-6FB3-4FE0-B33C-C6737F0DF80F}" destId="{A728FC2E-26F9-48CF-9874-4041D655F717}" srcOrd="0" destOrd="0" presId="urn:microsoft.com/office/officeart/2005/8/layout/venn2"/>
    <dgm:cxn modelId="{3E881E66-777D-45D3-8F2F-611DF46E103B}" type="presOf" srcId="{05A4AE38-6FB3-4FE0-B33C-C6737F0DF80F}" destId="{3FDCB6BB-5FD3-4A23-852D-AA406AB9AD26}" srcOrd="1" destOrd="0" presId="urn:microsoft.com/office/officeart/2005/8/layout/venn2"/>
    <dgm:cxn modelId="{E87CE366-B9C6-4C2E-BA14-F970991086BD}" srcId="{FFE51904-249A-4A5F-B75E-8468F81E5A4D}" destId="{903FA6C7-C0E2-4172-AF5E-F645A21199F8}" srcOrd="2" destOrd="0" parTransId="{CAF1580A-BC5C-4F2B-85B3-C755CF14A580}" sibTransId="{6368A995-F1FE-431E-9DA6-D032B1F93241}"/>
    <dgm:cxn modelId="{0E32E1BB-9689-471E-AB2B-311386B863BA}" type="presOf" srcId="{1E603DEC-430D-4BCD-A2B7-F70595AE556B}" destId="{CA521F98-DA5C-444C-B43B-2FD080545366}" srcOrd="1" destOrd="0" presId="urn:microsoft.com/office/officeart/2005/8/layout/venn2"/>
    <dgm:cxn modelId="{A2AA17EF-5125-4601-9E35-E916A5FA19C5}" type="presParOf" srcId="{C33F69BB-7ED6-47D3-901C-D3A01873C379}" destId="{004A50A7-680C-4CD9-BB6C-887C4287F5E2}" srcOrd="0" destOrd="0" presId="urn:microsoft.com/office/officeart/2005/8/layout/venn2"/>
    <dgm:cxn modelId="{C41856AA-AFA6-4A6E-8488-C580302A2727}" type="presParOf" srcId="{004A50A7-680C-4CD9-BB6C-887C4287F5E2}" destId="{A728FC2E-26F9-48CF-9874-4041D655F717}" srcOrd="0" destOrd="0" presId="urn:microsoft.com/office/officeart/2005/8/layout/venn2"/>
    <dgm:cxn modelId="{EA1C523E-83A8-4E09-9567-25BE8459AE66}" type="presParOf" srcId="{004A50A7-680C-4CD9-BB6C-887C4287F5E2}" destId="{3FDCB6BB-5FD3-4A23-852D-AA406AB9AD26}" srcOrd="1" destOrd="0" presId="urn:microsoft.com/office/officeart/2005/8/layout/venn2"/>
    <dgm:cxn modelId="{11EE3671-3C5C-43BF-A6B0-EAC3750C51C4}" type="presParOf" srcId="{C33F69BB-7ED6-47D3-901C-D3A01873C379}" destId="{DE398391-3127-43E3-BA91-ABD38DE69805}" srcOrd="1" destOrd="0" presId="urn:microsoft.com/office/officeart/2005/8/layout/venn2"/>
    <dgm:cxn modelId="{B3AC8AAF-1F25-4856-A5B2-50089593A829}" type="presParOf" srcId="{DE398391-3127-43E3-BA91-ABD38DE69805}" destId="{2F737D5F-FA2A-4766-886A-150F11C32288}" srcOrd="0" destOrd="0" presId="urn:microsoft.com/office/officeart/2005/8/layout/venn2"/>
    <dgm:cxn modelId="{0D6E648C-107F-4DCF-B89B-5CFDFADEA22C}" type="presParOf" srcId="{DE398391-3127-43E3-BA91-ABD38DE69805}" destId="{73223FFD-1710-4C3F-A82C-80A34EE997C8}" srcOrd="1" destOrd="0" presId="urn:microsoft.com/office/officeart/2005/8/layout/venn2"/>
    <dgm:cxn modelId="{7171A375-DAE0-4832-8930-5DD89F05DB82}" type="presParOf" srcId="{C33F69BB-7ED6-47D3-901C-D3A01873C379}" destId="{C19177B1-6269-44AC-99EB-BEB074FAB7BB}" srcOrd="2" destOrd="0" presId="urn:microsoft.com/office/officeart/2005/8/layout/venn2"/>
    <dgm:cxn modelId="{4F8D0915-1BB0-463F-84AE-9263CC7615F9}" type="presParOf" srcId="{C19177B1-6269-44AC-99EB-BEB074FAB7BB}" destId="{C6FDA9DF-DC80-491B-9786-14F73465A8B8}" srcOrd="0" destOrd="0" presId="urn:microsoft.com/office/officeart/2005/8/layout/venn2"/>
    <dgm:cxn modelId="{1570EFD6-3980-4CFA-9DE5-BA05077AEDA1}" type="presParOf" srcId="{C19177B1-6269-44AC-99EB-BEB074FAB7BB}" destId="{85FD6366-CB7A-40F9-A2D8-24FEF22D225A}" srcOrd="1" destOrd="0" presId="urn:microsoft.com/office/officeart/2005/8/layout/venn2"/>
    <dgm:cxn modelId="{1FC3E73A-E417-4D53-A2A4-484323838012}" type="presParOf" srcId="{C33F69BB-7ED6-47D3-901C-D3A01873C379}" destId="{004E1909-F9CF-4606-A1EF-09A300B6D8A5}" srcOrd="3" destOrd="0" presId="urn:microsoft.com/office/officeart/2005/8/layout/venn2"/>
    <dgm:cxn modelId="{5D11E6A6-3210-4F28-B2C3-3DD4DF76AF8C}" type="presParOf" srcId="{004E1909-F9CF-4606-A1EF-09A300B6D8A5}" destId="{B480658A-38AA-4ED7-B7A0-1852D6D208E1}" srcOrd="0" destOrd="0" presId="urn:microsoft.com/office/officeart/2005/8/layout/venn2"/>
    <dgm:cxn modelId="{A5797DCC-BD20-4C5C-82FC-884A890DDC5D}" type="presParOf" srcId="{004E1909-F9CF-4606-A1EF-09A300B6D8A5}" destId="{CA521F98-DA5C-444C-B43B-2FD080545366}"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8FC2E-26F9-48CF-9874-4041D655F717}">
      <dsp:nvSpPr>
        <dsp:cNvPr id="0" name=""/>
        <dsp:cNvSpPr/>
      </dsp:nvSpPr>
      <dsp:spPr>
        <a:xfrm>
          <a:off x="1045165" y="0"/>
          <a:ext cx="3778597" cy="3778597"/>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nl-NL" sz="1200" b="1" kern="1200" dirty="0" smtClean="0">
              <a:solidFill>
                <a:schemeClr val="tx1"/>
              </a:solidFill>
            </a:rPr>
            <a:t>EZ</a:t>
          </a:r>
          <a:endParaRPr lang="nl-NL" sz="1200" b="1" kern="1200" dirty="0">
            <a:solidFill>
              <a:schemeClr val="tx1"/>
            </a:solidFill>
          </a:endParaRPr>
        </a:p>
      </dsp:txBody>
      <dsp:txXfrm>
        <a:off x="2406216" y="188929"/>
        <a:ext cx="1056495" cy="566789"/>
      </dsp:txXfrm>
    </dsp:sp>
    <dsp:sp modelId="{2F737D5F-FA2A-4766-886A-150F11C32288}">
      <dsp:nvSpPr>
        <dsp:cNvPr id="0" name=""/>
        <dsp:cNvSpPr/>
      </dsp:nvSpPr>
      <dsp:spPr>
        <a:xfrm>
          <a:off x="1430401" y="657475"/>
          <a:ext cx="3008125" cy="2974148"/>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nl-NL" sz="1000" b="1" kern="1200" dirty="0" smtClean="0">
              <a:solidFill>
                <a:schemeClr val="tx1"/>
              </a:solidFill>
            </a:rPr>
            <a:t>Topsector Energie</a:t>
          </a:r>
          <a:endParaRPr lang="nl-NL" sz="1000" b="1" kern="1200" dirty="0">
            <a:solidFill>
              <a:schemeClr val="tx1"/>
            </a:solidFill>
          </a:endParaRPr>
        </a:p>
      </dsp:txBody>
      <dsp:txXfrm>
        <a:off x="2408793" y="835924"/>
        <a:ext cx="1051340" cy="535346"/>
      </dsp:txXfrm>
    </dsp:sp>
    <dsp:sp modelId="{C6FDA9DF-DC80-491B-9786-14F73465A8B8}">
      <dsp:nvSpPr>
        <dsp:cNvPr id="0" name=""/>
        <dsp:cNvSpPr/>
      </dsp:nvSpPr>
      <dsp:spPr>
        <a:xfrm>
          <a:off x="1800884" y="1511438"/>
          <a:ext cx="2267158" cy="226715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nl-NL" sz="1200" b="1" kern="1200" dirty="0" smtClean="0">
            <a:solidFill>
              <a:schemeClr val="tx1"/>
            </a:solidFill>
          </a:endParaRPr>
        </a:p>
        <a:p>
          <a:pPr lvl="0" algn="ctr" defTabSz="533400">
            <a:lnSpc>
              <a:spcPct val="90000"/>
            </a:lnSpc>
            <a:spcBef>
              <a:spcPct val="0"/>
            </a:spcBef>
            <a:spcAft>
              <a:spcPct val="35000"/>
            </a:spcAft>
          </a:pPr>
          <a:endParaRPr lang="nl-NL" sz="1200" b="1" kern="1200" dirty="0" smtClean="0">
            <a:solidFill>
              <a:schemeClr val="tx1"/>
            </a:solidFill>
          </a:endParaRPr>
        </a:p>
        <a:p>
          <a:pPr lvl="0" algn="ctr" defTabSz="533400">
            <a:lnSpc>
              <a:spcPct val="90000"/>
            </a:lnSpc>
            <a:spcBef>
              <a:spcPct val="0"/>
            </a:spcBef>
            <a:spcAft>
              <a:spcPct val="35000"/>
            </a:spcAft>
          </a:pPr>
          <a:r>
            <a:rPr lang="nl-NL" sz="1200" b="1" kern="1200" dirty="0" smtClean="0">
              <a:solidFill>
                <a:schemeClr val="tx1"/>
              </a:solidFill>
            </a:rPr>
            <a:t>7 </a:t>
          </a:r>
          <a:r>
            <a:rPr lang="nl-NL" sz="1200" b="1" kern="1200" dirty="0" err="1" smtClean="0">
              <a:solidFill>
                <a:schemeClr val="tx1"/>
              </a:solidFill>
            </a:rPr>
            <a:t>TKI’s</a:t>
          </a:r>
          <a:r>
            <a:rPr lang="nl-NL" sz="1200" b="1" kern="1200" dirty="0" smtClean="0">
              <a:solidFill>
                <a:schemeClr val="tx1"/>
              </a:solidFill>
            </a:rPr>
            <a:t>,</a:t>
          </a:r>
        </a:p>
        <a:p>
          <a:pPr lvl="0" algn="ctr" defTabSz="533400">
            <a:lnSpc>
              <a:spcPct val="90000"/>
            </a:lnSpc>
            <a:spcBef>
              <a:spcPct val="0"/>
            </a:spcBef>
            <a:spcAft>
              <a:spcPct val="35000"/>
            </a:spcAft>
          </a:pPr>
          <a:r>
            <a:rPr lang="nl-NL" sz="1200" b="1" kern="1200" dirty="0" smtClean="0">
              <a:solidFill>
                <a:schemeClr val="tx1"/>
              </a:solidFill>
            </a:rPr>
            <a:t>TKI Solar energy</a:t>
          </a:r>
          <a:br>
            <a:rPr lang="nl-NL" sz="1200" b="1" kern="1200" dirty="0" smtClean="0">
              <a:solidFill>
                <a:schemeClr val="tx1"/>
              </a:solidFill>
            </a:rPr>
          </a:br>
          <a:endParaRPr lang="nl-NL" sz="1200" b="1" kern="1200" dirty="0" smtClean="0">
            <a:solidFill>
              <a:schemeClr val="tx1"/>
            </a:solidFill>
          </a:endParaRPr>
        </a:p>
      </dsp:txBody>
      <dsp:txXfrm>
        <a:off x="2406216" y="1681475"/>
        <a:ext cx="1056495" cy="510110"/>
      </dsp:txXfrm>
    </dsp:sp>
    <dsp:sp modelId="{B480658A-38AA-4ED7-B7A0-1852D6D208E1}">
      <dsp:nvSpPr>
        <dsp:cNvPr id="0" name=""/>
        <dsp:cNvSpPr/>
      </dsp:nvSpPr>
      <dsp:spPr>
        <a:xfrm>
          <a:off x="254645" y="2882056"/>
          <a:ext cx="5398934" cy="879355"/>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nl-NL" sz="1200" b="1" kern="1200" dirty="0" smtClean="0">
              <a:solidFill>
                <a:schemeClr val="tx1"/>
              </a:solidFill>
            </a:rPr>
            <a:t>RVO</a:t>
          </a:r>
        </a:p>
        <a:p>
          <a:pPr lvl="0" algn="ctr" defTabSz="533400">
            <a:lnSpc>
              <a:spcPct val="90000"/>
            </a:lnSpc>
            <a:spcBef>
              <a:spcPct val="0"/>
            </a:spcBef>
            <a:spcAft>
              <a:spcPct val="35000"/>
            </a:spcAft>
          </a:pPr>
          <a:r>
            <a:rPr lang="nl-NL" sz="1200" b="1" kern="1200" dirty="0" smtClean="0">
              <a:solidFill>
                <a:schemeClr val="tx1"/>
              </a:solidFill>
            </a:rPr>
            <a:t>Loket voor financiële en inhoudelijke vragen  TKI regelingen </a:t>
          </a:r>
          <a:endParaRPr lang="nl-NL" sz="1200" b="1" kern="1200" dirty="0">
            <a:solidFill>
              <a:schemeClr val="tx1"/>
            </a:solidFill>
          </a:endParaRPr>
        </a:p>
      </dsp:txBody>
      <dsp:txXfrm>
        <a:off x="1045300" y="3101895"/>
        <a:ext cx="3817623" cy="43967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84B10-8634-462C-91F3-69F24DFB076E}" type="datetimeFigureOut">
              <a:rPr lang="nl-NL" smtClean="0"/>
              <a:pPr/>
              <a:t>19-11-2014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90238-D9B6-4518-95CB-6242AF9A172E}" type="slidenum">
              <a:rPr lang="nl-NL" smtClean="0"/>
              <a:pPr/>
              <a:t>‹nr.›</a:t>
            </a:fld>
            <a:endParaRPr lang="nl-NL"/>
          </a:p>
        </p:txBody>
      </p:sp>
    </p:spTree>
    <p:extLst>
      <p:ext uri="{BB962C8B-B14F-4D97-AF65-F5344CB8AC3E}">
        <p14:creationId xmlns:p14="http://schemas.microsoft.com/office/powerpoint/2010/main" xmlns="" val="1224450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4505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smtClean="0">
                <a:ea typeface="Geneva" pitchFamily="-84" charset="-128"/>
              </a:rPr>
              <a:t>Titeldia</a:t>
            </a:r>
          </a:p>
          <a:p>
            <a:pPr eaLnBrk="1" hangingPunct="1">
              <a:spcBef>
                <a:spcPct val="0"/>
              </a:spcBef>
            </a:pPr>
            <a:endParaRPr lang="nl-NL" smtClean="0">
              <a:ea typeface="Geneva" pitchFamily="-84" charset="-128"/>
            </a:endParaRPr>
          </a:p>
        </p:txBody>
      </p:sp>
      <p:sp>
        <p:nvSpPr>
          <p:cNvPr id="45060"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pitchFamily="-84" charset="-128"/>
              </a:defRPr>
            </a:lvl1pPr>
            <a:lvl2pPr marL="742950" indent="-285750" eaLnBrk="0" hangingPunct="0">
              <a:defRPr>
                <a:solidFill>
                  <a:schemeClr val="tx1"/>
                </a:solidFill>
                <a:latin typeface="Arial" pitchFamily="34" charset="0"/>
                <a:ea typeface="Geneva" pitchFamily="-84" charset="-128"/>
              </a:defRPr>
            </a:lvl2pPr>
            <a:lvl3pPr marL="1143000" indent="-228600" eaLnBrk="0" hangingPunct="0">
              <a:defRPr>
                <a:solidFill>
                  <a:schemeClr val="tx1"/>
                </a:solidFill>
                <a:latin typeface="Arial" pitchFamily="34" charset="0"/>
                <a:ea typeface="Geneva" pitchFamily="-84" charset="-128"/>
              </a:defRPr>
            </a:lvl3pPr>
            <a:lvl4pPr marL="1600200" indent="-228600" eaLnBrk="0" hangingPunct="0">
              <a:defRPr>
                <a:solidFill>
                  <a:schemeClr val="tx1"/>
                </a:solidFill>
                <a:latin typeface="Arial" pitchFamily="34" charset="0"/>
                <a:ea typeface="Geneva" pitchFamily="-84" charset="-128"/>
              </a:defRPr>
            </a:lvl4pPr>
            <a:lvl5pPr marL="2057400" indent="-228600" eaLnBrk="0" hangingPunct="0">
              <a:defRPr>
                <a:solidFill>
                  <a:schemeClr val="tx1"/>
                </a:solidFill>
                <a:latin typeface="Arial" pitchFamily="34" charset="0"/>
                <a:ea typeface="Geneva" pitchFamily="-84"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pitchFamily="-84"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pitchFamily="-84"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pitchFamily="-84"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pitchFamily="-84" charset="-128"/>
              </a:defRPr>
            </a:lvl9pPr>
          </a:lstStyle>
          <a:p>
            <a:pPr eaLnBrk="1" hangingPunct="1"/>
            <a:fld id="{586D3143-595E-4AF9-9F56-26DF52F585AB}" type="slidenum">
              <a:rPr lang="nl-NL">
                <a:latin typeface="Calibri" pitchFamily="34" charset="0"/>
              </a:rPr>
              <a:pPr eaLnBrk="1" hangingPunct="1"/>
              <a:t>1</a:t>
            </a:fld>
            <a:endParaRPr lang="nl-N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51203"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b="1" smtClean="0">
                <a:ea typeface="Geneva" pitchFamily="-84" charset="-128"/>
              </a:rPr>
              <a:t>Deel 2: Bied perspectief &amp; introductie Rijksdienst voor Ondernemend Nederland</a:t>
            </a:r>
          </a:p>
          <a:p>
            <a:pPr eaLnBrk="1" hangingPunct="1">
              <a:spcBef>
                <a:spcPct val="0"/>
              </a:spcBef>
            </a:pPr>
            <a:r>
              <a:rPr lang="nl-NL" i="1" smtClean="0">
                <a:ea typeface="Geneva" pitchFamily="-84" charset="-128"/>
              </a:rPr>
              <a:t>In dit onderdeel bieden we het publiek een perspectief voor het realiseren van hun wensen, ambities en belangen. Ook maken we kennis met Rijksdienst voor Ondernemend Nederland, zodat het publiek een beeld krijgt van het totale dienstverleningspakket.</a:t>
            </a:r>
          </a:p>
          <a:p>
            <a:pPr eaLnBrk="1" hangingPunct="1">
              <a:spcBef>
                <a:spcPct val="0"/>
              </a:spcBef>
            </a:pPr>
            <a:endParaRPr lang="nl-NL" smtClean="0">
              <a:ea typeface="Geneva" pitchFamily="-84" charset="-128"/>
            </a:endParaRPr>
          </a:p>
          <a:p>
            <a:pPr eaLnBrk="1" hangingPunct="1">
              <a:spcBef>
                <a:spcPct val="0"/>
              </a:spcBef>
            </a:pPr>
            <a:r>
              <a:rPr lang="nl-NL" smtClean="0">
                <a:ea typeface="Geneva" pitchFamily="-84" charset="-128"/>
              </a:rPr>
              <a:t>Hoe zou het dan zijn als je een partner zou hebben, die samen met jou deze stappen zet? Een partner vanuit de Rijksoverheid die al jarenlang met dit bijltje hakt en thuis is in de vraagstukken waar je als rasondernemer mee kampt?	</a:t>
            </a:r>
          </a:p>
          <a:p>
            <a:pPr eaLnBrk="1" hangingPunct="1">
              <a:spcBef>
                <a:spcPct val="0"/>
              </a:spcBef>
            </a:pPr>
            <a:endParaRPr lang="nl-NL" smtClean="0">
              <a:ea typeface="Geneva" pitchFamily="-84" charset="-128"/>
            </a:endParaRPr>
          </a:p>
          <a:p>
            <a:pPr eaLnBrk="1" hangingPunct="1">
              <a:spcBef>
                <a:spcPct val="0"/>
              </a:spcBef>
            </a:pPr>
            <a:r>
              <a:rPr lang="nl-NL" smtClean="0">
                <a:ea typeface="Geneva" pitchFamily="-84" charset="-128"/>
              </a:rPr>
              <a:t>Rijksdienst voor Ondernemend Nederland is zo</a:t>
            </a:r>
            <a:r>
              <a:rPr lang="ja-JP" altLang="nl-NL" smtClean="0">
                <a:ea typeface="Geneva" pitchFamily="-84" charset="-128"/>
              </a:rPr>
              <a:t>’</a:t>
            </a:r>
            <a:r>
              <a:rPr lang="nl-NL" altLang="ja-JP" smtClean="0">
                <a:ea typeface="Geneva" pitchFamily="-84" charset="-128"/>
              </a:rPr>
              <a:t>n partner. Wij zijn er voor ondernemers. We helpen ze om grote sprongen te maken op het gebied van duurzaam, agrarisch, innovatief en internationaal ondernemen. </a:t>
            </a:r>
          </a:p>
          <a:p>
            <a:pPr eaLnBrk="1" hangingPunct="1">
              <a:spcBef>
                <a:spcPct val="0"/>
              </a:spcBef>
            </a:pPr>
            <a:endParaRPr lang="nl-NL" smtClean="0">
              <a:ea typeface="Geneva" pitchFamily="-84" charset="-128"/>
            </a:endParaRPr>
          </a:p>
          <a:p>
            <a:pPr eaLnBrk="1" hangingPunct="1">
              <a:spcBef>
                <a:spcPct val="0"/>
              </a:spcBef>
            </a:pPr>
            <a:r>
              <a:rPr lang="nl-NL" smtClean="0">
                <a:ea typeface="Geneva" pitchFamily="-84" charset="-128"/>
              </a:rPr>
              <a:t>Of het nu gaat om kennis en advies, het vinden van partners, financiële vragen of het gebruik maken van wet- en regelgeving, wij staan voor ze klaar.</a:t>
            </a:r>
          </a:p>
        </p:txBody>
      </p:sp>
      <p:sp>
        <p:nvSpPr>
          <p:cNvPr id="51204"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pitchFamily="-84" charset="-128"/>
              </a:defRPr>
            </a:lvl1pPr>
            <a:lvl2pPr marL="742950" indent="-285750" eaLnBrk="0" hangingPunct="0">
              <a:defRPr>
                <a:solidFill>
                  <a:schemeClr val="tx1"/>
                </a:solidFill>
                <a:latin typeface="Arial" pitchFamily="34" charset="0"/>
                <a:ea typeface="Geneva" pitchFamily="-84" charset="-128"/>
              </a:defRPr>
            </a:lvl2pPr>
            <a:lvl3pPr marL="1143000" indent="-228600" eaLnBrk="0" hangingPunct="0">
              <a:defRPr>
                <a:solidFill>
                  <a:schemeClr val="tx1"/>
                </a:solidFill>
                <a:latin typeface="Arial" pitchFamily="34" charset="0"/>
                <a:ea typeface="Geneva" pitchFamily="-84" charset="-128"/>
              </a:defRPr>
            </a:lvl3pPr>
            <a:lvl4pPr marL="1600200" indent="-228600" eaLnBrk="0" hangingPunct="0">
              <a:defRPr>
                <a:solidFill>
                  <a:schemeClr val="tx1"/>
                </a:solidFill>
                <a:latin typeface="Arial" pitchFamily="34" charset="0"/>
                <a:ea typeface="Geneva" pitchFamily="-84" charset="-128"/>
              </a:defRPr>
            </a:lvl4pPr>
            <a:lvl5pPr marL="2057400" indent="-228600" eaLnBrk="0" hangingPunct="0">
              <a:defRPr>
                <a:solidFill>
                  <a:schemeClr val="tx1"/>
                </a:solidFill>
                <a:latin typeface="Arial" pitchFamily="34" charset="0"/>
                <a:ea typeface="Geneva" pitchFamily="-84"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pitchFamily="-84"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pitchFamily="-84"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pitchFamily="-84"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pitchFamily="-84" charset="-128"/>
              </a:defRPr>
            </a:lvl9pPr>
          </a:lstStyle>
          <a:p>
            <a:pPr eaLnBrk="1" hangingPunct="1"/>
            <a:fld id="{823501EA-D083-4D32-985A-314210DF1A69}" type="slidenum">
              <a:rPr lang="nl-NL">
                <a:latin typeface="Calibri" pitchFamily="34" charset="0"/>
              </a:rPr>
              <a:pPr eaLnBrk="1" hangingPunct="1"/>
              <a:t>2</a:t>
            </a:fld>
            <a:endParaRPr lang="nl-N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Titeldia</a:t>
            </a:r>
            <a:r>
              <a:rPr lang="nl-NL" dirty="0" smtClean="0"/>
              <a:t> Nederlands. Verander</a:t>
            </a:r>
            <a:r>
              <a:rPr lang="nl-NL" baseline="0" dirty="0" smtClean="0"/>
              <a:t> de </a:t>
            </a:r>
            <a:r>
              <a:rPr lang="nl-NL" baseline="0" dirty="0" err="1" smtClean="0"/>
              <a:t>titeldia</a:t>
            </a:r>
            <a:r>
              <a:rPr lang="nl-NL" baseline="0" dirty="0" smtClean="0"/>
              <a:t> in een Engelstalige door in de lijstweergave (links) te rechts-klikken op de </a:t>
            </a:r>
            <a:r>
              <a:rPr lang="nl-NL" baseline="0" dirty="0" err="1" smtClean="0"/>
              <a:t>titeldia</a:t>
            </a:r>
            <a:r>
              <a:rPr lang="nl-NL" baseline="0" dirty="0" smtClean="0"/>
              <a:t>. Kies de Engelstalige indeling. </a:t>
            </a:r>
            <a:endParaRPr lang="nl-NL" dirty="0"/>
          </a:p>
        </p:txBody>
      </p:sp>
      <p:sp>
        <p:nvSpPr>
          <p:cNvPr id="4" name="Tijdelijke aanduiding voor dianummer 3"/>
          <p:cNvSpPr>
            <a:spLocks noGrp="1"/>
          </p:cNvSpPr>
          <p:nvPr>
            <p:ph type="sldNum" sz="quarter" idx="10"/>
          </p:nvPr>
        </p:nvSpPr>
        <p:spPr/>
        <p:txBody>
          <a:bodyPr/>
          <a:lstStyle/>
          <a:p>
            <a:fld id="{22090238-D9B6-4518-95CB-6242AF9A172E}" type="slidenum">
              <a:rPr lang="nl-NL" smtClean="0"/>
              <a:pPr/>
              <a:t>5</a:t>
            </a:fld>
            <a:endParaRPr lang="nl-NL"/>
          </a:p>
        </p:txBody>
      </p:sp>
    </p:spTree>
    <p:extLst>
      <p:ext uri="{BB962C8B-B14F-4D97-AF65-F5344CB8AC3E}">
        <p14:creationId xmlns:p14="http://schemas.microsoft.com/office/powerpoint/2010/main" xmlns="" val="2357948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Titeldia</a:t>
            </a:r>
            <a:r>
              <a:rPr lang="nl-NL" dirty="0" smtClean="0"/>
              <a:t> Nederlands. Verander</a:t>
            </a:r>
            <a:r>
              <a:rPr lang="nl-NL" baseline="0" dirty="0" smtClean="0"/>
              <a:t> de </a:t>
            </a:r>
            <a:r>
              <a:rPr lang="nl-NL" baseline="0" dirty="0" err="1" smtClean="0"/>
              <a:t>titeldia</a:t>
            </a:r>
            <a:r>
              <a:rPr lang="nl-NL" baseline="0" dirty="0" smtClean="0"/>
              <a:t> in een Engelstalige door in de lijstweergave (links) te rechts-klikken op de </a:t>
            </a:r>
            <a:r>
              <a:rPr lang="nl-NL" baseline="0" dirty="0" err="1" smtClean="0"/>
              <a:t>titeldia</a:t>
            </a:r>
            <a:r>
              <a:rPr lang="nl-NL" baseline="0" dirty="0" smtClean="0"/>
              <a:t>. Kies de Engelstalige indeling. </a:t>
            </a:r>
            <a:endParaRPr lang="nl-NL" dirty="0"/>
          </a:p>
        </p:txBody>
      </p:sp>
      <p:sp>
        <p:nvSpPr>
          <p:cNvPr id="4" name="Tijdelijke aanduiding voor dianummer 3"/>
          <p:cNvSpPr>
            <a:spLocks noGrp="1"/>
          </p:cNvSpPr>
          <p:nvPr>
            <p:ph type="sldNum" sz="quarter" idx="10"/>
          </p:nvPr>
        </p:nvSpPr>
        <p:spPr/>
        <p:txBody>
          <a:bodyPr/>
          <a:lstStyle/>
          <a:p>
            <a:fld id="{22090238-D9B6-4518-95CB-6242AF9A172E}" type="slidenum">
              <a:rPr lang="nl-NL" smtClean="0"/>
              <a:pPr/>
              <a:t>21</a:t>
            </a:fld>
            <a:endParaRPr lang="nl-NL"/>
          </a:p>
        </p:txBody>
      </p:sp>
    </p:spTree>
    <p:extLst>
      <p:ext uri="{BB962C8B-B14F-4D97-AF65-F5344CB8AC3E}">
        <p14:creationId xmlns:p14="http://schemas.microsoft.com/office/powerpoint/2010/main" xmlns="" val="235794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p:sp>
      <p:sp>
        <p:nvSpPr>
          <p:cNvPr id="22531" name="Rectangle 2"/>
          <p:cNvSpPr>
            <a:spLocks noGrp="1" noChangeArrowheads="1"/>
          </p:cNvSpPr>
          <p:nvPr>
            <p:ph type="body" idx="1"/>
          </p:nvPr>
        </p:nvSpPr>
        <p:spPr>
          <a:noFill/>
          <a:extLst>
            <a:ext uri="{91240B29-F687-4F45-9708-019B960494DF}">
              <a14:hiddenLine xmlns:a14="http://schemas.microsoft.com/office/drawing/2010/main" xmlns="" w="12700" cap="rnd">
                <a:solidFill>
                  <a:srgbClr val="000000"/>
                </a:solidFill>
                <a:round/>
                <a:headEnd/>
                <a:tailEnd/>
              </a14:hiddenLine>
            </a:ext>
          </a:extLst>
        </p:spPr>
        <p:txBody>
          <a:bodyPr/>
          <a:lstStyle/>
          <a:p>
            <a:pPr eaLnBrk="1"/>
            <a:r>
              <a:rPr lang="nl-NL" smtClean="0"/>
              <a:t>In dat geval kan de WBSO u financieel ondersteunen.</a:t>
            </a:r>
          </a:p>
          <a:p>
            <a:pPr eaLnBrk="1"/>
            <a:endParaRPr lang="nl-NL" smtClean="0"/>
          </a:p>
          <a:p>
            <a:pPr eaLnBrk="1"/>
            <a:r>
              <a:rPr lang="nl-NL" smtClean="0"/>
              <a:t>Maximaal kunt u dat over de uren die zijn besteed aan ontwikkeling 64% aftrek opleveren op de verschuldigde loonheffing</a:t>
            </a:r>
          </a:p>
          <a:p>
            <a:pPr eaLnBrk="1"/>
            <a:endParaRPr lang="nl-NL" smtClean="0"/>
          </a:p>
          <a:p>
            <a:pPr eaLnBrk="1"/>
            <a:r>
              <a:rPr lang="nl-NL" smtClean="0"/>
              <a:t>Aanvragen van de WBSO is relatief eenvoudig, zeker in vergelijking met andere subsidies. </a:t>
            </a:r>
          </a:p>
          <a:p>
            <a:pPr eaLnBrk="1"/>
            <a:r>
              <a:rPr lang="nl-NL" smtClean="0"/>
              <a:t>U maakt per project een omschrijving van maximaal een A4 en stuurt die naar Agentschap NL, de opvolger van SenterNovem. </a:t>
            </a:r>
          </a:p>
          <a:p>
            <a:pPr eaLnBrk="1"/>
            <a:r>
              <a:rPr lang="nl-NL" smtClean="0"/>
              <a:t>Daar wordt u aanvraag door twee deskundigen beoordeeld. </a:t>
            </a:r>
          </a:p>
          <a:p>
            <a:pPr eaLnBrk="1"/>
            <a:r>
              <a:rPr lang="nl-NL" smtClean="0"/>
              <a:t>Als uw aanvraag aan de eisen voldoet krijgt u de beschikking die u recht geeft op afdrachtvermindering. </a:t>
            </a:r>
          </a:p>
          <a:p>
            <a:pPr eaLnBrk="1"/>
            <a:endParaRPr lang="nl-NL" smtClean="0"/>
          </a:p>
          <a:p>
            <a:pPr eaLnBrk="1"/>
            <a:r>
              <a:rPr lang="nl-NL" smtClean="0"/>
              <a:t>Tot 1 januari 2010 was het SenterNovem die de WBSO uitvoerde. </a:t>
            </a:r>
          </a:p>
          <a:p>
            <a:pPr eaLnBrk="1"/>
            <a:r>
              <a:rPr lang="nl-NL" smtClean="0"/>
              <a:t>Nu is het Agentschap NL, een fusie van SenterNovem, OCNL en de EVD. </a:t>
            </a:r>
          </a:p>
          <a:p>
            <a:pPr eaLnBrk="1"/>
            <a:r>
              <a:rPr lang="nl-NL" smtClean="0"/>
              <a:t>Echter de mensen die de WBSO namens het ministerie van EZ, L en I uitvoeren zijn dezelfde gebleven.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Rot="1" noChangeAspect="1" noChangeArrowheads="1" noTextEdit="1"/>
          </p:cNvSpPr>
          <p:nvPr>
            <p:ph type="sldImg"/>
          </p:nvPr>
        </p:nvSpPr>
        <p:spPr/>
      </p:sp>
      <p:sp>
        <p:nvSpPr>
          <p:cNvPr id="24579" name="Rectangle 2"/>
          <p:cNvSpPr>
            <a:spLocks noGrp="1" noChangeArrowheads="1"/>
          </p:cNvSpPr>
          <p:nvPr>
            <p:ph type="body" idx="1"/>
          </p:nvPr>
        </p:nvSpPr>
        <p:spPr>
          <a:noFill/>
          <a:extLst>
            <a:ext uri="{91240B29-F687-4F45-9708-019B960494DF}">
              <a14:hiddenLine xmlns:a14="http://schemas.microsoft.com/office/drawing/2010/main" xmlns="" w="12700" cap="rnd">
                <a:solidFill>
                  <a:srgbClr val="000000"/>
                </a:solidFill>
                <a:round/>
                <a:headEnd/>
                <a:tailEnd/>
              </a14:hiddenLine>
            </a:ext>
          </a:extLst>
        </p:spPr>
        <p:txBody>
          <a:bodyPr/>
          <a:lstStyle/>
          <a:p>
            <a:pPr eaLnBrk="1"/>
            <a:r>
              <a:rPr lang="nl-NL" smtClean="0"/>
              <a:t>Ik wil beginnen met de uitgangssituatie waarin u mogelijk verkeerd. </a:t>
            </a:r>
          </a:p>
          <a:p>
            <a:pPr eaLnBrk="1"/>
            <a:endParaRPr lang="nl-NL" smtClean="0"/>
          </a:p>
          <a:p>
            <a:pPr eaLnBrk="1"/>
            <a:r>
              <a:rPr lang="nl-NL" smtClean="0"/>
              <a:t>Als ondernemer, groot of klein, high tech of low tech, heeft u een idee voor een nieuw  product of productieproces. </a:t>
            </a:r>
          </a:p>
          <a:p>
            <a:pPr eaLnBrk="1"/>
            <a:r>
              <a:rPr lang="nl-NL" smtClean="0"/>
              <a:t>U heeft echter nog totaal geen idee hoe u dit zelf wilt gaan oplossen. </a:t>
            </a:r>
          </a:p>
          <a:p>
            <a:pPr eaLnBrk="1"/>
            <a:r>
              <a:rPr lang="nl-NL" smtClean="0"/>
              <a:t>Wel weet u dat dat veel tijd en geld gaat kosten en dat het nog lang niet zeker is of het zal werken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p:sp>
      <p:sp>
        <p:nvSpPr>
          <p:cNvPr id="25603" name="Rectangle 2"/>
          <p:cNvSpPr>
            <a:spLocks noGrp="1" noChangeArrowheads="1"/>
          </p:cNvSpPr>
          <p:nvPr>
            <p:ph type="body" idx="1"/>
          </p:nvPr>
        </p:nvSpPr>
        <p:spPr>
          <a:noFill/>
          <a:extLst>
            <a:ext uri="{91240B29-F687-4F45-9708-019B960494DF}">
              <a14:hiddenLine xmlns:a14="http://schemas.microsoft.com/office/drawing/2010/main" xmlns="" w="12700" cap="rnd">
                <a:solidFill>
                  <a:srgbClr val="000000"/>
                </a:solidFill>
                <a:round/>
                <a:headEnd/>
                <a:tailEnd/>
              </a14:hiddenLine>
            </a:ext>
          </a:extLst>
        </p:spPr>
        <p:txBody>
          <a:bodyPr/>
          <a:lstStyle/>
          <a:p>
            <a:pPr eaLnBrk="1"/>
            <a:r>
              <a:rPr lang="nl-NL" smtClean="0"/>
              <a:t>Naast de het meest aangevraagde projecttype ontwikkelingsproject waarbij u een tastbaar product of proces ontwikkelt, zijn er ook nog een aantal andere projecttypen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p:sp>
      <p:sp>
        <p:nvSpPr>
          <p:cNvPr id="26627" name="Rectangle 2"/>
          <p:cNvSpPr>
            <a:spLocks noGrp="1" noChangeArrowheads="1"/>
          </p:cNvSpPr>
          <p:nvPr>
            <p:ph type="body" idx="1"/>
          </p:nvPr>
        </p:nvSpPr>
        <p:spPr>
          <a:noFill/>
          <a:extLst>
            <a:ext uri="{91240B29-F687-4F45-9708-019B960494DF}">
              <a14:hiddenLine xmlns:a14="http://schemas.microsoft.com/office/drawing/2010/main" xmlns="" w="12700" cap="rnd">
                <a:solidFill>
                  <a:srgbClr val="000000"/>
                </a:solidFill>
                <a:round/>
                <a:headEnd/>
                <a:tailEnd/>
              </a14:hiddenLine>
            </a:ext>
          </a:extLst>
        </p:spPr>
        <p:txBody>
          <a:bodyPr/>
          <a:lstStyle/>
          <a:p>
            <a:pPr eaLnBrk="1"/>
            <a:r>
              <a:rPr lang="nl-NL" smtClean="0"/>
              <a:t>BAM Infraconsult ontwikkelde een golfbrekerblok. Het Xbloc, dat zijn naam ontleent aan de vorm, zorgt ervoor dat plaatsing eenvoudiger en efficiënter wordt. Voor de ontwikkeling hiervan deed het bedrijf een beroep op de WBSO.</a:t>
            </a:r>
          </a:p>
          <a:p>
            <a:pPr lvl="2" eaLnBrk="1"/>
            <a:r>
              <a:rPr lang="nl-NL" smtClean="0"/>
              <a:t>Blokken eenvoudig te plaatsen</a:t>
            </a:r>
          </a:p>
          <a:p>
            <a:pPr eaLnBrk="1"/>
            <a:r>
              <a:rPr lang="nl-NL" smtClean="0"/>
              <a:t>“Het grote verschil tussen traditionele golfbrekerblokken en het Xbloc is dat het Xbloc eenvoudiger te plaatsen is en minder beton verbruikt”, vertelt Bas Reedijk, bedenker van de vorm en hoofd van de afdeling kustwaterbouw van BAM Infraconsult, dat met name in het buitenland ook bekend is onder de historische handelsnaam Delta Marine Consultants. “Het plaatsen van elementen moet secuur gebeuren. Is dat niet het geval, dan bestaat er kans op beweging en kunnen blokken door de kracht van de natuur verplaatsen. Dit kan zelfs leiden tot breuk van de blokken. Bij de plaatsing is dat altijd een obstakel geweest, wind en stroming maken het een uitdagende klus en omdat een deel van het werk onder water wordt uitgevoerd, wordt bovendien het zicht belemmerd.”</a:t>
            </a:r>
          </a:p>
          <a:p>
            <a:pPr lvl="2" eaLnBrk="1"/>
            <a:r>
              <a:rPr lang="nl-NL" smtClean="0"/>
              <a:t>Ontwikkeling Xbloc</a:t>
            </a:r>
          </a:p>
          <a:p>
            <a:pPr eaLnBrk="1"/>
            <a:r>
              <a:rPr lang="nl-NL" smtClean="0"/>
              <a:t>De vorm van het Xbloc, een X met twee neuzen, zorgt ervoor dat blokken als puzzelstukjes in elkaar haken. “Bij de ontwikkeling in 2001 was eenvoudige plaatsing een van onze doelstellingen. Dat hebben we onder andere uitgetest door te experimenteren met modelblokjes van lego, hout en beton. Inmiddels ligt dat al jaren achter ons, want in 2003 hebben we het Xbloc op de markt geïntroduceerd en inmiddels is het - ook door het octrooi - een winstgevend product. Toch staan we niet stil in de ontwikkeling. Na het Xbloc hebben we de Xbase, een Xbloc met een neus minder, ontwikkeld. De Xbase stelt ons in staat om elementen plat op de bodem te leggen. Met name voor de eerste rij betekent dat een aanzienlijke tijdwinst. Maar we denken niet dat we er al zijn. Processen kunnen altijd verbeterd worden en samen met onder andere de TU Delft doen we onderzoek naar nieuwe toepassingen.”</a:t>
            </a:r>
          </a:p>
          <a:p>
            <a:pPr lvl="2" eaLnBrk="1"/>
            <a:r>
              <a:rPr lang="nl-NL" smtClean="0"/>
              <a:t>Lancering op behoudende markt</a:t>
            </a:r>
          </a:p>
          <a:p>
            <a:pPr eaLnBrk="1"/>
            <a:r>
              <a:rPr lang="nl-NL" smtClean="0"/>
              <a:t>Waar BAM Infraconsult wel mee werd geconfronteerd bij de lancering was een behoudende markt die bovendien weinig vervangingen kent. Reedijk: “Er is geen vervangingsmarkt, hooguit uitbreidingen van bestaande locaties. Golfbrekerblokken kunnen honderd jaar mee. Toch is de markt groot. Wereldwijd worden er veel nieuwe havens gerealiseerd vooral in opkomende regio’s en voor het transport van ertsen, gas en olie.” Bij een innovatief product toont de civiele wereld zich echter afwachtend. “Daarom werd begonnen met een klein project, maar inmiddels heeft het blok zich bewezen en zijn ook grote projecten gerealiseerd.” Bijkomend voordeel van het Xbloc ten opzichte van conventionele golfbrekers is dat het milieuvriendelijker is. “Duurzaamheid is in opkomst, maar pas sinds 2009 worden er wereldwijd analyses uitgevoerd ten aanzien van de CO2-emissie bij de bouw van golfbrekers. Het Xbloc verbruikt echter circa tien procent minder beton dan andere vergelijkbare golfbrekerblokken en levert daarbij een bijdrage aan het verminderen van de CO2-footprint.”</a:t>
            </a:r>
          </a:p>
          <a:p>
            <a:pPr lvl="2" eaLnBrk="1"/>
            <a:r>
              <a:rPr lang="nl-NL" smtClean="0"/>
              <a:t>Ruggensteun door WBSO</a:t>
            </a:r>
          </a:p>
          <a:p>
            <a:pPr eaLnBrk="1"/>
            <a:r>
              <a:rPr lang="nl-NL" smtClean="0"/>
              <a:t>Voor de ontwikkeling doet en deed BAM Infraconsult een beroep op de WBSO. “Innovatie kost geld en tijd. Dat geldt voor kleine bedrijven, maar ook voor grotere zoals ons bedrijf. Onze branche kenmerkt zich door kleine marges - daarom is de tijdwinst die er met het Xbloc te behalen is van groot belang – maar er is ook overtuigingskracht en stimulans nodig om innovaties tot wasdom te brengen. De WBSO is dan een prettige ruggensteun, financieel, maar ook om anderen binnen en buiten de organisatie te overtuigen van de zin en innovatiekracht.”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72707"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smtClean="0">
                <a:ea typeface="Geneva" pitchFamily="-84" charset="-128"/>
              </a:rPr>
              <a:t>Ik kan in deze korte tijd onmogelijk alles vertellen, wat Rijksdienst voor Ondernemend</a:t>
            </a:r>
          </a:p>
          <a:p>
            <a:pPr eaLnBrk="1" hangingPunct="1">
              <a:spcBef>
                <a:spcPct val="0"/>
              </a:spcBef>
            </a:pPr>
            <a:r>
              <a:rPr lang="nl-NL" smtClean="0">
                <a:ea typeface="Geneva" pitchFamily="-84" charset="-128"/>
              </a:rPr>
              <a:t>Nederland voor u kan betekenen. Maar ik hoop u wel een beeld te hebben geschetst van de veelzijdigheid van onze dienstverlening. </a:t>
            </a:r>
          </a:p>
          <a:p>
            <a:pPr eaLnBrk="1" hangingPunct="1">
              <a:spcBef>
                <a:spcPct val="0"/>
              </a:spcBef>
            </a:pPr>
            <a:r>
              <a:rPr lang="nl-NL" smtClean="0">
                <a:ea typeface="Geneva" pitchFamily="-84" charset="-128"/>
              </a:rPr>
              <a:t>Het beeld van een organisatie die u verder kan brengen met duurzaam, agrarisch, innovatief en internationaal ondernemen.</a:t>
            </a:r>
          </a:p>
          <a:p>
            <a:pPr eaLnBrk="1" hangingPunct="1">
              <a:spcBef>
                <a:spcPct val="0"/>
              </a:spcBef>
            </a:pPr>
            <a:endParaRPr lang="nl-NL" smtClean="0">
              <a:ea typeface="Geneva" pitchFamily="-84" charset="-128"/>
            </a:endParaRPr>
          </a:p>
          <a:p>
            <a:pPr eaLnBrk="1" hangingPunct="1">
              <a:spcBef>
                <a:spcPct val="0"/>
              </a:spcBef>
            </a:pPr>
            <a:r>
              <a:rPr lang="nl-NL" smtClean="0">
                <a:ea typeface="Geneva" pitchFamily="-84" charset="-128"/>
              </a:rPr>
              <a:t>Elk jaar werken we samen met ruim 150.000 ondernemers, waarbij we ze helpen om grote, en soms ook kleine, bergen te verzetten.</a:t>
            </a:r>
          </a:p>
          <a:p>
            <a:pPr eaLnBrk="1" hangingPunct="1">
              <a:spcBef>
                <a:spcPct val="0"/>
              </a:spcBef>
            </a:pPr>
            <a:endParaRPr lang="nl-NL" smtClean="0">
              <a:ea typeface="Geneva" pitchFamily="-84" charset="-128"/>
            </a:endParaRPr>
          </a:p>
          <a:p>
            <a:pPr eaLnBrk="1" hangingPunct="1">
              <a:spcBef>
                <a:spcPct val="0"/>
              </a:spcBef>
            </a:pPr>
            <a:r>
              <a:rPr lang="nl-NL" smtClean="0">
                <a:ea typeface="Geneva" pitchFamily="-84" charset="-128"/>
              </a:rPr>
              <a:t>Wilt u weten wat we voor u kunnen betekenen? Bezoek dan eens onze website. Hier vindt u informatie over al onze diensten.</a:t>
            </a:r>
          </a:p>
          <a:p>
            <a:pPr eaLnBrk="1" hangingPunct="1">
              <a:spcBef>
                <a:spcPct val="0"/>
              </a:spcBef>
            </a:pPr>
            <a:endParaRPr lang="nl-NL" smtClean="0">
              <a:ea typeface="Geneva" pitchFamily="-84" charset="-128"/>
            </a:endParaRPr>
          </a:p>
          <a:p>
            <a:pPr eaLnBrk="1" hangingPunct="1">
              <a:spcBef>
                <a:spcPct val="0"/>
              </a:spcBef>
            </a:pPr>
            <a:r>
              <a:rPr lang="nl-NL" smtClean="0">
                <a:ea typeface="Geneva" pitchFamily="-84" charset="-128"/>
              </a:rPr>
              <a:t>En heeft u dan nog vragen? Maak gebruik van het contactformulier op www.rvo.nl of bel naar klantcontact van Rijksdienst voor Ondernemend Nederland op 088 042 42 42.</a:t>
            </a:r>
          </a:p>
        </p:txBody>
      </p:sp>
      <p:sp>
        <p:nvSpPr>
          <p:cNvPr id="72708"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pitchFamily="-84" charset="-128"/>
              </a:defRPr>
            </a:lvl1pPr>
            <a:lvl2pPr marL="742950" indent="-285750" eaLnBrk="0" hangingPunct="0">
              <a:defRPr>
                <a:solidFill>
                  <a:schemeClr val="tx1"/>
                </a:solidFill>
                <a:latin typeface="Arial" pitchFamily="34" charset="0"/>
                <a:ea typeface="Geneva" pitchFamily="-84" charset="-128"/>
              </a:defRPr>
            </a:lvl2pPr>
            <a:lvl3pPr marL="1143000" indent="-228600" eaLnBrk="0" hangingPunct="0">
              <a:defRPr>
                <a:solidFill>
                  <a:schemeClr val="tx1"/>
                </a:solidFill>
                <a:latin typeface="Arial" pitchFamily="34" charset="0"/>
                <a:ea typeface="Geneva" pitchFamily="-84" charset="-128"/>
              </a:defRPr>
            </a:lvl3pPr>
            <a:lvl4pPr marL="1600200" indent="-228600" eaLnBrk="0" hangingPunct="0">
              <a:defRPr>
                <a:solidFill>
                  <a:schemeClr val="tx1"/>
                </a:solidFill>
                <a:latin typeface="Arial" pitchFamily="34" charset="0"/>
                <a:ea typeface="Geneva" pitchFamily="-84" charset="-128"/>
              </a:defRPr>
            </a:lvl4pPr>
            <a:lvl5pPr marL="2057400" indent="-228600" eaLnBrk="0" hangingPunct="0">
              <a:defRPr>
                <a:solidFill>
                  <a:schemeClr val="tx1"/>
                </a:solidFill>
                <a:latin typeface="Arial" pitchFamily="34" charset="0"/>
                <a:ea typeface="Geneva" pitchFamily="-84"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pitchFamily="-84"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pitchFamily="-84"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pitchFamily="-84"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pitchFamily="-84" charset="-128"/>
              </a:defRPr>
            </a:lvl9pPr>
          </a:lstStyle>
          <a:p>
            <a:pPr eaLnBrk="1" hangingPunct="1"/>
            <a:fld id="{7E66B206-6A77-45AD-B6A6-E2AC0A5D6B7C}" type="slidenum">
              <a:rPr lang="nl-NL">
                <a:latin typeface="Calibri" pitchFamily="34" charset="0"/>
              </a:rPr>
              <a:pPr eaLnBrk="1" hangingPunct="1"/>
              <a:t>37</a:t>
            </a:fld>
            <a:endParaRPr lang="nl-N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_NL">
    <p:spTree>
      <p:nvGrpSpPr>
        <p:cNvPr id="1" name=""/>
        <p:cNvGrpSpPr/>
        <p:nvPr/>
      </p:nvGrpSpPr>
      <p:grpSpPr>
        <a:xfrm>
          <a:off x="0" y="0"/>
          <a:ext cx="0" cy="0"/>
          <a:chOff x="0" y="0"/>
          <a:chExt cx="0" cy="0"/>
        </a:xfrm>
      </p:grpSpPr>
      <p:sp>
        <p:nvSpPr>
          <p:cNvPr id="7" name="Rechthoek 6"/>
          <p:cNvSpPr/>
          <p:nvPr/>
        </p:nvSpPr>
        <p:spPr>
          <a:xfrm>
            <a:off x="4572000" y="0"/>
            <a:ext cx="457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932040" y="1988840"/>
            <a:ext cx="3960440" cy="1739528"/>
          </a:xfrm>
          <a:prstGeom prst="rect">
            <a:avLst/>
          </a:prstGeom>
          <a:noFill/>
        </p:spPr>
        <p:txBody>
          <a:bodyPr anchor="b"/>
          <a:lstStyle>
            <a:lvl1pPr algn="l">
              <a:defRPr sz="4000">
                <a:solidFill>
                  <a:schemeClr val="bg1"/>
                </a:solidFill>
              </a:defRPr>
            </a:lvl1pPr>
          </a:lstStyle>
          <a:p>
            <a:r>
              <a:rPr lang="nl-NL" smtClean="0"/>
              <a:t>Klik om de stijl te bewerken</a:t>
            </a:r>
            <a:endParaRPr lang="nl-NL" dirty="0"/>
          </a:p>
        </p:txBody>
      </p:sp>
      <p:sp>
        <p:nvSpPr>
          <p:cNvPr id="3" name="Ondertitel 2"/>
          <p:cNvSpPr>
            <a:spLocks noGrp="1"/>
          </p:cNvSpPr>
          <p:nvPr>
            <p:ph type="subTitle" idx="1"/>
          </p:nvPr>
        </p:nvSpPr>
        <p:spPr>
          <a:xfrm>
            <a:off x="4946064" y="3789040"/>
            <a:ext cx="3946416" cy="1655762"/>
          </a:xfrm>
          <a:prstGeom prst="rect">
            <a:avLst/>
          </a:prstGeo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11" name="Tijdelijke aanduiding voor datum 3"/>
          <p:cNvSpPr>
            <a:spLocks noGrp="1"/>
          </p:cNvSpPr>
          <p:nvPr>
            <p:ph type="dt" sz="half" idx="2"/>
          </p:nvPr>
        </p:nvSpPr>
        <p:spPr>
          <a:xfrm>
            <a:off x="4932040" y="5589240"/>
            <a:ext cx="3960440" cy="360040"/>
          </a:xfrm>
          <a:prstGeom prst="rect">
            <a:avLst/>
          </a:prstGeom>
        </p:spPr>
        <p:txBody>
          <a:bodyPr/>
          <a:lstStyle>
            <a:lvl1pPr algn="l">
              <a:defRPr sz="1600">
                <a:solidFill>
                  <a:schemeClr val="bg1"/>
                </a:solidFill>
                <a:latin typeface="+mn-lt"/>
              </a:defRPr>
            </a:lvl1pPr>
          </a:lstStyle>
          <a:p>
            <a:fld id="{330FFF43-A68E-4441-863F-1E5FDC9C9E7E}" type="datetimeFigureOut">
              <a:rPr lang="nl-NL" smtClean="0"/>
              <a:pPr/>
              <a:t>19-11-2014</a:t>
            </a:fld>
            <a:endParaRPr lang="nl-NL" dirty="0"/>
          </a:p>
        </p:txBody>
      </p:sp>
      <p:sp>
        <p:nvSpPr>
          <p:cNvPr id="12" name="Rechthoek 11"/>
          <p:cNvSpPr/>
          <p:nvPr/>
        </p:nvSpPr>
        <p:spPr>
          <a:xfrm>
            <a:off x="-1786" y="0"/>
            <a:ext cx="457378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shpBeeldmerk"/>
          <p:cNvPicPr>
            <a:picLocks noChangeAspect="1"/>
          </p:cNvPicPr>
          <p:nvPr/>
        </p:nvPicPr>
        <p:blipFill rotWithShape="1">
          <a:blip r:embed="rId2">
            <a:extLst>
              <a:ext uri="{28A0092B-C50C-407E-A947-70E740481C1C}">
                <a14:useLocalDpi xmlns:a14="http://schemas.microsoft.com/office/drawing/2010/main" xmlns="" val="0"/>
              </a:ext>
            </a:extLst>
          </a:blip>
          <a:srcRect t="29879"/>
          <a:stretch/>
        </p:blipFill>
        <p:spPr bwMode="auto">
          <a:xfrm>
            <a:off x="-1786" y="9899"/>
            <a:ext cx="9145784" cy="1512168"/>
          </a:xfrm>
          <a:prstGeom prst="rect">
            <a:avLst/>
          </a:prstGeom>
          <a:noFill/>
          <a:ln w="9525">
            <a:noFill/>
            <a:miter lim="800000"/>
            <a:headEnd/>
            <a:tailEnd/>
          </a:ln>
        </p:spPr>
      </p:pic>
    </p:spTree>
    <p:extLst>
      <p:ext uri="{BB962C8B-B14F-4D97-AF65-F5344CB8AC3E}">
        <p14:creationId xmlns:p14="http://schemas.microsoft.com/office/powerpoint/2010/main" xmlns="" val="10357136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el">
    <p:spTree>
      <p:nvGrpSpPr>
        <p:cNvPr id="1" name=""/>
        <p:cNvGrpSpPr/>
        <p:nvPr/>
      </p:nvGrpSpPr>
      <p:grpSpPr>
        <a:xfrm>
          <a:off x="0" y="0"/>
          <a:ext cx="0" cy="0"/>
          <a:chOff x="0" y="0"/>
          <a:chExt cx="0" cy="0"/>
        </a:xfrm>
      </p:grpSpPr>
      <p:sp>
        <p:nvSpPr>
          <p:cNvPr id="4" name="Tijdelijke aanduiding voor tabel 3"/>
          <p:cNvSpPr>
            <a:spLocks noGrp="1"/>
          </p:cNvSpPr>
          <p:nvPr>
            <p:ph type="tbl" sz="quarter" idx="10"/>
          </p:nvPr>
        </p:nvSpPr>
        <p:spPr>
          <a:xfrm>
            <a:off x="0" y="1052513"/>
            <a:ext cx="9144000" cy="5256212"/>
          </a:xfrm>
          <a:prstGeom prst="rect">
            <a:avLst/>
          </a:prstGeom>
        </p:spPr>
        <p:txBody>
          <a:bodyPr/>
          <a:lstStyle>
            <a:lvl1pPr marL="0" indent="0">
              <a:buFontTx/>
              <a:buNone/>
              <a:defRPr/>
            </a:lvl1pPr>
          </a:lstStyle>
          <a:p>
            <a:r>
              <a:rPr lang="nl-NL" smtClean="0"/>
              <a:t>Klik op het pictogram als u een tabel wilt toevoegen</a:t>
            </a:r>
            <a:endParaRPr lang="nl-NL"/>
          </a:p>
        </p:txBody>
      </p:sp>
    </p:spTree>
    <p:extLst>
      <p:ext uri="{BB962C8B-B14F-4D97-AF65-F5344CB8AC3E}">
        <p14:creationId xmlns:p14="http://schemas.microsoft.com/office/powerpoint/2010/main" xmlns="" val="7044216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8" name="shpTekst"/>
          <p:cNvSpPr>
            <a:spLocks noGrp="1" noChangeArrowheads="1"/>
          </p:cNvSpPr>
          <p:nvPr>
            <p:ph idx="1"/>
          </p:nvPr>
        </p:nvSpPr>
        <p:spPr bwMode="auto">
          <a:xfrm>
            <a:off x="251520" y="2156859"/>
            <a:ext cx="4230000" cy="405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nl-NL" sz="2400" dirty="0" smtClean="0"/>
            </a:lvl1pPr>
            <a:lvl2pPr>
              <a:defRPr lang="nl-NL" sz="2000" dirty="0" smtClean="0"/>
            </a:lvl2pPr>
            <a:lvl3pPr>
              <a:defRPr lang="nl-NL" sz="1800" dirty="0" smtClean="0"/>
            </a:lvl3pPr>
          </a:lstStyle>
          <a:p>
            <a:pPr marL="360000" lvl="0" indent="-360000">
              <a:lnSpc>
                <a:spcPct val="90000"/>
              </a:lnSpc>
              <a:spcBef>
                <a:spcPts val="1000"/>
              </a:spcBef>
              <a:buFont typeface="Arial" panose="020B0604020202020204" pitchFamily="34" charset="0"/>
              <a:buChar char="•"/>
            </a:pPr>
            <a:r>
              <a:rPr lang="nl-NL" smtClean="0"/>
              <a:t>Klik om de modelstijlen te bewerken</a:t>
            </a:r>
          </a:p>
          <a:p>
            <a:pPr marL="360000" lvl="1" indent="-360000">
              <a:lnSpc>
                <a:spcPct val="90000"/>
              </a:lnSpc>
              <a:spcBef>
                <a:spcPts val="1000"/>
              </a:spcBef>
              <a:buFont typeface="Arial" panose="020B0604020202020204" pitchFamily="34" charset="0"/>
              <a:buChar char="•"/>
            </a:pPr>
            <a:r>
              <a:rPr lang="nl-NL" smtClean="0"/>
              <a:t>Tweede niveau</a:t>
            </a:r>
          </a:p>
          <a:p>
            <a:pPr marL="360000" lvl="2" indent="-360000">
              <a:lnSpc>
                <a:spcPct val="90000"/>
              </a:lnSpc>
              <a:spcBef>
                <a:spcPts val="1000"/>
              </a:spcBef>
              <a:buFont typeface="Arial" panose="020B0604020202020204" pitchFamily="34" charset="0"/>
              <a:buChar char="•"/>
            </a:pPr>
            <a:r>
              <a:rPr lang="nl-NL" smtClean="0"/>
              <a:t>Derde niveau</a:t>
            </a:r>
          </a:p>
        </p:txBody>
      </p:sp>
      <p:sp>
        <p:nvSpPr>
          <p:cNvPr id="9" name="shpTitel"/>
          <p:cNvSpPr>
            <a:spLocks noGrp="1" noChangeArrowheads="1"/>
          </p:cNvSpPr>
          <p:nvPr>
            <p:ph type="title"/>
          </p:nvPr>
        </p:nvSpPr>
        <p:spPr bwMode="auto">
          <a:xfrm>
            <a:off x="251520" y="1268760"/>
            <a:ext cx="423000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stijl te bewerken</a:t>
            </a:r>
            <a:endParaRPr lang="nl-NL" dirty="0" smtClean="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19-11-2014</a:t>
            </a:fld>
            <a:endParaRPr lang="nl-NL" dirty="0"/>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5" name="Tijdelijke aanduiding voor inhoud 14"/>
          <p:cNvSpPr>
            <a:spLocks noGrp="1"/>
          </p:cNvSpPr>
          <p:nvPr>
            <p:ph sz="quarter" idx="10"/>
          </p:nvPr>
        </p:nvSpPr>
        <p:spPr>
          <a:xfrm>
            <a:off x="4572000" y="1052736"/>
            <a:ext cx="4572000" cy="5289525"/>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xmlns="" val="478022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shpTekst"/>
          <p:cNvSpPr>
            <a:spLocks noGrp="1" noChangeArrowheads="1"/>
          </p:cNvSpPr>
          <p:nvPr>
            <p:ph idx="1" hasCustomPrompt="1"/>
          </p:nvPr>
        </p:nvSpPr>
        <p:spPr bwMode="auto">
          <a:xfrm>
            <a:off x="251520" y="2156859"/>
            <a:ext cx="4230000" cy="405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400"/>
            </a:lvl1pPr>
            <a:lvl2pPr>
              <a:defRPr sz="2000"/>
            </a:lvl2pPr>
            <a:lvl3pPr>
              <a:defRPr sz="1800"/>
            </a:lvl3pPr>
          </a:lstStyle>
          <a:p>
            <a:pPr lvl="0"/>
            <a:r>
              <a:rPr lang="nl-NL" dirty="0" smtClean="0"/>
              <a:t>Klik om de opmaakprofielen van de </a:t>
            </a:r>
            <a:r>
              <a:rPr lang="nl-NL" dirty="0" err="1" smtClean="0"/>
              <a:t>modeltekst</a:t>
            </a:r>
            <a:r>
              <a:rPr lang="nl-NL" dirty="0" smtClean="0"/>
              <a:t> te bewerken</a:t>
            </a:r>
          </a:p>
        </p:txBody>
      </p:sp>
      <p:sp>
        <p:nvSpPr>
          <p:cNvPr id="9" name="shpTitel"/>
          <p:cNvSpPr>
            <a:spLocks noGrp="1" noChangeArrowheads="1"/>
          </p:cNvSpPr>
          <p:nvPr>
            <p:ph type="title"/>
          </p:nvPr>
        </p:nvSpPr>
        <p:spPr bwMode="auto">
          <a:xfrm>
            <a:off x="251520" y="1268760"/>
            <a:ext cx="423000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stijl te bewerken</a:t>
            </a:r>
            <a:endParaRPr lang="nl-NL" dirty="0" smtClean="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19-11-2014</a:t>
            </a:fld>
            <a:endParaRPr lang="nl-NL" dirty="0"/>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5" name="Tijdelijke aanduiding voor afbeelding 14"/>
          <p:cNvSpPr>
            <a:spLocks noGrp="1"/>
          </p:cNvSpPr>
          <p:nvPr>
            <p:ph type="pic" sz="quarter" idx="10"/>
          </p:nvPr>
        </p:nvSpPr>
        <p:spPr>
          <a:xfrm>
            <a:off x="4572000" y="1052736"/>
            <a:ext cx="4571999" cy="5289525"/>
          </a:xfrm>
          <a:prstGeom prst="rect">
            <a:avLst/>
          </a:prstGeom>
        </p:spPr>
        <p:txBody>
          <a:bodyPr/>
          <a:lstStyle>
            <a:lvl1pPr marL="0" indent="0">
              <a:buFontTx/>
              <a:buNone/>
              <a:defRPr/>
            </a:lvl1pPr>
          </a:lstStyle>
          <a:p>
            <a:r>
              <a:rPr lang="nl-NL" smtClean="0"/>
              <a:t>Klik op het pictogram als u een afbeelding wilt toevoegen</a:t>
            </a:r>
            <a:endParaRPr lang="nl-NL"/>
          </a:p>
        </p:txBody>
      </p:sp>
    </p:spTree>
    <p:extLst>
      <p:ext uri="{BB962C8B-B14F-4D97-AF65-F5344CB8AC3E}">
        <p14:creationId xmlns:p14="http://schemas.microsoft.com/office/powerpoint/2010/main" xmlns="" val="34681589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eedeling blauw boven">
    <p:spTree>
      <p:nvGrpSpPr>
        <p:cNvPr id="1" name=""/>
        <p:cNvGrpSpPr/>
        <p:nvPr/>
      </p:nvGrpSpPr>
      <p:grpSpPr>
        <a:xfrm>
          <a:off x="0" y="0"/>
          <a:ext cx="0" cy="0"/>
          <a:chOff x="0" y="0"/>
          <a:chExt cx="0" cy="0"/>
        </a:xfrm>
      </p:grpSpPr>
      <p:pic>
        <p:nvPicPr>
          <p:cNvPr id="2" name="Afbeelding 2" descr="bg2.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295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_UK">
    <p:spTree>
      <p:nvGrpSpPr>
        <p:cNvPr id="1" name=""/>
        <p:cNvGrpSpPr/>
        <p:nvPr/>
      </p:nvGrpSpPr>
      <p:grpSpPr>
        <a:xfrm>
          <a:off x="0" y="0"/>
          <a:ext cx="0" cy="0"/>
          <a:chOff x="0" y="0"/>
          <a:chExt cx="0" cy="0"/>
        </a:xfrm>
      </p:grpSpPr>
      <p:sp>
        <p:nvSpPr>
          <p:cNvPr id="7" name="Rechthoek 6"/>
          <p:cNvSpPr/>
          <p:nvPr/>
        </p:nvSpPr>
        <p:spPr>
          <a:xfrm>
            <a:off x="4572000" y="0"/>
            <a:ext cx="457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932040" y="1988840"/>
            <a:ext cx="3960440" cy="1739528"/>
          </a:xfrm>
          <a:prstGeom prst="rect">
            <a:avLst/>
          </a:prstGeom>
          <a:noFill/>
        </p:spPr>
        <p:txBody>
          <a:bodyPr anchor="b"/>
          <a:lstStyle>
            <a:lvl1pPr algn="l">
              <a:defRPr sz="4000">
                <a:solidFill>
                  <a:schemeClr val="bg1"/>
                </a:solidFill>
              </a:defRPr>
            </a:lvl1pPr>
          </a:lstStyle>
          <a:p>
            <a:r>
              <a:rPr lang="nl-NL" noProof="0" smtClean="0"/>
              <a:t>Klik om de stijl te bewerken</a:t>
            </a:r>
            <a:endParaRPr lang="en-GB" noProof="0" dirty="0"/>
          </a:p>
        </p:txBody>
      </p:sp>
      <p:sp>
        <p:nvSpPr>
          <p:cNvPr id="3" name="Ondertitel 2"/>
          <p:cNvSpPr>
            <a:spLocks noGrp="1"/>
          </p:cNvSpPr>
          <p:nvPr>
            <p:ph type="subTitle" idx="1"/>
          </p:nvPr>
        </p:nvSpPr>
        <p:spPr>
          <a:xfrm>
            <a:off x="4946064" y="3789040"/>
            <a:ext cx="3946416" cy="1655762"/>
          </a:xfrm>
          <a:prstGeom prst="rect">
            <a:avLst/>
          </a:prstGeo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smtClean="0"/>
              <a:t>Klik om de ondertitelstijl van het model te bewerken</a:t>
            </a:r>
            <a:endParaRPr lang="en-GB" noProof="0" dirty="0"/>
          </a:p>
        </p:txBody>
      </p:sp>
      <p:sp>
        <p:nvSpPr>
          <p:cNvPr id="11" name="Tijdelijke aanduiding voor datum 3"/>
          <p:cNvSpPr>
            <a:spLocks noGrp="1"/>
          </p:cNvSpPr>
          <p:nvPr>
            <p:ph type="dt" sz="half" idx="2"/>
          </p:nvPr>
        </p:nvSpPr>
        <p:spPr>
          <a:xfrm>
            <a:off x="4932040" y="5589240"/>
            <a:ext cx="3960440" cy="360040"/>
          </a:xfrm>
          <a:prstGeom prst="rect">
            <a:avLst/>
          </a:prstGeom>
        </p:spPr>
        <p:txBody>
          <a:bodyPr/>
          <a:lstStyle>
            <a:lvl1pPr algn="l">
              <a:defRPr sz="1600">
                <a:solidFill>
                  <a:schemeClr val="bg1"/>
                </a:solidFill>
                <a:latin typeface="+mn-lt"/>
              </a:defRPr>
            </a:lvl1pPr>
          </a:lstStyle>
          <a:p>
            <a:fld id="{330FFF43-A68E-4441-863F-1E5FDC9C9E7E}" type="datetimeFigureOut">
              <a:rPr lang="en-GB" noProof="0" smtClean="0"/>
              <a:pPr/>
              <a:t>19/11/2014</a:t>
            </a:fld>
            <a:endParaRPr lang="en-GB" noProof="0" dirty="0"/>
          </a:p>
        </p:txBody>
      </p:sp>
      <p:sp>
        <p:nvSpPr>
          <p:cNvPr id="12" name="Rechthoek 11"/>
          <p:cNvSpPr/>
          <p:nvPr/>
        </p:nvSpPr>
        <p:spPr>
          <a:xfrm>
            <a:off x="-1786" y="0"/>
            <a:ext cx="457378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shpBeeldmerk"/>
          <p:cNvPicPr>
            <a:picLocks noChangeAspect="1"/>
          </p:cNvPicPr>
          <p:nvPr/>
        </p:nvPicPr>
        <p:blipFill rotWithShape="1">
          <a:blip r:embed="rId2">
            <a:extLst>
              <a:ext uri="{28A0092B-C50C-407E-A947-70E740481C1C}">
                <a14:useLocalDpi xmlns:a14="http://schemas.microsoft.com/office/drawing/2010/main" xmlns="" val="0"/>
              </a:ext>
            </a:extLst>
          </a:blip>
          <a:srcRect t="28824"/>
          <a:stretch/>
        </p:blipFill>
        <p:spPr bwMode="auto">
          <a:xfrm>
            <a:off x="-1" y="0"/>
            <a:ext cx="9144000" cy="1534641"/>
          </a:xfrm>
          <a:prstGeom prst="rect">
            <a:avLst/>
          </a:prstGeom>
          <a:noFill/>
          <a:ln w="9525">
            <a:noFill/>
            <a:miter lim="800000"/>
            <a:headEnd/>
            <a:tailEnd/>
          </a:ln>
        </p:spPr>
      </p:pic>
    </p:spTree>
    <p:extLst>
      <p:ext uri="{BB962C8B-B14F-4D97-AF65-F5344CB8AC3E}">
        <p14:creationId xmlns:p14="http://schemas.microsoft.com/office/powerpoint/2010/main" xmlns="" val="253671718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0" orient="horz" pos="640" userDrawn="1">
          <p15:clr>
            <a:srgbClr val="FBAE40"/>
          </p15:clr>
        </p15:guide>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11"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stijl te bewerken</a:t>
            </a:r>
            <a:endParaRPr lang="nl-NL" dirty="0" smtClean="0"/>
          </a:p>
        </p:txBody>
      </p:sp>
      <p:sp>
        <p:nvSpPr>
          <p:cNvPr id="12"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19-11-2014</a:t>
            </a:fld>
            <a:endParaRPr lang="nl-NL" dirty="0"/>
          </a:p>
        </p:txBody>
      </p:sp>
      <p:sp>
        <p:nvSpPr>
          <p:cNvPr id="13"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p>
        </p:txBody>
      </p:sp>
      <p:sp>
        <p:nvSpPr>
          <p:cNvPr id="14"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5" name="Tijdelijke aanduiding voor inhoud 6"/>
          <p:cNvSpPr>
            <a:spLocks noGrp="1"/>
          </p:cNvSpPr>
          <p:nvPr>
            <p:ph sz="quarter" idx="13"/>
          </p:nvPr>
        </p:nvSpPr>
        <p:spPr>
          <a:xfrm>
            <a:off x="246063" y="2145175"/>
            <a:ext cx="8640000" cy="4032250"/>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p:txBody>
      </p:sp>
    </p:spTree>
    <p:extLst>
      <p:ext uri="{BB962C8B-B14F-4D97-AF65-F5344CB8AC3E}">
        <p14:creationId xmlns:p14="http://schemas.microsoft.com/office/powerpoint/2010/main" xmlns="" val="222252203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0" orient="horz" pos="2160" userDrawn="1">
          <p15:clr>
            <a:srgbClr val="FBAE40"/>
          </p15:clr>
        </p15:guide>
        <p15:guide id="1"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Tree>
    <p:extLst>
      <p:ext uri="{BB962C8B-B14F-4D97-AF65-F5344CB8AC3E}">
        <p14:creationId xmlns:p14="http://schemas.microsoft.com/office/powerpoint/2010/main" xmlns="" val="16124625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9"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stijl te bewerken</a:t>
            </a:r>
            <a:endParaRPr lang="nl-NL" dirty="0" smtClean="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19-11-2014</a:t>
            </a:fld>
            <a:endParaRPr lang="nl-NL" dirty="0"/>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4" name="Tijdelijke aanduiding voor inhoud 6"/>
          <p:cNvSpPr>
            <a:spLocks noGrp="1"/>
          </p:cNvSpPr>
          <p:nvPr>
            <p:ph sz="quarter" idx="13"/>
          </p:nvPr>
        </p:nvSpPr>
        <p:spPr>
          <a:xfrm>
            <a:off x="246063" y="2145175"/>
            <a:ext cx="4230000" cy="4032250"/>
          </a:xfrm>
          <a:prstGeom prst="rect">
            <a:avLst/>
          </a:prstGeom>
        </p:spPr>
        <p:txBody>
          <a:bodyPr/>
          <a:lstStyle>
            <a:lvl1pPr>
              <a:defRPr sz="2400"/>
            </a:lvl1pPr>
            <a:lvl2pPr>
              <a:defRPr sz="2000"/>
            </a:lvl2pPr>
            <a:lvl3pPr>
              <a:defRPr sz="1800"/>
            </a:lvl3pPr>
          </a:lstStyle>
          <a:p>
            <a:pPr lvl="0"/>
            <a:r>
              <a:rPr lang="nl-NL" smtClean="0"/>
              <a:t>Klik om de modelstijlen te bewerken</a:t>
            </a:r>
          </a:p>
          <a:p>
            <a:pPr lvl="1"/>
            <a:r>
              <a:rPr lang="nl-NL" smtClean="0"/>
              <a:t>Tweede niveau</a:t>
            </a:r>
          </a:p>
          <a:p>
            <a:pPr lvl="2"/>
            <a:r>
              <a:rPr lang="nl-NL" smtClean="0"/>
              <a:t>Derde niveau</a:t>
            </a:r>
          </a:p>
        </p:txBody>
      </p:sp>
      <p:sp>
        <p:nvSpPr>
          <p:cNvPr id="15" name="Tijdelijke aanduiding voor inhoud 6"/>
          <p:cNvSpPr>
            <a:spLocks noGrp="1"/>
          </p:cNvSpPr>
          <p:nvPr>
            <p:ph sz="quarter" idx="14"/>
          </p:nvPr>
        </p:nvSpPr>
        <p:spPr>
          <a:xfrm>
            <a:off x="4662480" y="2132854"/>
            <a:ext cx="4230000" cy="4032250"/>
          </a:xfrm>
          <a:prstGeom prst="rect">
            <a:avLst/>
          </a:prstGeom>
        </p:spPr>
        <p:txBody>
          <a:bodyPr/>
          <a:lstStyle>
            <a:lvl1pPr>
              <a:defRPr sz="2400"/>
            </a:lvl1pPr>
            <a:lvl2pPr>
              <a:defRPr sz="2000"/>
            </a:lvl2pPr>
            <a:lvl3pPr>
              <a:defRPr sz="1800"/>
            </a:lvl3pPr>
          </a:lstStyle>
          <a:p>
            <a:pPr lvl="0"/>
            <a:r>
              <a:rPr lang="nl-NL" smtClean="0"/>
              <a:t>Klik om de modelstijlen te bewerken</a:t>
            </a:r>
          </a:p>
          <a:p>
            <a:pPr lvl="1"/>
            <a:r>
              <a:rPr lang="nl-NL" smtClean="0"/>
              <a:t>Tweede niveau</a:t>
            </a:r>
          </a:p>
          <a:p>
            <a:pPr lvl="2"/>
            <a:r>
              <a:rPr lang="nl-NL" smtClean="0"/>
              <a:t>Derde niveau</a:t>
            </a:r>
          </a:p>
        </p:txBody>
      </p:sp>
    </p:spTree>
    <p:extLst>
      <p:ext uri="{BB962C8B-B14F-4D97-AF65-F5344CB8AC3E}">
        <p14:creationId xmlns:p14="http://schemas.microsoft.com/office/powerpoint/2010/main" xmlns="" val="30953426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246323" y="2132853"/>
            <a:ext cx="4235197" cy="7684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1"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stijl te bewerken</a:t>
            </a:r>
            <a:endParaRPr lang="nl-NL" dirty="0" smtClean="0"/>
          </a:p>
        </p:txBody>
      </p:sp>
      <p:sp>
        <p:nvSpPr>
          <p:cNvPr id="12"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19-11-2014</a:t>
            </a:fld>
            <a:endParaRPr lang="nl-NL" dirty="0"/>
          </a:p>
        </p:txBody>
      </p:sp>
      <p:sp>
        <p:nvSpPr>
          <p:cNvPr id="13"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p>
        </p:txBody>
      </p:sp>
      <p:sp>
        <p:nvSpPr>
          <p:cNvPr id="14"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6" name="Tijdelijke aanduiding voor tekst 2"/>
          <p:cNvSpPr>
            <a:spLocks noGrp="1"/>
          </p:cNvSpPr>
          <p:nvPr>
            <p:ph type="body" idx="12"/>
          </p:nvPr>
        </p:nvSpPr>
        <p:spPr>
          <a:xfrm>
            <a:off x="4657283" y="2156859"/>
            <a:ext cx="4235197" cy="7684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7" name="Tijdelijke aanduiding voor inhoud 6"/>
          <p:cNvSpPr>
            <a:spLocks noGrp="1"/>
          </p:cNvSpPr>
          <p:nvPr>
            <p:ph sz="quarter" idx="13"/>
          </p:nvPr>
        </p:nvSpPr>
        <p:spPr>
          <a:xfrm>
            <a:off x="246063" y="2925304"/>
            <a:ext cx="4230000" cy="3240000"/>
          </a:xfrm>
          <a:prstGeom prst="rect">
            <a:avLst/>
          </a:prstGeom>
        </p:spPr>
        <p:txBody>
          <a:bodyPr/>
          <a:lstStyle>
            <a:lvl1pPr>
              <a:defRPr sz="2400"/>
            </a:lvl1pPr>
            <a:lvl2pPr>
              <a:defRPr sz="2000"/>
            </a:lvl2pPr>
            <a:lvl3pPr>
              <a:defRPr sz="1800"/>
            </a:lvl3pPr>
          </a:lstStyle>
          <a:p>
            <a:pPr lvl="0"/>
            <a:r>
              <a:rPr lang="nl-NL" smtClean="0"/>
              <a:t>Klik om de modelstijlen te bewerken</a:t>
            </a:r>
          </a:p>
          <a:p>
            <a:pPr lvl="1"/>
            <a:r>
              <a:rPr lang="nl-NL" smtClean="0"/>
              <a:t>Tweede niveau</a:t>
            </a:r>
          </a:p>
          <a:p>
            <a:pPr lvl="2"/>
            <a:r>
              <a:rPr lang="nl-NL" smtClean="0"/>
              <a:t>Derde niveau</a:t>
            </a:r>
          </a:p>
        </p:txBody>
      </p:sp>
      <p:sp>
        <p:nvSpPr>
          <p:cNvPr id="18" name="Tijdelijke aanduiding voor inhoud 6"/>
          <p:cNvSpPr>
            <a:spLocks noGrp="1"/>
          </p:cNvSpPr>
          <p:nvPr>
            <p:ph sz="quarter" idx="14"/>
          </p:nvPr>
        </p:nvSpPr>
        <p:spPr>
          <a:xfrm>
            <a:off x="4662480" y="2924944"/>
            <a:ext cx="4230000" cy="3240000"/>
          </a:xfrm>
          <a:prstGeom prst="rect">
            <a:avLst/>
          </a:prstGeom>
        </p:spPr>
        <p:txBody>
          <a:bodyPr/>
          <a:lstStyle>
            <a:lvl1pPr>
              <a:defRPr sz="2400"/>
            </a:lvl1pPr>
            <a:lvl2pPr>
              <a:defRPr sz="2000"/>
            </a:lvl2pPr>
            <a:lvl3pPr>
              <a:defRPr sz="1800"/>
            </a:lvl3pPr>
          </a:lstStyle>
          <a:p>
            <a:pPr lvl="0"/>
            <a:r>
              <a:rPr lang="nl-NL" smtClean="0"/>
              <a:t>Klik om de modelstijlen te bewerken</a:t>
            </a:r>
          </a:p>
          <a:p>
            <a:pPr lvl="1"/>
            <a:r>
              <a:rPr lang="nl-NL" smtClean="0"/>
              <a:t>Tweede niveau</a:t>
            </a:r>
          </a:p>
          <a:p>
            <a:pPr lvl="2"/>
            <a:r>
              <a:rPr lang="nl-NL" smtClean="0"/>
              <a:t>Derde niveau</a:t>
            </a:r>
          </a:p>
        </p:txBody>
      </p:sp>
    </p:spTree>
    <p:extLst>
      <p:ext uri="{BB962C8B-B14F-4D97-AF65-F5344CB8AC3E}">
        <p14:creationId xmlns:p14="http://schemas.microsoft.com/office/powerpoint/2010/main" xmlns="" val="17690869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7"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stijl te bewerken</a:t>
            </a:r>
            <a:endParaRPr lang="nl-NL" dirty="0" smtClean="0"/>
          </a:p>
        </p:txBody>
      </p:sp>
      <p:sp>
        <p:nvSpPr>
          <p:cNvPr id="8"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19-11-2014</a:t>
            </a:fld>
            <a:endParaRPr lang="nl-NL" dirty="0"/>
          </a:p>
        </p:txBody>
      </p:sp>
      <p:sp>
        <p:nvSpPr>
          <p:cNvPr id="9"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p>
        </p:txBody>
      </p:sp>
      <p:sp>
        <p:nvSpPr>
          <p:cNvPr id="10"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Tree>
    <p:extLst>
      <p:ext uri="{BB962C8B-B14F-4D97-AF65-F5344CB8AC3E}">
        <p14:creationId xmlns:p14="http://schemas.microsoft.com/office/powerpoint/2010/main" xmlns="" val="33647342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0"/>
          </p:nvPr>
        </p:nvSpPr>
        <p:spPr>
          <a:xfrm>
            <a:off x="0" y="1052513"/>
            <a:ext cx="9144000" cy="5256212"/>
          </a:xfrm>
          <a:prstGeom prst="rect">
            <a:avLst/>
          </a:prstGeom>
        </p:spPr>
        <p:txBody>
          <a:bodyPr/>
          <a:lstStyle>
            <a:lvl1pPr marL="0" indent="0">
              <a:buFontTx/>
              <a:buNone/>
              <a:defRPr/>
            </a:lvl1pPr>
          </a:lstStyle>
          <a:p>
            <a:r>
              <a:rPr lang="nl-NL" smtClean="0"/>
              <a:t>Klik op het pictogram als u een afbeelding wilt toevoegen</a:t>
            </a:r>
            <a:endParaRPr lang="nl-NL"/>
          </a:p>
        </p:txBody>
      </p:sp>
    </p:spTree>
    <p:extLst>
      <p:ext uri="{BB962C8B-B14F-4D97-AF65-F5344CB8AC3E}">
        <p14:creationId xmlns:p14="http://schemas.microsoft.com/office/powerpoint/2010/main" xmlns="" val="32803157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rafiek">
    <p:spTree>
      <p:nvGrpSpPr>
        <p:cNvPr id="1" name=""/>
        <p:cNvGrpSpPr/>
        <p:nvPr/>
      </p:nvGrpSpPr>
      <p:grpSpPr>
        <a:xfrm>
          <a:off x="0" y="0"/>
          <a:ext cx="0" cy="0"/>
          <a:chOff x="0" y="0"/>
          <a:chExt cx="0" cy="0"/>
        </a:xfrm>
      </p:grpSpPr>
      <p:sp>
        <p:nvSpPr>
          <p:cNvPr id="3" name="Tijdelijke aanduiding voor grafiek 2"/>
          <p:cNvSpPr>
            <a:spLocks noGrp="1"/>
          </p:cNvSpPr>
          <p:nvPr>
            <p:ph type="chart" sz="quarter" idx="10"/>
          </p:nvPr>
        </p:nvSpPr>
        <p:spPr>
          <a:xfrm>
            <a:off x="0" y="1052513"/>
            <a:ext cx="9144000" cy="5256212"/>
          </a:xfrm>
          <a:prstGeom prst="rect">
            <a:avLst/>
          </a:prstGeom>
        </p:spPr>
        <p:txBody>
          <a:bodyPr/>
          <a:lstStyle>
            <a:lvl1pPr marL="0" indent="0">
              <a:buFontTx/>
              <a:buNone/>
              <a:defRPr/>
            </a:lvl1pPr>
          </a:lstStyle>
          <a:p>
            <a:r>
              <a:rPr lang="nl-NL" smtClean="0"/>
              <a:t>Klik op het pictogram als u een grafiek wilt toevoegen</a:t>
            </a:r>
            <a:endParaRPr lang="nl-NL"/>
          </a:p>
        </p:txBody>
      </p:sp>
    </p:spTree>
    <p:extLst>
      <p:ext uri="{BB962C8B-B14F-4D97-AF65-F5344CB8AC3E}">
        <p14:creationId xmlns:p14="http://schemas.microsoft.com/office/powerpoint/2010/main" xmlns="" val="29999029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hpKleurvlakOnder"/>
          <p:cNvSpPr/>
          <p:nvPr/>
        </p:nvSpPr>
        <p:spPr>
          <a:xfrm>
            <a:off x="0" y="6318250"/>
            <a:ext cx="9144000" cy="539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solidFill>
                <a:schemeClr val="tx2"/>
              </a:solidFill>
            </a:endParaRPr>
          </a:p>
        </p:txBody>
      </p:sp>
      <p:sp>
        <p:nvSpPr>
          <p:cNvPr id="7"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pic>
        <p:nvPicPr>
          <p:cNvPr id="8" name="shpBeeldmerk" descr="RO__vervolgpagina~LPPT.png"/>
          <p:cNvPicPr>
            <a:picLocks noChangeAspect="1"/>
          </p:cNvPicPr>
          <p:nvPr/>
        </p:nvPicPr>
        <p:blipFill>
          <a:blip r:embed="rId15"/>
          <a:srcRect/>
          <a:stretch>
            <a:fillRect/>
          </a:stretch>
        </p:blipFill>
        <p:spPr bwMode="auto">
          <a:xfrm>
            <a:off x="0" y="0"/>
            <a:ext cx="9144000" cy="857250"/>
          </a:xfrm>
          <a:prstGeom prst="rect">
            <a:avLst/>
          </a:prstGeom>
          <a:noFill/>
          <a:ln w="9525">
            <a:noFill/>
            <a:miter lim="800000"/>
            <a:headEnd/>
            <a:tailEnd/>
          </a:ln>
        </p:spPr>
      </p:pic>
      <p:sp>
        <p:nvSpPr>
          <p:cNvPr id="9"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pic>
        <p:nvPicPr>
          <p:cNvPr id="10" name="shpBeeldmerk" descr="RO__vervolgpagina~LPPT.png"/>
          <p:cNvPicPr>
            <a:picLocks noChangeAspect="1"/>
          </p:cNvPicPr>
          <p:nvPr/>
        </p:nvPicPr>
        <p:blipFill>
          <a:blip r:embed="rId15"/>
          <a:srcRect/>
          <a:stretch>
            <a:fillRect/>
          </a:stretch>
        </p:blipFill>
        <p:spPr bwMode="auto">
          <a:xfrm>
            <a:off x="0" y="0"/>
            <a:ext cx="9144000" cy="857250"/>
          </a:xfrm>
          <a:prstGeom prst="rect">
            <a:avLst/>
          </a:prstGeom>
          <a:noFill/>
          <a:ln w="9525">
            <a:noFill/>
            <a:miter lim="800000"/>
            <a:headEnd/>
            <a:tailEnd/>
          </a:ln>
        </p:spPr>
      </p:pic>
      <p:sp>
        <p:nvSpPr>
          <p:cNvPr id="12"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pic>
        <p:nvPicPr>
          <p:cNvPr id="13" name="shpBeeldmerk" descr="RO__vervolgpagina~LPPT.png"/>
          <p:cNvPicPr>
            <a:picLocks noChangeAspect="1"/>
          </p:cNvPicPr>
          <p:nvPr/>
        </p:nvPicPr>
        <p:blipFill>
          <a:blip r:embed="rId15"/>
          <a:srcRect/>
          <a:stretch>
            <a:fillRect/>
          </a:stretch>
        </p:blipFill>
        <p:spPr bwMode="auto">
          <a:xfrm>
            <a:off x="0" y="0"/>
            <a:ext cx="9144000" cy="857250"/>
          </a:xfrm>
          <a:prstGeom prst="rect">
            <a:avLst/>
          </a:prstGeom>
          <a:noFill/>
          <a:ln w="9525">
            <a:noFill/>
            <a:miter lim="800000"/>
            <a:headEnd/>
            <a:tailEnd/>
          </a:ln>
        </p:spPr>
      </p:pic>
      <p:sp>
        <p:nvSpPr>
          <p:cNvPr id="15"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smtClean="0"/>
              <a:t>Klik om het opmaakprofiel te bewerken</a:t>
            </a:r>
          </a:p>
        </p:txBody>
      </p:sp>
      <p:sp>
        <p:nvSpPr>
          <p:cNvPr id="18"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19-11-2014</a:t>
            </a:fld>
            <a:endParaRPr lang="nl-NL" dirty="0"/>
          </a:p>
        </p:txBody>
      </p:sp>
      <p:sp>
        <p:nvSpPr>
          <p:cNvPr id="19"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p>
        </p:txBody>
      </p:sp>
      <p:sp>
        <p:nvSpPr>
          <p:cNvPr id="20"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Tree>
    <p:extLst>
      <p:ext uri="{BB962C8B-B14F-4D97-AF65-F5344CB8AC3E}">
        <p14:creationId xmlns:p14="http://schemas.microsoft.com/office/powerpoint/2010/main" xmlns="" val="132308297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360000" indent="-36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90000"/>
        </a:lnSpc>
        <a:spcBef>
          <a:spcPts val="500"/>
        </a:spcBef>
        <a:buFont typeface="Verdana" panose="020B0604030504040204" pitchFamily="34" charset="0"/>
        <a:buChar char="-"/>
        <a:defRPr sz="2400" kern="1200">
          <a:solidFill>
            <a:schemeClr val="tx1"/>
          </a:solidFill>
          <a:latin typeface="+mn-lt"/>
          <a:ea typeface="+mn-ea"/>
          <a:cs typeface="+mn-cs"/>
        </a:defRPr>
      </a:lvl2pPr>
      <a:lvl3pPr marL="1080000" indent="-360000" algn="l" defTabSz="914400" rtl="0" eaLnBrk="1" latinLnBrk="0" hangingPunct="1">
        <a:lnSpc>
          <a:spcPct val="90000"/>
        </a:lnSpc>
        <a:spcBef>
          <a:spcPts val="500"/>
        </a:spcBef>
        <a:buSzPct val="75000"/>
        <a:buFont typeface="Verdana" panose="020B0604030504040204" pitchFamily="34" charset="0"/>
        <a:buChar char="&g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rvo.nl/subsidies-regelingen/tender-demonstratie-energie-innovatie"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rvo.nl/subsidies-regelingen/wbso-en-rda/praktijkverhale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hyperlink" Target="http://www.rvo.nl/digitaal-indienen/eloket"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Afbeelding 3" descr="LogoCover-RON.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Afbeelding 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47813" y="1965325"/>
            <a:ext cx="6232525" cy="114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Afbeelding 5" descr="PayofNieuw.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64063" y="5911850"/>
            <a:ext cx="3300412"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kstvak 1"/>
          <p:cNvSpPr txBox="1"/>
          <p:nvPr/>
        </p:nvSpPr>
        <p:spPr>
          <a:xfrm>
            <a:off x="4817174" y="4459849"/>
            <a:ext cx="4326826" cy="646331"/>
          </a:xfrm>
          <a:prstGeom prst="rect">
            <a:avLst/>
          </a:prstGeom>
          <a:noFill/>
        </p:spPr>
        <p:txBody>
          <a:bodyPr wrap="none" rtlCol="0">
            <a:spAutoFit/>
          </a:bodyPr>
          <a:lstStyle/>
          <a:p>
            <a:r>
              <a:rPr lang="nl-NL" dirty="0" smtClean="0"/>
              <a:t>Ruud Trines</a:t>
            </a:r>
          </a:p>
          <a:p>
            <a:r>
              <a:rPr lang="nl-NL" dirty="0" smtClean="0"/>
              <a:t>Manager Duurzame Energie Decentraal </a:t>
            </a:r>
            <a:endParaRPr lang="nl-NL" dirty="0"/>
          </a:p>
        </p:txBody>
      </p:sp>
    </p:spTree>
    <p:extLst>
      <p:ext uri="{BB962C8B-B14F-4D97-AF65-F5344CB8AC3E}">
        <p14:creationId xmlns:p14="http://schemas.microsoft.com/office/powerpoint/2010/main" xmlns="" val="88304579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pPr algn="ctr"/>
            <a:r>
              <a:rPr lang="nl-NL" dirty="0" smtClean="0"/>
              <a:t>MIT 2015 ???</a:t>
            </a:r>
            <a:endParaRPr lang="nl-NL" dirty="0"/>
          </a:p>
        </p:txBody>
      </p:sp>
      <p:sp>
        <p:nvSpPr>
          <p:cNvPr id="16" name="Tijdelijke aanduiding voor inhoud 15"/>
          <p:cNvSpPr>
            <a:spLocks noGrp="1"/>
          </p:cNvSpPr>
          <p:nvPr>
            <p:ph sz="quarter" idx="13"/>
          </p:nvPr>
        </p:nvSpPr>
        <p:spPr/>
        <p:txBody>
          <a:bodyPr/>
          <a:lstStyle/>
          <a:p>
            <a:endParaRPr lang="nl-NL" dirty="0" smtClean="0"/>
          </a:p>
          <a:p>
            <a:r>
              <a:rPr lang="nl-NL" sz="2400" dirty="0" smtClean="0"/>
              <a:t>Is voor 2014 gesloten;</a:t>
            </a:r>
          </a:p>
          <a:p>
            <a:endParaRPr lang="nl-NL" sz="2400" dirty="0"/>
          </a:p>
          <a:p>
            <a:r>
              <a:rPr lang="nl-NL" sz="2400" dirty="0" smtClean="0"/>
              <a:t>Over 2015 is nog </a:t>
            </a:r>
            <a:r>
              <a:rPr lang="nl-NL" sz="2400" smtClean="0"/>
              <a:t>niks bekend;</a:t>
            </a:r>
            <a:endParaRPr lang="nl-NL" sz="2400" dirty="0" smtClean="0"/>
          </a:p>
          <a:p>
            <a:endParaRPr lang="nl-NL" sz="2400" dirty="0" smtClean="0"/>
          </a:p>
        </p:txBody>
      </p:sp>
    </p:spTree>
    <p:extLst>
      <p:ext uri="{BB962C8B-B14F-4D97-AF65-F5344CB8AC3E}">
        <p14:creationId xmlns:p14="http://schemas.microsoft.com/office/powerpoint/2010/main" xmlns="" val="1471962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rije vorm 2"/>
          <p:cNvSpPr/>
          <p:nvPr/>
        </p:nvSpPr>
        <p:spPr>
          <a:xfrm>
            <a:off x="1181686" y="1326295"/>
            <a:ext cx="6344277" cy="4419112"/>
          </a:xfrm>
          <a:custGeom>
            <a:avLst/>
            <a:gdLst>
              <a:gd name="connsiteX0" fmla="*/ 0 w 6344277"/>
              <a:gd name="connsiteY0" fmla="*/ 4413324 h 4419112"/>
              <a:gd name="connsiteX1" fmla="*/ 1322363 w 6344277"/>
              <a:gd name="connsiteY1" fmla="*/ 4342986 h 4419112"/>
              <a:gd name="connsiteX2" fmla="*/ 2377440 w 6344277"/>
              <a:gd name="connsiteY2" fmla="*/ 3878752 h 4419112"/>
              <a:gd name="connsiteX3" fmla="*/ 3474720 w 6344277"/>
              <a:gd name="connsiteY3" fmla="*/ 1557583 h 4419112"/>
              <a:gd name="connsiteX4" fmla="*/ 4009293 w 6344277"/>
              <a:gd name="connsiteY4" fmla="*/ 783860 h 4419112"/>
              <a:gd name="connsiteX5" fmla="*/ 4951828 w 6344277"/>
              <a:gd name="connsiteY5" fmla="*/ 221152 h 4419112"/>
              <a:gd name="connsiteX6" fmla="*/ 6203853 w 6344277"/>
              <a:gd name="connsiteY6" fmla="*/ 24204 h 4419112"/>
              <a:gd name="connsiteX7" fmla="*/ 6260123 w 6344277"/>
              <a:gd name="connsiteY7" fmla="*/ 10136 h 441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277" h="4419112">
                <a:moveTo>
                  <a:pt x="0" y="4413324"/>
                </a:moveTo>
                <a:cubicBezTo>
                  <a:pt x="463061" y="4422702"/>
                  <a:pt x="926123" y="4432081"/>
                  <a:pt x="1322363" y="4342986"/>
                </a:cubicBezTo>
                <a:cubicBezTo>
                  <a:pt x="1718603" y="4253891"/>
                  <a:pt x="2018714" y="4342986"/>
                  <a:pt x="2377440" y="3878752"/>
                </a:cubicBezTo>
                <a:cubicBezTo>
                  <a:pt x="2736166" y="3414518"/>
                  <a:pt x="3202745" y="2073398"/>
                  <a:pt x="3474720" y="1557583"/>
                </a:cubicBezTo>
                <a:cubicBezTo>
                  <a:pt x="3746695" y="1041768"/>
                  <a:pt x="3763108" y="1006598"/>
                  <a:pt x="4009293" y="783860"/>
                </a:cubicBezTo>
                <a:cubicBezTo>
                  <a:pt x="4255478" y="561122"/>
                  <a:pt x="4586068" y="347761"/>
                  <a:pt x="4951828" y="221152"/>
                </a:cubicBezTo>
                <a:cubicBezTo>
                  <a:pt x="5317588" y="94543"/>
                  <a:pt x="5985804" y="59373"/>
                  <a:pt x="6203853" y="24204"/>
                </a:cubicBezTo>
                <a:cubicBezTo>
                  <a:pt x="6421902" y="-10965"/>
                  <a:pt x="6341012" y="-415"/>
                  <a:pt x="6260123" y="10136"/>
                </a:cubicBezTo>
              </a:path>
            </a:pathLst>
          </a:cu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nl-NL"/>
          </a:p>
        </p:txBody>
      </p:sp>
      <p:sp>
        <p:nvSpPr>
          <p:cNvPr id="4" name="Ovaal 3"/>
          <p:cNvSpPr/>
          <p:nvPr/>
        </p:nvSpPr>
        <p:spPr>
          <a:xfrm>
            <a:off x="2321169" y="3915508"/>
            <a:ext cx="2996419" cy="5486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TKI-regelingen</a:t>
            </a:r>
            <a:endParaRPr lang="nl-NL" dirty="0">
              <a:solidFill>
                <a:schemeClr val="tx1"/>
              </a:solidFill>
            </a:endParaRPr>
          </a:p>
        </p:txBody>
      </p:sp>
      <p:sp>
        <p:nvSpPr>
          <p:cNvPr id="6" name="Ovaal 5"/>
          <p:cNvSpPr/>
          <p:nvPr/>
        </p:nvSpPr>
        <p:spPr>
          <a:xfrm>
            <a:off x="1181686" y="5062025"/>
            <a:ext cx="3713871" cy="548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                     WBSO</a:t>
            </a:r>
            <a:endParaRPr lang="nl-NL" dirty="0">
              <a:solidFill>
                <a:schemeClr val="tx1"/>
              </a:solidFill>
            </a:endParaRPr>
          </a:p>
        </p:txBody>
      </p:sp>
      <p:sp>
        <p:nvSpPr>
          <p:cNvPr id="7" name="Ovaal 6"/>
          <p:cNvSpPr/>
          <p:nvPr/>
        </p:nvSpPr>
        <p:spPr>
          <a:xfrm>
            <a:off x="2009335" y="4464148"/>
            <a:ext cx="2597425" cy="548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MIT</a:t>
            </a:r>
            <a:endParaRPr lang="nl-NL" dirty="0">
              <a:solidFill>
                <a:schemeClr val="tx1"/>
              </a:solidFill>
            </a:endParaRPr>
          </a:p>
        </p:txBody>
      </p:sp>
      <p:sp>
        <p:nvSpPr>
          <p:cNvPr id="5" name="Ovaal 4"/>
          <p:cNvSpPr/>
          <p:nvPr/>
        </p:nvSpPr>
        <p:spPr>
          <a:xfrm>
            <a:off x="4770468" y="2004646"/>
            <a:ext cx="1357659" cy="520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    DEI</a:t>
            </a:r>
            <a:endParaRPr lang="nl-NL" dirty="0">
              <a:solidFill>
                <a:schemeClr val="tx1"/>
              </a:solidFill>
            </a:endParaRPr>
          </a:p>
        </p:txBody>
      </p:sp>
      <p:sp>
        <p:nvSpPr>
          <p:cNvPr id="9" name="Ovaal 8"/>
          <p:cNvSpPr/>
          <p:nvPr/>
        </p:nvSpPr>
        <p:spPr>
          <a:xfrm>
            <a:off x="5658792" y="1066043"/>
            <a:ext cx="1357659" cy="520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SDE+</a:t>
            </a:r>
            <a:endParaRPr lang="nl-NL" dirty="0">
              <a:solidFill>
                <a:schemeClr val="tx1"/>
              </a:solidFill>
            </a:endParaRPr>
          </a:p>
        </p:txBody>
      </p:sp>
      <p:sp>
        <p:nvSpPr>
          <p:cNvPr id="8" name="Tekstvak 7"/>
          <p:cNvSpPr txBox="1"/>
          <p:nvPr/>
        </p:nvSpPr>
        <p:spPr>
          <a:xfrm>
            <a:off x="1235612" y="5917250"/>
            <a:ext cx="1261884" cy="369332"/>
          </a:xfrm>
          <a:prstGeom prst="rect">
            <a:avLst/>
          </a:prstGeom>
          <a:noFill/>
        </p:spPr>
        <p:txBody>
          <a:bodyPr wrap="none" rtlCol="0">
            <a:spAutoFit/>
          </a:bodyPr>
          <a:lstStyle/>
          <a:p>
            <a:r>
              <a:rPr lang="nl-NL" dirty="0" smtClean="0"/>
              <a:t>Discovery </a:t>
            </a:r>
            <a:endParaRPr lang="nl-NL" dirty="0"/>
          </a:p>
        </p:txBody>
      </p:sp>
      <p:sp>
        <p:nvSpPr>
          <p:cNvPr id="11" name="Tekstvak 10"/>
          <p:cNvSpPr txBox="1"/>
          <p:nvPr/>
        </p:nvSpPr>
        <p:spPr>
          <a:xfrm>
            <a:off x="2876602" y="5917250"/>
            <a:ext cx="1544012" cy="369332"/>
          </a:xfrm>
          <a:prstGeom prst="rect">
            <a:avLst/>
          </a:prstGeom>
          <a:noFill/>
        </p:spPr>
        <p:txBody>
          <a:bodyPr wrap="none" rtlCol="0">
            <a:spAutoFit/>
          </a:bodyPr>
          <a:lstStyle/>
          <a:p>
            <a:r>
              <a:rPr lang="nl-NL" dirty="0" smtClean="0"/>
              <a:t>Development</a:t>
            </a:r>
            <a:endParaRPr lang="nl-NL" dirty="0"/>
          </a:p>
        </p:txBody>
      </p:sp>
      <p:sp>
        <p:nvSpPr>
          <p:cNvPr id="12" name="Tekstvak 11"/>
          <p:cNvSpPr txBox="1"/>
          <p:nvPr/>
        </p:nvSpPr>
        <p:spPr>
          <a:xfrm>
            <a:off x="4606760" y="5917250"/>
            <a:ext cx="1685077" cy="369332"/>
          </a:xfrm>
          <a:prstGeom prst="rect">
            <a:avLst/>
          </a:prstGeom>
          <a:noFill/>
        </p:spPr>
        <p:txBody>
          <a:bodyPr wrap="none" rtlCol="0">
            <a:spAutoFit/>
          </a:bodyPr>
          <a:lstStyle/>
          <a:p>
            <a:r>
              <a:rPr lang="nl-NL" dirty="0" err="1" smtClean="0"/>
              <a:t>Demonstration</a:t>
            </a:r>
            <a:endParaRPr lang="nl-NL" dirty="0"/>
          </a:p>
        </p:txBody>
      </p:sp>
      <p:sp>
        <p:nvSpPr>
          <p:cNvPr id="13" name="Tekstvak 12"/>
          <p:cNvSpPr txBox="1"/>
          <p:nvPr/>
        </p:nvSpPr>
        <p:spPr>
          <a:xfrm>
            <a:off x="6337621" y="5917250"/>
            <a:ext cx="1415772" cy="369332"/>
          </a:xfrm>
          <a:prstGeom prst="rect">
            <a:avLst/>
          </a:prstGeom>
          <a:noFill/>
        </p:spPr>
        <p:txBody>
          <a:bodyPr wrap="none" rtlCol="0">
            <a:spAutoFit/>
          </a:bodyPr>
          <a:lstStyle/>
          <a:p>
            <a:r>
              <a:rPr lang="nl-NL" dirty="0" smtClean="0"/>
              <a:t>Deployment</a:t>
            </a:r>
            <a:endParaRPr lang="nl-NL" dirty="0"/>
          </a:p>
        </p:txBody>
      </p:sp>
      <p:cxnSp>
        <p:nvCxnSpPr>
          <p:cNvPr id="14" name="Rechte verbindingslijn 13"/>
          <p:cNvCxnSpPr/>
          <p:nvPr/>
        </p:nvCxnSpPr>
        <p:spPr>
          <a:xfrm>
            <a:off x="1181686" y="5745407"/>
            <a:ext cx="70057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V="1">
            <a:off x="1181686" y="1326295"/>
            <a:ext cx="0" cy="441911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rot="16200000">
            <a:off x="-205123" y="3276588"/>
            <a:ext cx="2005788" cy="369332"/>
          </a:xfrm>
          <a:prstGeom prst="rect">
            <a:avLst/>
          </a:prstGeom>
          <a:noFill/>
        </p:spPr>
        <p:txBody>
          <a:bodyPr wrap="square" rtlCol="0">
            <a:spAutoFit/>
          </a:bodyPr>
          <a:lstStyle/>
          <a:p>
            <a:r>
              <a:rPr lang="nl-NL" dirty="0" smtClean="0"/>
              <a:t>% </a:t>
            </a:r>
            <a:r>
              <a:rPr lang="nl-NL" dirty="0" err="1" smtClean="0"/>
              <a:t>penetration</a:t>
            </a:r>
            <a:endParaRPr lang="nl-NL" dirty="0"/>
          </a:p>
        </p:txBody>
      </p:sp>
      <p:sp>
        <p:nvSpPr>
          <p:cNvPr id="18" name="Tekstvak 17"/>
          <p:cNvSpPr txBox="1"/>
          <p:nvPr/>
        </p:nvSpPr>
        <p:spPr>
          <a:xfrm>
            <a:off x="1547446" y="1326295"/>
            <a:ext cx="3194144" cy="369332"/>
          </a:xfrm>
          <a:prstGeom prst="rect">
            <a:avLst/>
          </a:prstGeom>
          <a:noFill/>
        </p:spPr>
        <p:txBody>
          <a:bodyPr wrap="none" rtlCol="0">
            <a:spAutoFit/>
          </a:bodyPr>
          <a:lstStyle/>
          <a:p>
            <a:r>
              <a:rPr lang="nl-NL" dirty="0" smtClean="0"/>
              <a:t>Financiële instrumenten RVO</a:t>
            </a:r>
            <a:endParaRPr lang="nl-NL" dirty="0"/>
          </a:p>
        </p:txBody>
      </p:sp>
    </p:spTree>
    <p:extLst>
      <p:ext uri="{BB962C8B-B14F-4D97-AF65-F5344CB8AC3E}">
        <p14:creationId xmlns:p14="http://schemas.microsoft.com/office/powerpoint/2010/main" xmlns="" val="4013242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mtClean="0"/>
              <a:t>TKI-solar energy innovatie regelingen</a:t>
            </a:r>
            <a:endParaRPr lang="nl-NL" dirty="0"/>
          </a:p>
        </p:txBody>
      </p:sp>
      <p:sp>
        <p:nvSpPr>
          <p:cNvPr id="3" name="Ondertitel 2"/>
          <p:cNvSpPr>
            <a:spLocks noGrp="1"/>
          </p:cNvSpPr>
          <p:nvPr>
            <p:ph type="subTitle" idx="1"/>
          </p:nvPr>
        </p:nvSpPr>
        <p:spPr/>
        <p:txBody>
          <a:bodyPr/>
          <a:lstStyle/>
          <a:p>
            <a:endParaRPr lang="nl-NL" smtClean="0"/>
          </a:p>
          <a:p>
            <a:r>
              <a:rPr lang="nl-NL" smtClean="0"/>
              <a:t>SunDAY2014</a:t>
            </a:r>
          </a:p>
          <a:p>
            <a:r>
              <a:rPr lang="nl-NL" smtClean="0"/>
              <a:t>Bert Janson</a:t>
            </a:r>
            <a:endParaRPr lang="nl-NL" dirty="0"/>
          </a:p>
        </p:txBody>
      </p:sp>
    </p:spTree>
    <p:extLst>
      <p:ext uri="{BB962C8B-B14F-4D97-AF65-F5344CB8AC3E}">
        <p14:creationId xmlns:p14="http://schemas.microsoft.com/office/powerpoint/2010/main" xmlns="" val="1608535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p:cNvSpPr>
            <a:spLocks noGrp="1"/>
          </p:cNvSpPr>
          <p:nvPr>
            <p:ph type="title"/>
          </p:nvPr>
        </p:nvSpPr>
        <p:spPr>
          <a:xfrm>
            <a:off x="251520" y="1268760"/>
            <a:ext cx="8640960" cy="864094"/>
          </a:xfrm>
        </p:spPr>
        <p:txBody>
          <a:bodyPr/>
          <a:lstStyle/>
          <a:p>
            <a:r>
              <a:rPr lang="nl-NL" dirty="0" smtClean="0"/>
              <a:t>Topsectoren </a:t>
            </a:r>
            <a:br>
              <a:rPr lang="nl-NL" dirty="0" smtClean="0"/>
            </a:br>
            <a:r>
              <a:rPr lang="nl-NL" dirty="0"/>
              <a:t>b</a:t>
            </a:r>
            <a:r>
              <a:rPr lang="nl-NL" dirty="0" smtClean="0"/>
              <a:t>eleid</a:t>
            </a:r>
            <a:endParaRPr lang="nl-NL" dirty="0"/>
          </a:p>
        </p:txBody>
      </p:sp>
      <p:graphicFrame>
        <p:nvGraphicFramePr>
          <p:cNvPr id="5" name="Diagram 4"/>
          <p:cNvGraphicFramePr/>
          <p:nvPr>
            <p:extLst>
              <p:ext uri="{D42A27DB-BD31-4B8C-83A1-F6EECF244321}">
                <p14:modId xmlns:p14="http://schemas.microsoft.com/office/powerpoint/2010/main" xmlns="" val="3396580679"/>
              </p:ext>
            </p:extLst>
          </p:nvPr>
        </p:nvGraphicFramePr>
        <p:xfrm>
          <a:off x="1581331" y="1126177"/>
          <a:ext cx="5868928" cy="3778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fgeronde rechthoek 5"/>
          <p:cNvSpPr/>
          <p:nvPr/>
        </p:nvSpPr>
        <p:spPr>
          <a:xfrm>
            <a:off x="3203433" y="5643284"/>
            <a:ext cx="2388769" cy="6574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smtClean="0">
                <a:solidFill>
                  <a:schemeClr val="tx1"/>
                </a:solidFill>
              </a:rPr>
              <a:t>Bedrijven, kennisinstellingen , consortia</a:t>
            </a:r>
            <a:endParaRPr lang="nl-NL" sz="1100" b="1" dirty="0">
              <a:solidFill>
                <a:schemeClr val="tx1"/>
              </a:solidFill>
            </a:endParaRPr>
          </a:p>
        </p:txBody>
      </p:sp>
      <p:sp>
        <p:nvSpPr>
          <p:cNvPr id="8" name="PIJL-LINKS en -RECHTS 7"/>
          <p:cNvSpPr/>
          <p:nvPr/>
        </p:nvSpPr>
        <p:spPr>
          <a:xfrm rot="5400000">
            <a:off x="4104018" y="4994839"/>
            <a:ext cx="587601" cy="4725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p>
        </p:txBody>
      </p:sp>
      <p:sp>
        <p:nvSpPr>
          <p:cNvPr id="10" name="Gebogen pijl 9"/>
          <p:cNvSpPr/>
          <p:nvPr/>
        </p:nvSpPr>
        <p:spPr>
          <a:xfrm rot="10800000">
            <a:off x="5779505" y="5643285"/>
            <a:ext cx="2079138" cy="59769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solidFill>
                <a:schemeClr val="tx1"/>
              </a:solidFill>
            </a:endParaRPr>
          </a:p>
        </p:txBody>
      </p:sp>
      <p:sp>
        <p:nvSpPr>
          <p:cNvPr id="11" name="Gebogen pijl 10"/>
          <p:cNvSpPr/>
          <p:nvPr/>
        </p:nvSpPr>
        <p:spPr>
          <a:xfrm rot="10800000" flipV="1">
            <a:off x="5519613" y="3354598"/>
            <a:ext cx="2339030" cy="657469"/>
          </a:xfrm>
          <a:prstGeom prst="bentArrow">
            <a:avLst/>
          </a:prstGeom>
          <a:scene3d>
            <a:camera prst="orthographicFront">
              <a:rot lat="6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solidFill>
                <a:schemeClr val="tx1"/>
              </a:solidFill>
            </a:endParaRPr>
          </a:p>
        </p:txBody>
      </p:sp>
      <p:sp>
        <p:nvSpPr>
          <p:cNvPr id="12" name="Rechthoek 11"/>
          <p:cNvSpPr/>
          <p:nvPr/>
        </p:nvSpPr>
        <p:spPr>
          <a:xfrm>
            <a:off x="7663723" y="4012067"/>
            <a:ext cx="194919" cy="1631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smtClean="0">
                <a:solidFill>
                  <a:schemeClr val="tx1"/>
                </a:solidFill>
              </a:rPr>
              <a:t>samenwerking</a:t>
            </a:r>
            <a:endParaRPr lang="nl-NL" sz="1200" b="1" dirty="0">
              <a:solidFill>
                <a:schemeClr val="tx1"/>
              </a:solidFill>
            </a:endParaRPr>
          </a:p>
        </p:txBody>
      </p:sp>
      <p:sp>
        <p:nvSpPr>
          <p:cNvPr id="3" name="Tekstvak 2"/>
          <p:cNvSpPr txBox="1"/>
          <p:nvPr/>
        </p:nvSpPr>
        <p:spPr>
          <a:xfrm>
            <a:off x="6386733" y="1969477"/>
            <a:ext cx="2185278" cy="646331"/>
          </a:xfrm>
          <a:prstGeom prst="rect">
            <a:avLst/>
          </a:prstGeom>
          <a:noFill/>
        </p:spPr>
        <p:txBody>
          <a:bodyPr wrap="none" rtlCol="0">
            <a:spAutoFit/>
          </a:bodyPr>
          <a:lstStyle/>
          <a:p>
            <a:r>
              <a:rPr lang="nl-NL" dirty="0" smtClean="0"/>
              <a:t>Vormgeven energie</a:t>
            </a:r>
          </a:p>
          <a:p>
            <a:r>
              <a:rPr lang="nl-NL" dirty="0" smtClean="0"/>
              <a:t>onderzoeksveld</a:t>
            </a:r>
            <a:endParaRPr lang="nl-NL" dirty="0"/>
          </a:p>
        </p:txBody>
      </p:sp>
      <p:sp>
        <p:nvSpPr>
          <p:cNvPr id="13" name="Tekstvak 12"/>
          <p:cNvSpPr txBox="1"/>
          <p:nvPr/>
        </p:nvSpPr>
        <p:spPr>
          <a:xfrm>
            <a:off x="208672" y="3031431"/>
            <a:ext cx="2672655" cy="646331"/>
          </a:xfrm>
          <a:prstGeom prst="rect">
            <a:avLst/>
          </a:prstGeom>
          <a:noFill/>
        </p:spPr>
        <p:txBody>
          <a:bodyPr wrap="none" rtlCol="0">
            <a:spAutoFit/>
          </a:bodyPr>
          <a:lstStyle/>
          <a:p>
            <a:r>
              <a:rPr lang="nl-NL" dirty="0" smtClean="0"/>
              <a:t>Visie PV-NL ontwikkelen</a:t>
            </a:r>
          </a:p>
          <a:p>
            <a:r>
              <a:rPr lang="nl-NL" dirty="0" smtClean="0"/>
              <a:t>agenderen R&amp;D</a:t>
            </a:r>
            <a:endParaRPr lang="nl-NL" dirty="0"/>
          </a:p>
        </p:txBody>
      </p:sp>
      <p:cxnSp>
        <p:nvCxnSpPr>
          <p:cNvPr id="14" name="Rechte verbindingslijn met pijl 13"/>
          <p:cNvCxnSpPr>
            <a:endCxn id="3" idx="1"/>
          </p:cNvCxnSpPr>
          <p:nvPr/>
        </p:nvCxnSpPr>
        <p:spPr>
          <a:xfrm>
            <a:off x="5205046" y="2292642"/>
            <a:ext cx="118168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flipH="1">
            <a:off x="2166425" y="3502855"/>
            <a:ext cx="18006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83279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TKI </a:t>
            </a:r>
            <a:r>
              <a:rPr lang="nl-NL" dirty="0" err="1" smtClean="0"/>
              <a:t>solar</a:t>
            </a:r>
            <a:r>
              <a:rPr lang="nl-NL" dirty="0" smtClean="0"/>
              <a:t> energy regelingen 2015</a:t>
            </a:r>
            <a:endParaRPr lang="nl-NL" dirty="0"/>
          </a:p>
        </p:txBody>
      </p:sp>
      <p:sp>
        <p:nvSpPr>
          <p:cNvPr id="3" name="Tijdelijke aanduiding voor inhoud 2"/>
          <p:cNvSpPr>
            <a:spLocks noGrp="1"/>
          </p:cNvSpPr>
          <p:nvPr>
            <p:ph sz="quarter" idx="13"/>
          </p:nvPr>
        </p:nvSpPr>
        <p:spPr/>
        <p:txBody>
          <a:bodyPr/>
          <a:lstStyle/>
          <a:p>
            <a:pPr marL="0" indent="0">
              <a:buNone/>
            </a:pPr>
            <a:r>
              <a:rPr lang="nl-NL" dirty="0" smtClean="0"/>
              <a:t>Onderwerpen:</a:t>
            </a:r>
          </a:p>
          <a:p>
            <a:r>
              <a:rPr lang="nl-NL" dirty="0" err="1" smtClean="0"/>
              <a:t>Dunnefilm</a:t>
            </a:r>
            <a:r>
              <a:rPr lang="nl-NL" dirty="0" smtClean="0"/>
              <a:t> technologie (o.a. CIS, OPV)</a:t>
            </a:r>
          </a:p>
          <a:p>
            <a:r>
              <a:rPr lang="nl-NL" dirty="0" smtClean="0"/>
              <a:t>Kristallijn- Si productietechniek en cellen </a:t>
            </a:r>
          </a:p>
          <a:p>
            <a:r>
              <a:rPr lang="nl-NL" dirty="0" smtClean="0"/>
              <a:t>Zonne energie in de gebouwde omgeving (ZEGO)</a:t>
            </a:r>
          </a:p>
          <a:p>
            <a:endParaRPr lang="nl-NL" dirty="0"/>
          </a:p>
          <a:p>
            <a:r>
              <a:rPr lang="nl-NL" dirty="0" smtClean="0"/>
              <a:t>Budget 2015 rond de 21 miljoen </a:t>
            </a:r>
          </a:p>
          <a:p>
            <a:pPr marL="0" indent="0">
              <a:buNone/>
            </a:pPr>
            <a:endParaRPr lang="nl-NL" dirty="0"/>
          </a:p>
          <a:p>
            <a:pPr marL="0" indent="0">
              <a:buNone/>
            </a:pPr>
            <a:r>
              <a:rPr lang="nl-NL" dirty="0" smtClean="0"/>
              <a:t> </a:t>
            </a:r>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xmlns="" val="1476858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3030" y="2479709"/>
            <a:ext cx="3599990" cy="2699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42408" y="2391954"/>
            <a:ext cx="3988215" cy="29911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smtClean="0"/>
              <a:t>Terugblik 2012-2013</a:t>
            </a:r>
            <a:endParaRPr lang="nl-NL" dirty="0"/>
          </a:p>
        </p:txBody>
      </p:sp>
      <p:sp>
        <p:nvSpPr>
          <p:cNvPr id="4" name="Rechthoek 3"/>
          <p:cNvSpPr/>
          <p:nvPr/>
        </p:nvSpPr>
        <p:spPr>
          <a:xfrm>
            <a:off x="511086" y="5179701"/>
            <a:ext cx="3294112" cy="646331"/>
          </a:xfrm>
          <a:prstGeom prst="rect">
            <a:avLst/>
          </a:prstGeom>
        </p:spPr>
        <p:txBody>
          <a:bodyPr wrap="square">
            <a:spAutoFit/>
          </a:bodyPr>
          <a:lstStyle/>
          <a:p>
            <a:r>
              <a:rPr lang="nl-NL" sz="1200" b="1" dirty="0"/>
              <a:t>projectdeelname in aantal (verschillende) partijen per organisatiecategorie, per Programmalijn </a:t>
            </a:r>
            <a:endParaRPr lang="nl-NL" sz="1200" dirty="0"/>
          </a:p>
        </p:txBody>
      </p:sp>
      <p:sp>
        <p:nvSpPr>
          <p:cNvPr id="5" name="Rechthoek 4"/>
          <p:cNvSpPr/>
          <p:nvPr/>
        </p:nvSpPr>
        <p:spPr>
          <a:xfrm>
            <a:off x="4572000" y="5266787"/>
            <a:ext cx="4572000" cy="276999"/>
          </a:xfrm>
          <a:prstGeom prst="rect">
            <a:avLst/>
          </a:prstGeom>
        </p:spPr>
        <p:txBody>
          <a:bodyPr>
            <a:spAutoFit/>
          </a:bodyPr>
          <a:lstStyle/>
          <a:p>
            <a:r>
              <a:rPr lang="nl-NL" sz="1200" b="1" dirty="0"/>
              <a:t>herkomst van ingelegde middelen naar bron. </a:t>
            </a:r>
            <a:endParaRPr lang="nl-NL" sz="1200" dirty="0"/>
          </a:p>
        </p:txBody>
      </p:sp>
    </p:spTree>
    <p:extLst>
      <p:ext uri="{BB962C8B-B14F-4D97-AF65-F5344CB8AC3E}">
        <p14:creationId xmlns:p14="http://schemas.microsoft.com/office/powerpoint/2010/main" xmlns="" val="1530415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Karakteristieken projecten </a:t>
            </a:r>
            <a:endParaRPr lang="nl-NL" dirty="0"/>
          </a:p>
        </p:txBody>
      </p:sp>
      <p:sp>
        <p:nvSpPr>
          <p:cNvPr id="3" name="Tijdelijke aanduiding voor inhoud 2"/>
          <p:cNvSpPr>
            <a:spLocks noGrp="1"/>
          </p:cNvSpPr>
          <p:nvPr>
            <p:ph sz="quarter" idx="13"/>
          </p:nvPr>
        </p:nvSpPr>
        <p:spPr/>
        <p:txBody>
          <a:bodyPr/>
          <a:lstStyle/>
          <a:p>
            <a:r>
              <a:rPr lang="nl-NL" dirty="0" smtClean="0"/>
              <a:t>Innovatieve projecten </a:t>
            </a:r>
          </a:p>
          <a:p>
            <a:r>
              <a:rPr lang="nl-NL" dirty="0" smtClean="0"/>
              <a:t>Samenwerking tussen bedrijven en kennisinstellingen</a:t>
            </a:r>
          </a:p>
          <a:p>
            <a:r>
              <a:rPr lang="nl-NL" dirty="0" smtClean="0"/>
              <a:t>Projecten dragen in belangrijke mate bij aan:</a:t>
            </a:r>
          </a:p>
          <a:p>
            <a:pPr lvl="1"/>
            <a:r>
              <a:rPr lang="nl-NL" dirty="0" smtClean="0"/>
              <a:t>Economisch potentieel NL</a:t>
            </a:r>
          </a:p>
          <a:p>
            <a:pPr lvl="1"/>
            <a:r>
              <a:rPr lang="nl-NL" dirty="0" smtClean="0"/>
              <a:t>verduurzaming </a:t>
            </a:r>
            <a:r>
              <a:rPr lang="nl-NL" dirty="0" err="1" smtClean="0"/>
              <a:t>Nl’se</a:t>
            </a:r>
            <a:r>
              <a:rPr lang="nl-NL" dirty="0" smtClean="0"/>
              <a:t> economie</a:t>
            </a:r>
          </a:p>
          <a:p>
            <a:r>
              <a:rPr lang="nl-NL" dirty="0" smtClean="0"/>
              <a:t>Projecten hebben een hoge kwaliteit  (heldere doelstellingen)</a:t>
            </a:r>
          </a:p>
        </p:txBody>
      </p:sp>
    </p:spTree>
    <p:extLst>
      <p:ext uri="{BB962C8B-B14F-4D97-AF65-F5344CB8AC3E}">
        <p14:creationId xmlns:p14="http://schemas.microsoft.com/office/powerpoint/2010/main" xmlns="" val="3334823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voorbeeldprojecten</a:t>
            </a:r>
            <a:endParaRPr lang="nl-N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9532" y="2077766"/>
            <a:ext cx="1908212" cy="108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kstvak 3"/>
          <p:cNvSpPr txBox="1"/>
          <p:nvPr/>
        </p:nvSpPr>
        <p:spPr>
          <a:xfrm>
            <a:off x="683568" y="3283243"/>
            <a:ext cx="1697965" cy="369332"/>
          </a:xfrm>
          <a:prstGeom prst="rect">
            <a:avLst/>
          </a:prstGeom>
          <a:noFill/>
        </p:spPr>
        <p:txBody>
          <a:bodyPr wrap="none" rtlCol="0">
            <a:spAutoFit/>
          </a:bodyPr>
          <a:lstStyle/>
          <a:p>
            <a:r>
              <a:rPr lang="nl-NL" dirty="0" smtClean="0"/>
              <a:t>AER, </a:t>
            </a:r>
            <a:r>
              <a:rPr lang="nl-NL" dirty="0" err="1" smtClean="0"/>
              <a:t>Aerspire</a:t>
            </a:r>
            <a:r>
              <a:rPr lang="nl-NL" dirty="0" smtClean="0"/>
              <a:t> </a:t>
            </a:r>
            <a:endParaRPr lang="nl-NL"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11960" y="1736516"/>
            <a:ext cx="2152650"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kstvak 6"/>
          <p:cNvSpPr txBox="1"/>
          <p:nvPr/>
        </p:nvSpPr>
        <p:spPr>
          <a:xfrm>
            <a:off x="3635896" y="3283243"/>
            <a:ext cx="5019323" cy="646331"/>
          </a:xfrm>
          <a:prstGeom prst="rect">
            <a:avLst/>
          </a:prstGeom>
          <a:noFill/>
        </p:spPr>
        <p:txBody>
          <a:bodyPr wrap="none" rtlCol="0">
            <a:spAutoFit/>
          </a:bodyPr>
          <a:lstStyle/>
          <a:p>
            <a:r>
              <a:rPr lang="nl-NL" dirty="0" smtClean="0"/>
              <a:t>SONOB, </a:t>
            </a:r>
            <a:r>
              <a:rPr lang="nl-NL" dirty="0"/>
              <a:t>luminescent </a:t>
            </a:r>
            <a:r>
              <a:rPr lang="nl-NL" dirty="0" err="1"/>
              <a:t>solar</a:t>
            </a:r>
            <a:r>
              <a:rPr lang="nl-NL" dirty="0"/>
              <a:t> </a:t>
            </a:r>
            <a:r>
              <a:rPr lang="nl-NL" dirty="0" err="1"/>
              <a:t>concentrator</a:t>
            </a:r>
            <a:r>
              <a:rPr lang="nl-NL" dirty="0"/>
              <a:t> (LSC) </a:t>
            </a:r>
            <a:endParaRPr lang="nl-NL" dirty="0" smtClean="0"/>
          </a:p>
          <a:p>
            <a:r>
              <a:rPr lang="nl-NL" dirty="0" smtClean="0"/>
              <a:t>geluidscherm</a:t>
            </a:r>
            <a:endParaRPr lang="nl-NL" dirty="0"/>
          </a:p>
        </p:txBody>
      </p:sp>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03848" y="4265275"/>
            <a:ext cx="2358008" cy="1570434"/>
          </a:xfrm>
          <a:prstGeom prst="rect">
            <a:avLst/>
          </a:prstGeom>
        </p:spPr>
      </p:pic>
      <p:sp>
        <p:nvSpPr>
          <p:cNvPr id="8" name="Tekstvak 7"/>
          <p:cNvSpPr txBox="1"/>
          <p:nvPr/>
        </p:nvSpPr>
        <p:spPr>
          <a:xfrm>
            <a:off x="2483768" y="5859992"/>
            <a:ext cx="4070345" cy="369332"/>
          </a:xfrm>
          <a:prstGeom prst="rect">
            <a:avLst/>
          </a:prstGeom>
          <a:noFill/>
        </p:spPr>
        <p:txBody>
          <a:bodyPr wrap="none" rtlCol="0">
            <a:spAutoFit/>
          </a:bodyPr>
          <a:lstStyle/>
          <a:p>
            <a:r>
              <a:rPr lang="nl-NL" dirty="0" smtClean="0"/>
              <a:t>Organische zonnecellen (Smit Ovens)</a:t>
            </a:r>
            <a:endParaRPr lang="nl-NL" dirty="0"/>
          </a:p>
        </p:txBody>
      </p:sp>
    </p:spTree>
    <p:extLst>
      <p:ext uri="{BB962C8B-B14F-4D97-AF65-F5344CB8AC3E}">
        <p14:creationId xmlns:p14="http://schemas.microsoft.com/office/powerpoint/2010/main" xmlns="" val="2005961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dien ik een aanvraag in?</a:t>
            </a:r>
            <a:endParaRPr lang="nl-NL" dirty="0"/>
          </a:p>
        </p:txBody>
      </p:sp>
      <p:sp>
        <p:nvSpPr>
          <p:cNvPr id="3" name="Tijdelijke aanduiding voor inhoud 2"/>
          <p:cNvSpPr>
            <a:spLocks noGrp="1"/>
          </p:cNvSpPr>
          <p:nvPr>
            <p:ph sz="quarter" idx="13"/>
          </p:nvPr>
        </p:nvSpPr>
        <p:spPr/>
        <p:txBody>
          <a:bodyPr/>
          <a:lstStyle/>
          <a:p>
            <a:r>
              <a:rPr lang="nl-NL" dirty="0" smtClean="0"/>
              <a:t>Volg de regelingen via: </a:t>
            </a:r>
          </a:p>
          <a:p>
            <a:pPr marL="0" indent="0">
              <a:buNone/>
            </a:pPr>
            <a:r>
              <a:rPr lang="nl-NL" dirty="0" smtClean="0">
                <a:solidFill>
                  <a:schemeClr val="tx2"/>
                </a:solidFill>
              </a:rPr>
              <a:t>		www.rvo.nl/topsector-energie</a:t>
            </a:r>
          </a:p>
          <a:p>
            <a:r>
              <a:rPr lang="nl-NL" dirty="0" smtClean="0"/>
              <a:t>Alle formulieren op de website van RVO</a:t>
            </a:r>
          </a:p>
          <a:p>
            <a:r>
              <a:rPr lang="nl-NL" dirty="0" smtClean="0"/>
              <a:t>Bespreek vooraf projecten met RVO via een projectidee formulier (zie website)</a:t>
            </a:r>
          </a:p>
          <a:p>
            <a:r>
              <a:rPr lang="nl-NL" dirty="0"/>
              <a:t>Vanaf 2015 digitaal indienen via </a:t>
            </a:r>
            <a:r>
              <a:rPr lang="nl-NL" dirty="0" smtClean="0"/>
              <a:t>e-loket</a:t>
            </a:r>
          </a:p>
          <a:p>
            <a:r>
              <a:rPr lang="nl-NL" dirty="0" smtClean="0"/>
              <a:t>Let op deadlines bij tenders! </a:t>
            </a:r>
          </a:p>
          <a:p>
            <a:endParaRPr lang="nl-NL" dirty="0" smtClean="0"/>
          </a:p>
          <a:p>
            <a:endParaRPr lang="nl-NL" dirty="0"/>
          </a:p>
          <a:p>
            <a:endParaRPr lang="nl-NL" dirty="0" smtClean="0"/>
          </a:p>
          <a:p>
            <a:endParaRPr lang="nl-NL" dirty="0" smtClean="0"/>
          </a:p>
          <a:p>
            <a:pPr marL="0" indent="0">
              <a:buNone/>
            </a:pPr>
            <a:endParaRPr lang="nl-NL" dirty="0" smtClean="0"/>
          </a:p>
        </p:txBody>
      </p:sp>
    </p:spTree>
    <p:extLst>
      <p:ext uri="{BB962C8B-B14F-4D97-AF65-F5344CB8AC3E}">
        <p14:creationId xmlns:p14="http://schemas.microsoft.com/office/powerpoint/2010/main" xmlns="" val="3685606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Samenwerking in en buiten de keten</a:t>
            </a:r>
            <a:endParaRPr lang="nl-NL"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xmlns="" val="0"/>
              </a:ext>
            </a:extLst>
          </a:blip>
          <a:srcRect t="28047" b="25749"/>
          <a:stretch/>
        </p:blipFill>
        <p:spPr>
          <a:xfrm>
            <a:off x="4223133" y="1988840"/>
            <a:ext cx="4741355" cy="3888432"/>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052204">
            <a:off x="501919" y="1936055"/>
            <a:ext cx="2397282" cy="4255175"/>
          </a:xfrm>
          <a:prstGeom prst="rect">
            <a:avLst/>
          </a:prstGeom>
        </p:spPr>
      </p:pic>
      <p:sp>
        <p:nvSpPr>
          <p:cNvPr id="7" name="Tekstvak 6"/>
          <p:cNvSpPr txBox="1"/>
          <p:nvPr/>
        </p:nvSpPr>
        <p:spPr>
          <a:xfrm>
            <a:off x="7668344" y="4611149"/>
            <a:ext cx="486295" cy="369332"/>
          </a:xfrm>
          <a:prstGeom prst="rect">
            <a:avLst/>
          </a:prstGeom>
          <a:noFill/>
        </p:spPr>
        <p:txBody>
          <a:bodyPr wrap="square" rtlCol="0">
            <a:spAutoFit/>
          </a:bodyPr>
          <a:lstStyle/>
          <a:p>
            <a:r>
              <a:rPr lang="nl-NL" dirty="0" smtClean="0"/>
              <a:t>40</a:t>
            </a:r>
            <a:endParaRPr lang="nl-NL" dirty="0"/>
          </a:p>
        </p:txBody>
      </p:sp>
      <p:sp>
        <p:nvSpPr>
          <p:cNvPr id="8" name="Tekstvak 7"/>
          <p:cNvSpPr txBox="1"/>
          <p:nvPr/>
        </p:nvSpPr>
        <p:spPr>
          <a:xfrm>
            <a:off x="4958818" y="5301208"/>
            <a:ext cx="486295" cy="369332"/>
          </a:xfrm>
          <a:prstGeom prst="rect">
            <a:avLst/>
          </a:prstGeom>
          <a:noFill/>
        </p:spPr>
        <p:txBody>
          <a:bodyPr wrap="square" rtlCol="0">
            <a:spAutoFit/>
          </a:bodyPr>
          <a:lstStyle/>
          <a:p>
            <a:r>
              <a:rPr lang="nl-NL" dirty="0" smtClean="0"/>
              <a:t>50</a:t>
            </a:r>
            <a:endParaRPr lang="nl-NL" dirty="0"/>
          </a:p>
        </p:txBody>
      </p:sp>
      <p:sp>
        <p:nvSpPr>
          <p:cNvPr id="9" name="Tekstvak 8"/>
          <p:cNvSpPr txBox="1"/>
          <p:nvPr/>
        </p:nvSpPr>
        <p:spPr>
          <a:xfrm>
            <a:off x="5004047" y="4611149"/>
            <a:ext cx="486295" cy="369332"/>
          </a:xfrm>
          <a:prstGeom prst="rect">
            <a:avLst/>
          </a:prstGeom>
          <a:noFill/>
        </p:spPr>
        <p:txBody>
          <a:bodyPr wrap="square" rtlCol="0">
            <a:spAutoFit/>
          </a:bodyPr>
          <a:lstStyle/>
          <a:p>
            <a:r>
              <a:rPr lang="nl-NL" dirty="0" smtClean="0"/>
              <a:t>38</a:t>
            </a:r>
            <a:endParaRPr lang="nl-NL" dirty="0"/>
          </a:p>
        </p:txBody>
      </p:sp>
      <p:sp>
        <p:nvSpPr>
          <p:cNvPr id="10" name="Tekstvak 9"/>
          <p:cNvSpPr txBox="1"/>
          <p:nvPr/>
        </p:nvSpPr>
        <p:spPr>
          <a:xfrm>
            <a:off x="5004048" y="4075344"/>
            <a:ext cx="486295" cy="369332"/>
          </a:xfrm>
          <a:prstGeom prst="rect">
            <a:avLst/>
          </a:prstGeom>
          <a:noFill/>
        </p:spPr>
        <p:txBody>
          <a:bodyPr wrap="square" rtlCol="0">
            <a:spAutoFit/>
          </a:bodyPr>
          <a:lstStyle/>
          <a:p>
            <a:r>
              <a:rPr lang="nl-NL" dirty="0" smtClean="0"/>
              <a:t>62</a:t>
            </a:r>
            <a:endParaRPr lang="nl-NL" dirty="0"/>
          </a:p>
        </p:txBody>
      </p:sp>
      <p:sp>
        <p:nvSpPr>
          <p:cNvPr id="11" name="Tekstvak 10"/>
          <p:cNvSpPr txBox="1"/>
          <p:nvPr/>
        </p:nvSpPr>
        <p:spPr>
          <a:xfrm>
            <a:off x="8316416" y="2236357"/>
            <a:ext cx="486295" cy="369332"/>
          </a:xfrm>
          <a:prstGeom prst="rect">
            <a:avLst/>
          </a:prstGeom>
          <a:noFill/>
        </p:spPr>
        <p:txBody>
          <a:bodyPr wrap="square" rtlCol="0">
            <a:spAutoFit/>
          </a:bodyPr>
          <a:lstStyle/>
          <a:p>
            <a:r>
              <a:rPr lang="nl-NL" dirty="0" smtClean="0"/>
              <a:t>29</a:t>
            </a:r>
            <a:endParaRPr lang="nl-NL" dirty="0"/>
          </a:p>
        </p:txBody>
      </p:sp>
      <p:sp>
        <p:nvSpPr>
          <p:cNvPr id="12" name="Tekstvak 11"/>
          <p:cNvSpPr txBox="1"/>
          <p:nvPr/>
        </p:nvSpPr>
        <p:spPr>
          <a:xfrm>
            <a:off x="4317504" y="2231057"/>
            <a:ext cx="486295" cy="369332"/>
          </a:xfrm>
          <a:prstGeom prst="rect">
            <a:avLst/>
          </a:prstGeom>
          <a:noFill/>
        </p:spPr>
        <p:txBody>
          <a:bodyPr wrap="square" rtlCol="0">
            <a:spAutoFit/>
          </a:bodyPr>
          <a:lstStyle/>
          <a:p>
            <a:r>
              <a:rPr lang="nl-NL" dirty="0" smtClean="0"/>
              <a:t>44</a:t>
            </a:r>
            <a:endParaRPr lang="nl-NL" dirty="0"/>
          </a:p>
        </p:txBody>
      </p:sp>
      <p:sp>
        <p:nvSpPr>
          <p:cNvPr id="13" name="Tekstvak 12"/>
          <p:cNvSpPr txBox="1"/>
          <p:nvPr/>
        </p:nvSpPr>
        <p:spPr>
          <a:xfrm>
            <a:off x="7596336" y="3380586"/>
            <a:ext cx="486295" cy="369332"/>
          </a:xfrm>
          <a:prstGeom prst="rect">
            <a:avLst/>
          </a:prstGeom>
          <a:noFill/>
        </p:spPr>
        <p:txBody>
          <a:bodyPr wrap="square" rtlCol="0">
            <a:spAutoFit/>
          </a:bodyPr>
          <a:lstStyle/>
          <a:p>
            <a:r>
              <a:rPr lang="nl-NL" dirty="0" smtClean="0"/>
              <a:t>40</a:t>
            </a:r>
            <a:endParaRPr lang="nl-NL" dirty="0"/>
          </a:p>
        </p:txBody>
      </p:sp>
      <p:sp>
        <p:nvSpPr>
          <p:cNvPr id="14" name="Tekstvak 13"/>
          <p:cNvSpPr txBox="1"/>
          <p:nvPr/>
        </p:nvSpPr>
        <p:spPr>
          <a:xfrm>
            <a:off x="6105763" y="3380586"/>
            <a:ext cx="486295" cy="369332"/>
          </a:xfrm>
          <a:prstGeom prst="rect">
            <a:avLst/>
          </a:prstGeom>
          <a:noFill/>
        </p:spPr>
        <p:txBody>
          <a:bodyPr wrap="square" rtlCol="0">
            <a:spAutoFit/>
          </a:bodyPr>
          <a:lstStyle/>
          <a:p>
            <a:r>
              <a:rPr lang="nl-NL" dirty="0" smtClean="0"/>
              <a:t>34</a:t>
            </a:r>
            <a:endParaRPr lang="nl-NL" dirty="0"/>
          </a:p>
        </p:txBody>
      </p:sp>
      <p:sp>
        <p:nvSpPr>
          <p:cNvPr id="15" name="Tekstvak 14"/>
          <p:cNvSpPr txBox="1"/>
          <p:nvPr/>
        </p:nvSpPr>
        <p:spPr>
          <a:xfrm>
            <a:off x="6039537" y="2782198"/>
            <a:ext cx="486295" cy="369332"/>
          </a:xfrm>
          <a:prstGeom prst="rect">
            <a:avLst/>
          </a:prstGeom>
          <a:noFill/>
        </p:spPr>
        <p:txBody>
          <a:bodyPr wrap="square" rtlCol="0">
            <a:spAutoFit/>
          </a:bodyPr>
          <a:lstStyle/>
          <a:p>
            <a:r>
              <a:rPr lang="nl-NL" dirty="0" smtClean="0"/>
              <a:t>24</a:t>
            </a:r>
            <a:endParaRPr lang="nl-NL" dirty="0"/>
          </a:p>
        </p:txBody>
      </p:sp>
      <p:sp>
        <p:nvSpPr>
          <p:cNvPr id="16" name="Tekstvak 15"/>
          <p:cNvSpPr txBox="1"/>
          <p:nvPr/>
        </p:nvSpPr>
        <p:spPr>
          <a:xfrm>
            <a:off x="6039538" y="2204864"/>
            <a:ext cx="486295" cy="369332"/>
          </a:xfrm>
          <a:prstGeom prst="rect">
            <a:avLst/>
          </a:prstGeom>
          <a:noFill/>
        </p:spPr>
        <p:txBody>
          <a:bodyPr wrap="square" rtlCol="0">
            <a:spAutoFit/>
          </a:bodyPr>
          <a:lstStyle/>
          <a:p>
            <a:r>
              <a:rPr lang="nl-NL" dirty="0" smtClean="0"/>
              <a:t>17</a:t>
            </a:r>
            <a:endParaRPr lang="nl-NL" dirty="0"/>
          </a:p>
        </p:txBody>
      </p:sp>
      <p:sp>
        <p:nvSpPr>
          <p:cNvPr id="17" name="Tekstvak 16"/>
          <p:cNvSpPr txBox="1"/>
          <p:nvPr/>
        </p:nvSpPr>
        <p:spPr>
          <a:xfrm>
            <a:off x="7596336" y="2204864"/>
            <a:ext cx="486295" cy="369332"/>
          </a:xfrm>
          <a:prstGeom prst="rect">
            <a:avLst/>
          </a:prstGeom>
          <a:noFill/>
        </p:spPr>
        <p:txBody>
          <a:bodyPr wrap="square" rtlCol="0">
            <a:spAutoFit/>
          </a:bodyPr>
          <a:lstStyle/>
          <a:p>
            <a:r>
              <a:rPr lang="nl-NL" dirty="0" smtClean="0"/>
              <a:t>13</a:t>
            </a:r>
            <a:endParaRPr lang="nl-NL" dirty="0"/>
          </a:p>
        </p:txBody>
      </p:sp>
    </p:spTree>
    <p:extLst>
      <p:ext uri="{BB962C8B-B14F-4D97-AF65-F5344CB8AC3E}">
        <p14:creationId xmlns:p14="http://schemas.microsoft.com/office/powerpoint/2010/main" xmlns="" val="54195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Afbeelding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581150" y="4021138"/>
            <a:ext cx="48260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3" name="Afbeelding 8"/>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624013" y="4575175"/>
            <a:ext cx="3810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Afbeelding 9"/>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624013" y="5148263"/>
            <a:ext cx="34925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Afbeelding 10"/>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593850" y="5797550"/>
            <a:ext cx="3937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Afbeelding 11"/>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2184400" y="3998913"/>
            <a:ext cx="17653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Afbeelding 12"/>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2176463" y="4598988"/>
            <a:ext cx="25527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Afbeelding 13"/>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2160588" y="5199063"/>
            <a:ext cx="18415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Afbeelding 14"/>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2152650" y="5800725"/>
            <a:ext cx="423545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Afbeelding 10"/>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547813" y="1965325"/>
            <a:ext cx="6232525" cy="114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8298280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400"/>
                                        <p:tgtEl>
                                          <p:spTgt spid="12"/>
                                        </p:tgtEl>
                                      </p:cBhvr>
                                    </p:animEffect>
                                  </p:childTnLst>
                                </p:cTn>
                              </p:par>
                            </p:childTnLst>
                          </p:cTn>
                        </p:par>
                        <p:par>
                          <p:cTn id="12" fill="hold" nodeType="afterGroup">
                            <p:stCondLst>
                              <p:cond delay="9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400"/>
                                        <p:tgtEl>
                                          <p:spTgt spid="13"/>
                                        </p:tgtEl>
                                      </p:cBhvr>
                                    </p:animEffect>
                                  </p:childTnLst>
                                </p:cTn>
                              </p:par>
                            </p:childTnLst>
                          </p:cTn>
                        </p:par>
                        <p:par>
                          <p:cTn id="16" fill="hold" nodeType="afterGroup">
                            <p:stCondLst>
                              <p:cond delay="13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400"/>
                                        <p:tgtEl>
                                          <p:spTgt spid="14"/>
                                        </p:tgtEl>
                                      </p:cBhvr>
                                    </p:animEffect>
                                  </p:childTnLst>
                                </p:cTn>
                              </p:par>
                            </p:childTnLst>
                          </p:cTn>
                        </p:par>
                        <p:par>
                          <p:cTn id="20" fill="hold" nodeType="afterGroup">
                            <p:stCondLst>
                              <p:cond delay="17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rije vorm 2"/>
          <p:cNvSpPr/>
          <p:nvPr/>
        </p:nvSpPr>
        <p:spPr>
          <a:xfrm>
            <a:off x="1181686" y="1326295"/>
            <a:ext cx="6344277" cy="4419112"/>
          </a:xfrm>
          <a:custGeom>
            <a:avLst/>
            <a:gdLst>
              <a:gd name="connsiteX0" fmla="*/ 0 w 6344277"/>
              <a:gd name="connsiteY0" fmla="*/ 4413324 h 4419112"/>
              <a:gd name="connsiteX1" fmla="*/ 1322363 w 6344277"/>
              <a:gd name="connsiteY1" fmla="*/ 4342986 h 4419112"/>
              <a:gd name="connsiteX2" fmla="*/ 2377440 w 6344277"/>
              <a:gd name="connsiteY2" fmla="*/ 3878752 h 4419112"/>
              <a:gd name="connsiteX3" fmla="*/ 3474720 w 6344277"/>
              <a:gd name="connsiteY3" fmla="*/ 1557583 h 4419112"/>
              <a:gd name="connsiteX4" fmla="*/ 4009293 w 6344277"/>
              <a:gd name="connsiteY4" fmla="*/ 783860 h 4419112"/>
              <a:gd name="connsiteX5" fmla="*/ 4951828 w 6344277"/>
              <a:gd name="connsiteY5" fmla="*/ 221152 h 4419112"/>
              <a:gd name="connsiteX6" fmla="*/ 6203853 w 6344277"/>
              <a:gd name="connsiteY6" fmla="*/ 24204 h 4419112"/>
              <a:gd name="connsiteX7" fmla="*/ 6260123 w 6344277"/>
              <a:gd name="connsiteY7" fmla="*/ 10136 h 441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277" h="4419112">
                <a:moveTo>
                  <a:pt x="0" y="4413324"/>
                </a:moveTo>
                <a:cubicBezTo>
                  <a:pt x="463061" y="4422702"/>
                  <a:pt x="926123" y="4432081"/>
                  <a:pt x="1322363" y="4342986"/>
                </a:cubicBezTo>
                <a:cubicBezTo>
                  <a:pt x="1718603" y="4253891"/>
                  <a:pt x="2018714" y="4342986"/>
                  <a:pt x="2377440" y="3878752"/>
                </a:cubicBezTo>
                <a:cubicBezTo>
                  <a:pt x="2736166" y="3414518"/>
                  <a:pt x="3202745" y="2073398"/>
                  <a:pt x="3474720" y="1557583"/>
                </a:cubicBezTo>
                <a:cubicBezTo>
                  <a:pt x="3746695" y="1041768"/>
                  <a:pt x="3763108" y="1006598"/>
                  <a:pt x="4009293" y="783860"/>
                </a:cubicBezTo>
                <a:cubicBezTo>
                  <a:pt x="4255478" y="561122"/>
                  <a:pt x="4586068" y="347761"/>
                  <a:pt x="4951828" y="221152"/>
                </a:cubicBezTo>
                <a:cubicBezTo>
                  <a:pt x="5317588" y="94543"/>
                  <a:pt x="5985804" y="59373"/>
                  <a:pt x="6203853" y="24204"/>
                </a:cubicBezTo>
                <a:cubicBezTo>
                  <a:pt x="6421902" y="-10965"/>
                  <a:pt x="6341012" y="-415"/>
                  <a:pt x="6260123" y="10136"/>
                </a:cubicBezTo>
              </a:path>
            </a:pathLst>
          </a:cu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nl-NL"/>
          </a:p>
        </p:txBody>
      </p:sp>
      <p:sp>
        <p:nvSpPr>
          <p:cNvPr id="4" name="Ovaal 3"/>
          <p:cNvSpPr/>
          <p:nvPr/>
        </p:nvSpPr>
        <p:spPr>
          <a:xfrm>
            <a:off x="2321169" y="3915508"/>
            <a:ext cx="2996419" cy="548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TKI-regelingen</a:t>
            </a:r>
            <a:endParaRPr lang="nl-NL" dirty="0">
              <a:solidFill>
                <a:schemeClr val="tx1"/>
              </a:solidFill>
            </a:endParaRPr>
          </a:p>
        </p:txBody>
      </p:sp>
      <p:sp>
        <p:nvSpPr>
          <p:cNvPr id="6" name="Ovaal 5"/>
          <p:cNvSpPr/>
          <p:nvPr/>
        </p:nvSpPr>
        <p:spPr>
          <a:xfrm>
            <a:off x="1181686" y="5062025"/>
            <a:ext cx="3713871" cy="548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                     WBSO</a:t>
            </a:r>
            <a:endParaRPr lang="nl-NL" dirty="0">
              <a:solidFill>
                <a:schemeClr val="tx1"/>
              </a:solidFill>
            </a:endParaRPr>
          </a:p>
        </p:txBody>
      </p:sp>
      <p:sp>
        <p:nvSpPr>
          <p:cNvPr id="7" name="Ovaal 6"/>
          <p:cNvSpPr/>
          <p:nvPr/>
        </p:nvSpPr>
        <p:spPr>
          <a:xfrm>
            <a:off x="2009335" y="4464148"/>
            <a:ext cx="2597425" cy="548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MIT</a:t>
            </a:r>
            <a:endParaRPr lang="nl-NL" dirty="0">
              <a:solidFill>
                <a:schemeClr val="tx1"/>
              </a:solidFill>
            </a:endParaRPr>
          </a:p>
        </p:txBody>
      </p:sp>
      <p:sp>
        <p:nvSpPr>
          <p:cNvPr id="5" name="Ovaal 4"/>
          <p:cNvSpPr/>
          <p:nvPr/>
        </p:nvSpPr>
        <p:spPr>
          <a:xfrm>
            <a:off x="4770468" y="2004646"/>
            <a:ext cx="1357659" cy="5205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    DEI</a:t>
            </a:r>
            <a:endParaRPr lang="nl-NL" dirty="0">
              <a:solidFill>
                <a:schemeClr val="tx1"/>
              </a:solidFill>
            </a:endParaRPr>
          </a:p>
        </p:txBody>
      </p:sp>
      <p:sp>
        <p:nvSpPr>
          <p:cNvPr id="9" name="Ovaal 8"/>
          <p:cNvSpPr/>
          <p:nvPr/>
        </p:nvSpPr>
        <p:spPr>
          <a:xfrm>
            <a:off x="5658792" y="1066043"/>
            <a:ext cx="1357659" cy="520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SDE+</a:t>
            </a:r>
            <a:endParaRPr lang="nl-NL" dirty="0">
              <a:solidFill>
                <a:schemeClr val="tx1"/>
              </a:solidFill>
            </a:endParaRPr>
          </a:p>
        </p:txBody>
      </p:sp>
      <p:sp>
        <p:nvSpPr>
          <p:cNvPr id="8" name="Tekstvak 7"/>
          <p:cNvSpPr txBox="1"/>
          <p:nvPr/>
        </p:nvSpPr>
        <p:spPr>
          <a:xfrm>
            <a:off x="1235612" y="5917250"/>
            <a:ext cx="1261884" cy="369332"/>
          </a:xfrm>
          <a:prstGeom prst="rect">
            <a:avLst/>
          </a:prstGeom>
          <a:noFill/>
        </p:spPr>
        <p:txBody>
          <a:bodyPr wrap="none" rtlCol="0">
            <a:spAutoFit/>
          </a:bodyPr>
          <a:lstStyle/>
          <a:p>
            <a:r>
              <a:rPr lang="nl-NL" dirty="0" smtClean="0"/>
              <a:t>Discovery </a:t>
            </a:r>
            <a:endParaRPr lang="nl-NL" dirty="0"/>
          </a:p>
        </p:txBody>
      </p:sp>
      <p:sp>
        <p:nvSpPr>
          <p:cNvPr id="11" name="Tekstvak 10"/>
          <p:cNvSpPr txBox="1"/>
          <p:nvPr/>
        </p:nvSpPr>
        <p:spPr>
          <a:xfrm>
            <a:off x="2876602" y="5917250"/>
            <a:ext cx="1544012" cy="369332"/>
          </a:xfrm>
          <a:prstGeom prst="rect">
            <a:avLst/>
          </a:prstGeom>
          <a:noFill/>
        </p:spPr>
        <p:txBody>
          <a:bodyPr wrap="none" rtlCol="0">
            <a:spAutoFit/>
          </a:bodyPr>
          <a:lstStyle/>
          <a:p>
            <a:r>
              <a:rPr lang="nl-NL" dirty="0" smtClean="0"/>
              <a:t>Development</a:t>
            </a:r>
            <a:endParaRPr lang="nl-NL" dirty="0"/>
          </a:p>
        </p:txBody>
      </p:sp>
      <p:sp>
        <p:nvSpPr>
          <p:cNvPr id="12" name="Tekstvak 11"/>
          <p:cNvSpPr txBox="1"/>
          <p:nvPr/>
        </p:nvSpPr>
        <p:spPr>
          <a:xfrm>
            <a:off x="4606760" y="5917250"/>
            <a:ext cx="1685077" cy="369332"/>
          </a:xfrm>
          <a:prstGeom prst="rect">
            <a:avLst/>
          </a:prstGeom>
          <a:noFill/>
        </p:spPr>
        <p:txBody>
          <a:bodyPr wrap="none" rtlCol="0">
            <a:spAutoFit/>
          </a:bodyPr>
          <a:lstStyle/>
          <a:p>
            <a:r>
              <a:rPr lang="nl-NL" dirty="0" err="1" smtClean="0"/>
              <a:t>Demonstration</a:t>
            </a:r>
            <a:endParaRPr lang="nl-NL" dirty="0"/>
          </a:p>
        </p:txBody>
      </p:sp>
      <p:sp>
        <p:nvSpPr>
          <p:cNvPr id="13" name="Tekstvak 12"/>
          <p:cNvSpPr txBox="1"/>
          <p:nvPr/>
        </p:nvSpPr>
        <p:spPr>
          <a:xfrm>
            <a:off x="6337621" y="5917250"/>
            <a:ext cx="1415772" cy="369332"/>
          </a:xfrm>
          <a:prstGeom prst="rect">
            <a:avLst/>
          </a:prstGeom>
          <a:noFill/>
        </p:spPr>
        <p:txBody>
          <a:bodyPr wrap="none" rtlCol="0">
            <a:spAutoFit/>
          </a:bodyPr>
          <a:lstStyle/>
          <a:p>
            <a:r>
              <a:rPr lang="nl-NL" dirty="0" smtClean="0"/>
              <a:t>Deployment</a:t>
            </a:r>
            <a:endParaRPr lang="nl-NL" dirty="0"/>
          </a:p>
        </p:txBody>
      </p:sp>
      <p:cxnSp>
        <p:nvCxnSpPr>
          <p:cNvPr id="14" name="Rechte verbindingslijn 13"/>
          <p:cNvCxnSpPr/>
          <p:nvPr/>
        </p:nvCxnSpPr>
        <p:spPr>
          <a:xfrm>
            <a:off x="1181686" y="5745407"/>
            <a:ext cx="70057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V="1">
            <a:off x="1181686" y="1326295"/>
            <a:ext cx="0" cy="441911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rot="16200000">
            <a:off x="-205123" y="3276588"/>
            <a:ext cx="2005788" cy="369332"/>
          </a:xfrm>
          <a:prstGeom prst="rect">
            <a:avLst/>
          </a:prstGeom>
          <a:noFill/>
        </p:spPr>
        <p:txBody>
          <a:bodyPr wrap="square" rtlCol="0">
            <a:spAutoFit/>
          </a:bodyPr>
          <a:lstStyle/>
          <a:p>
            <a:r>
              <a:rPr lang="nl-NL" dirty="0" smtClean="0"/>
              <a:t>% </a:t>
            </a:r>
            <a:r>
              <a:rPr lang="nl-NL" dirty="0" err="1" smtClean="0"/>
              <a:t>penetration</a:t>
            </a:r>
            <a:endParaRPr lang="nl-NL" dirty="0"/>
          </a:p>
        </p:txBody>
      </p:sp>
      <p:sp>
        <p:nvSpPr>
          <p:cNvPr id="18" name="Tekstvak 17"/>
          <p:cNvSpPr txBox="1"/>
          <p:nvPr/>
        </p:nvSpPr>
        <p:spPr>
          <a:xfrm>
            <a:off x="1547446" y="1326295"/>
            <a:ext cx="3194144" cy="369332"/>
          </a:xfrm>
          <a:prstGeom prst="rect">
            <a:avLst/>
          </a:prstGeom>
          <a:noFill/>
        </p:spPr>
        <p:txBody>
          <a:bodyPr wrap="none" rtlCol="0">
            <a:spAutoFit/>
          </a:bodyPr>
          <a:lstStyle/>
          <a:p>
            <a:r>
              <a:rPr lang="nl-NL" dirty="0" smtClean="0"/>
              <a:t>Financiële instrumenten RVO</a:t>
            </a:r>
            <a:endParaRPr lang="nl-NL" dirty="0"/>
          </a:p>
        </p:txBody>
      </p:sp>
    </p:spTree>
    <p:extLst>
      <p:ext uri="{BB962C8B-B14F-4D97-AF65-F5344CB8AC3E}">
        <p14:creationId xmlns:p14="http://schemas.microsoft.com/office/powerpoint/2010/main" xmlns="" val="4013242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nl-NL" dirty="0"/>
              <a:t>Demonstratie Energie Innovatie</a:t>
            </a:r>
            <a:br>
              <a:rPr lang="nl-NL" dirty="0"/>
            </a:br>
            <a:endParaRPr lang="nl-NL" dirty="0"/>
          </a:p>
        </p:txBody>
      </p:sp>
      <p:sp>
        <p:nvSpPr>
          <p:cNvPr id="7" name="Ondertitel 6"/>
          <p:cNvSpPr>
            <a:spLocks noGrp="1"/>
          </p:cNvSpPr>
          <p:nvPr>
            <p:ph type="subTitle" idx="1"/>
          </p:nvPr>
        </p:nvSpPr>
        <p:spPr/>
        <p:txBody>
          <a:bodyPr/>
          <a:lstStyle/>
          <a:p>
            <a:r>
              <a:rPr lang="nl-NL" dirty="0" err="1" smtClean="0"/>
              <a:t>Sunday</a:t>
            </a:r>
            <a:r>
              <a:rPr lang="nl-NL" dirty="0" smtClean="0"/>
              <a:t> 2014</a:t>
            </a:r>
          </a:p>
          <a:p>
            <a:r>
              <a:rPr lang="nl-NL" dirty="0" smtClean="0"/>
              <a:t>19 november</a:t>
            </a:r>
          </a:p>
          <a:p>
            <a:r>
              <a:rPr lang="nl-NL" dirty="0" smtClean="0"/>
              <a:t>Marco Schwegler</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3493" y="1124744"/>
            <a:ext cx="2267744" cy="3475370"/>
          </a:xfrm>
          <a:prstGeom prst="rect">
            <a:avLst/>
          </a:prstGeom>
        </p:spPr>
      </p:pic>
    </p:spTree>
    <p:extLst>
      <p:ext uri="{BB962C8B-B14F-4D97-AF65-F5344CB8AC3E}">
        <p14:creationId xmlns:p14="http://schemas.microsoft.com/office/powerpoint/2010/main" xmlns="" val="2258876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nl-NL" dirty="0"/>
              <a:t>Wat is het doel?</a:t>
            </a:r>
          </a:p>
        </p:txBody>
      </p:sp>
      <p:sp>
        <p:nvSpPr>
          <p:cNvPr id="16" name="Tijdelijke aanduiding voor inhoud 15"/>
          <p:cNvSpPr>
            <a:spLocks noGrp="1"/>
          </p:cNvSpPr>
          <p:nvPr>
            <p:ph sz="quarter" idx="13"/>
          </p:nvPr>
        </p:nvSpPr>
        <p:spPr/>
        <p:txBody>
          <a:bodyPr/>
          <a:lstStyle/>
          <a:p>
            <a:r>
              <a:rPr lang="nl-NL" dirty="0" smtClean="0"/>
              <a:t>Etalage van </a:t>
            </a:r>
            <a:r>
              <a:rPr lang="nl-NL" dirty="0"/>
              <a:t>energie innovaties</a:t>
            </a:r>
          </a:p>
          <a:p>
            <a:r>
              <a:rPr lang="nl-NL" dirty="0"/>
              <a:t>Energietechnologie met groot economisch potentieel</a:t>
            </a:r>
          </a:p>
          <a:p>
            <a:r>
              <a:rPr lang="nl-NL" dirty="0"/>
              <a:t>Bijdrage aan groene groei</a:t>
            </a:r>
          </a:p>
          <a:p>
            <a:r>
              <a:rPr lang="nl-NL" dirty="0"/>
              <a:t>Energietechnologie breed (ook vb. energie uit water, geothermie)</a:t>
            </a:r>
          </a:p>
          <a:p>
            <a:r>
              <a:rPr lang="nl-NL" dirty="0" smtClean="0"/>
              <a:t>Dus ook </a:t>
            </a:r>
            <a:r>
              <a:rPr lang="nl-NL" dirty="0" err="1" smtClean="0"/>
              <a:t>ZonPV</a:t>
            </a:r>
            <a:r>
              <a:rPr lang="nl-NL" dirty="0" smtClean="0"/>
              <a:t>/</a:t>
            </a:r>
            <a:r>
              <a:rPr lang="nl-NL" dirty="0" err="1" smtClean="0"/>
              <a:t>Zonthermisch</a:t>
            </a:r>
            <a:endParaRPr lang="nl-NL" dirty="0"/>
          </a:p>
        </p:txBody>
      </p:sp>
    </p:spTree>
    <p:extLst>
      <p:ext uri="{BB962C8B-B14F-4D97-AF65-F5344CB8AC3E}">
        <p14:creationId xmlns:p14="http://schemas.microsoft.com/office/powerpoint/2010/main" xmlns="" val="4168559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Eerste ervaringen</a:t>
            </a:r>
            <a:endParaRPr lang="nl-NL" dirty="0"/>
          </a:p>
        </p:txBody>
      </p:sp>
      <p:sp>
        <p:nvSpPr>
          <p:cNvPr id="3" name="Tijdelijke aanduiding voor inhoud 2"/>
          <p:cNvSpPr>
            <a:spLocks noGrp="1"/>
          </p:cNvSpPr>
          <p:nvPr>
            <p:ph sz="quarter" idx="13"/>
          </p:nvPr>
        </p:nvSpPr>
        <p:spPr/>
        <p:txBody>
          <a:bodyPr/>
          <a:lstStyle/>
          <a:p>
            <a:r>
              <a:rPr lang="nl-NL" dirty="0" smtClean="0"/>
              <a:t>Veel belangstelling, veel gesprekken en ideeën</a:t>
            </a:r>
            <a:endParaRPr lang="nl-NL" dirty="0"/>
          </a:p>
          <a:p>
            <a:r>
              <a:rPr lang="nl-NL" dirty="0" smtClean="0"/>
              <a:t>Veel aanvragen, 65 voorstellen, budget ruim overvraagd</a:t>
            </a:r>
          </a:p>
          <a:p>
            <a:r>
              <a:rPr lang="nl-NL" dirty="0" smtClean="0"/>
              <a:t>Beperkt aantal voorstellen op zonne-energie, slaagkans nog niet bekend</a:t>
            </a:r>
          </a:p>
          <a:p>
            <a:r>
              <a:rPr lang="nl-NL" dirty="0" smtClean="0"/>
              <a:t>In beginsel voor meer jaren budget, maar openstelling 2015 nog niet bekend</a:t>
            </a:r>
            <a:endParaRPr lang="nl-NL" dirty="0"/>
          </a:p>
        </p:txBody>
      </p:sp>
    </p:spTree>
    <p:extLst>
      <p:ext uri="{BB962C8B-B14F-4D97-AF65-F5344CB8AC3E}">
        <p14:creationId xmlns:p14="http://schemas.microsoft.com/office/powerpoint/2010/main" xmlns="" val="1394123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DEI-project?</a:t>
            </a:r>
          </a:p>
        </p:txBody>
      </p:sp>
      <p:sp>
        <p:nvSpPr>
          <p:cNvPr id="3" name="Tijdelijke aanduiding voor inhoud 2"/>
          <p:cNvSpPr>
            <a:spLocks noGrp="1"/>
          </p:cNvSpPr>
          <p:nvPr>
            <p:ph sz="quarter" idx="13"/>
          </p:nvPr>
        </p:nvSpPr>
        <p:spPr/>
        <p:txBody>
          <a:bodyPr/>
          <a:lstStyle/>
          <a:p>
            <a:r>
              <a:rPr lang="nl-NL" dirty="0"/>
              <a:t>Demonstratie van nieuwe energie technologie (= investeringsproject)</a:t>
            </a:r>
          </a:p>
          <a:p>
            <a:r>
              <a:rPr lang="nl-NL" dirty="0"/>
              <a:t>Subsidie op </a:t>
            </a:r>
            <a:r>
              <a:rPr lang="nl-NL" u="sng" dirty="0"/>
              <a:t>meerkosten</a:t>
            </a:r>
            <a:r>
              <a:rPr lang="nl-NL" dirty="0"/>
              <a:t> van de investering</a:t>
            </a:r>
          </a:p>
          <a:p>
            <a:r>
              <a:rPr lang="nl-NL" dirty="0" smtClean="0"/>
              <a:t>Minimaal 70</a:t>
            </a:r>
            <a:r>
              <a:rPr lang="nl-NL" dirty="0"/>
              <a:t>% Demo</a:t>
            </a:r>
          </a:p>
          <a:p>
            <a:r>
              <a:rPr lang="nl-NL" dirty="0"/>
              <a:t>Max. 30% industrieel onderzoek</a:t>
            </a:r>
            <a:r>
              <a:rPr lang="nl-NL" dirty="0" smtClean="0"/>
              <a:t>/-experimentele </a:t>
            </a:r>
            <a:r>
              <a:rPr lang="nl-NL" dirty="0"/>
              <a:t>ontwikkeling</a:t>
            </a:r>
          </a:p>
          <a:p>
            <a:r>
              <a:rPr lang="nl-NL" dirty="0" smtClean="0"/>
              <a:t>Minimum subsidiebedrag 125.000 €</a:t>
            </a:r>
            <a:endParaRPr lang="nl-NL" dirty="0"/>
          </a:p>
        </p:txBody>
      </p:sp>
    </p:spTree>
    <p:extLst>
      <p:ext uri="{BB962C8B-B14F-4D97-AF65-F5344CB8AC3E}">
        <p14:creationId xmlns:p14="http://schemas.microsoft.com/office/powerpoint/2010/main" xmlns="" val="197847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maakt een goed DEI project?</a:t>
            </a:r>
            <a:endParaRPr lang="nl-NL" dirty="0"/>
          </a:p>
        </p:txBody>
      </p:sp>
      <p:sp>
        <p:nvSpPr>
          <p:cNvPr id="3" name="Tijdelijke aanduiding voor inhoud 2"/>
          <p:cNvSpPr>
            <a:spLocks noGrp="1"/>
          </p:cNvSpPr>
          <p:nvPr>
            <p:ph sz="quarter" idx="13"/>
          </p:nvPr>
        </p:nvSpPr>
        <p:spPr/>
        <p:txBody>
          <a:bodyPr/>
          <a:lstStyle/>
          <a:p>
            <a:r>
              <a:rPr lang="nl-NL" dirty="0" smtClean="0"/>
              <a:t>Bijdrage </a:t>
            </a:r>
            <a:r>
              <a:rPr lang="nl-NL" dirty="0"/>
              <a:t>aan </a:t>
            </a:r>
            <a:r>
              <a:rPr lang="nl-NL" dirty="0" smtClean="0"/>
              <a:t>NL economie</a:t>
            </a:r>
            <a:r>
              <a:rPr lang="nl-NL" dirty="0"/>
              <a:t> </a:t>
            </a:r>
            <a:r>
              <a:rPr lang="nl-NL" dirty="0" smtClean="0"/>
              <a:t>telt het zwaarst</a:t>
            </a:r>
            <a:endParaRPr lang="nl-NL" dirty="0"/>
          </a:p>
          <a:p>
            <a:r>
              <a:rPr lang="nl-NL" dirty="0"/>
              <a:t>Verduurzaming</a:t>
            </a:r>
          </a:p>
          <a:p>
            <a:r>
              <a:rPr lang="nl-NL" dirty="0"/>
              <a:t>Vernieuwing, kennispositie</a:t>
            </a:r>
          </a:p>
          <a:p>
            <a:r>
              <a:rPr lang="nl-NL" dirty="0"/>
              <a:t>Kwaliteit: aanpak, risico’s, deelnemers</a:t>
            </a:r>
          </a:p>
          <a:p>
            <a:r>
              <a:rPr lang="nl-NL" dirty="0" smtClean="0"/>
              <a:t>Beoordeling volgens tenderprincipe</a:t>
            </a:r>
            <a:endParaRPr lang="nl-NL" dirty="0"/>
          </a:p>
        </p:txBody>
      </p:sp>
    </p:spTree>
    <p:extLst>
      <p:ext uri="{BB962C8B-B14F-4D97-AF65-F5344CB8AC3E}">
        <p14:creationId xmlns:p14="http://schemas.microsoft.com/office/powerpoint/2010/main" xmlns="" val="316508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Heb je een potentieel project?</a:t>
            </a:r>
            <a:endParaRPr lang="nl-NL" dirty="0"/>
          </a:p>
        </p:txBody>
      </p:sp>
      <p:sp>
        <p:nvSpPr>
          <p:cNvPr id="3" name="Tijdelijke aanduiding voor inhoud 2"/>
          <p:cNvSpPr>
            <a:spLocks noGrp="1"/>
          </p:cNvSpPr>
          <p:nvPr>
            <p:ph sz="quarter" idx="13"/>
          </p:nvPr>
        </p:nvSpPr>
        <p:spPr>
          <a:xfrm>
            <a:off x="246063" y="1837346"/>
            <a:ext cx="8640000" cy="4340079"/>
          </a:xfrm>
        </p:spPr>
        <p:txBody>
          <a:bodyPr/>
          <a:lstStyle/>
          <a:p>
            <a:r>
              <a:rPr lang="nl-NL" dirty="0" smtClean="0"/>
              <a:t>Informatie te vinden op de website</a:t>
            </a:r>
          </a:p>
          <a:p>
            <a:r>
              <a:rPr lang="nl-NL" sz="2000" dirty="0">
                <a:hlinkClick r:id="rId2"/>
              </a:rPr>
              <a:t>http://</a:t>
            </a:r>
            <a:r>
              <a:rPr lang="nl-NL" sz="2000" dirty="0" smtClean="0">
                <a:hlinkClick r:id="rId2"/>
              </a:rPr>
              <a:t>www.rvo.nl/subsidies-regelingen/tender-demonstratie-energie-innovatie</a:t>
            </a:r>
            <a:endParaRPr lang="nl-NL" sz="2000" dirty="0" smtClean="0"/>
          </a:p>
          <a:p>
            <a:r>
              <a:rPr lang="nl-NL" dirty="0"/>
              <a:t>Kom met je projectidee ruim voor de tender!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6751" y="3717996"/>
            <a:ext cx="7665578" cy="2701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7997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rije vorm 2"/>
          <p:cNvSpPr/>
          <p:nvPr/>
        </p:nvSpPr>
        <p:spPr>
          <a:xfrm>
            <a:off x="1181686" y="1326295"/>
            <a:ext cx="6344277" cy="4419112"/>
          </a:xfrm>
          <a:custGeom>
            <a:avLst/>
            <a:gdLst>
              <a:gd name="connsiteX0" fmla="*/ 0 w 6344277"/>
              <a:gd name="connsiteY0" fmla="*/ 4413324 h 4419112"/>
              <a:gd name="connsiteX1" fmla="*/ 1322363 w 6344277"/>
              <a:gd name="connsiteY1" fmla="*/ 4342986 h 4419112"/>
              <a:gd name="connsiteX2" fmla="*/ 2377440 w 6344277"/>
              <a:gd name="connsiteY2" fmla="*/ 3878752 h 4419112"/>
              <a:gd name="connsiteX3" fmla="*/ 3474720 w 6344277"/>
              <a:gd name="connsiteY3" fmla="*/ 1557583 h 4419112"/>
              <a:gd name="connsiteX4" fmla="*/ 4009293 w 6344277"/>
              <a:gd name="connsiteY4" fmla="*/ 783860 h 4419112"/>
              <a:gd name="connsiteX5" fmla="*/ 4951828 w 6344277"/>
              <a:gd name="connsiteY5" fmla="*/ 221152 h 4419112"/>
              <a:gd name="connsiteX6" fmla="*/ 6203853 w 6344277"/>
              <a:gd name="connsiteY6" fmla="*/ 24204 h 4419112"/>
              <a:gd name="connsiteX7" fmla="*/ 6260123 w 6344277"/>
              <a:gd name="connsiteY7" fmla="*/ 10136 h 441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277" h="4419112">
                <a:moveTo>
                  <a:pt x="0" y="4413324"/>
                </a:moveTo>
                <a:cubicBezTo>
                  <a:pt x="463061" y="4422702"/>
                  <a:pt x="926123" y="4432081"/>
                  <a:pt x="1322363" y="4342986"/>
                </a:cubicBezTo>
                <a:cubicBezTo>
                  <a:pt x="1718603" y="4253891"/>
                  <a:pt x="2018714" y="4342986"/>
                  <a:pt x="2377440" y="3878752"/>
                </a:cubicBezTo>
                <a:cubicBezTo>
                  <a:pt x="2736166" y="3414518"/>
                  <a:pt x="3202745" y="2073398"/>
                  <a:pt x="3474720" y="1557583"/>
                </a:cubicBezTo>
                <a:cubicBezTo>
                  <a:pt x="3746695" y="1041768"/>
                  <a:pt x="3763108" y="1006598"/>
                  <a:pt x="4009293" y="783860"/>
                </a:cubicBezTo>
                <a:cubicBezTo>
                  <a:pt x="4255478" y="561122"/>
                  <a:pt x="4586068" y="347761"/>
                  <a:pt x="4951828" y="221152"/>
                </a:cubicBezTo>
                <a:cubicBezTo>
                  <a:pt x="5317588" y="94543"/>
                  <a:pt x="5985804" y="59373"/>
                  <a:pt x="6203853" y="24204"/>
                </a:cubicBezTo>
                <a:cubicBezTo>
                  <a:pt x="6421902" y="-10965"/>
                  <a:pt x="6341012" y="-415"/>
                  <a:pt x="6260123" y="10136"/>
                </a:cubicBezTo>
              </a:path>
            </a:pathLst>
          </a:cu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nl-NL"/>
          </a:p>
        </p:txBody>
      </p:sp>
      <p:sp>
        <p:nvSpPr>
          <p:cNvPr id="4" name="Ovaal 3"/>
          <p:cNvSpPr/>
          <p:nvPr/>
        </p:nvSpPr>
        <p:spPr>
          <a:xfrm>
            <a:off x="2321169" y="3915508"/>
            <a:ext cx="2996419" cy="548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TKI-regelingen</a:t>
            </a:r>
            <a:endParaRPr lang="nl-NL" dirty="0">
              <a:solidFill>
                <a:schemeClr val="tx1"/>
              </a:solidFill>
            </a:endParaRPr>
          </a:p>
        </p:txBody>
      </p:sp>
      <p:sp>
        <p:nvSpPr>
          <p:cNvPr id="6" name="Ovaal 5"/>
          <p:cNvSpPr/>
          <p:nvPr/>
        </p:nvSpPr>
        <p:spPr>
          <a:xfrm>
            <a:off x="1181686" y="5062025"/>
            <a:ext cx="3713871" cy="5486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                     WBSO</a:t>
            </a:r>
            <a:endParaRPr lang="nl-NL" dirty="0">
              <a:solidFill>
                <a:schemeClr val="tx1"/>
              </a:solidFill>
            </a:endParaRPr>
          </a:p>
        </p:txBody>
      </p:sp>
      <p:sp>
        <p:nvSpPr>
          <p:cNvPr id="7" name="Ovaal 6"/>
          <p:cNvSpPr/>
          <p:nvPr/>
        </p:nvSpPr>
        <p:spPr>
          <a:xfrm>
            <a:off x="2009335" y="4464148"/>
            <a:ext cx="2597425" cy="548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MIT</a:t>
            </a:r>
            <a:endParaRPr lang="nl-NL" dirty="0">
              <a:solidFill>
                <a:schemeClr val="tx1"/>
              </a:solidFill>
            </a:endParaRPr>
          </a:p>
        </p:txBody>
      </p:sp>
      <p:sp>
        <p:nvSpPr>
          <p:cNvPr id="5" name="Ovaal 4"/>
          <p:cNvSpPr/>
          <p:nvPr/>
        </p:nvSpPr>
        <p:spPr>
          <a:xfrm>
            <a:off x="4770468" y="2004646"/>
            <a:ext cx="1357659" cy="520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    DEI</a:t>
            </a:r>
            <a:endParaRPr lang="nl-NL" dirty="0">
              <a:solidFill>
                <a:schemeClr val="tx1"/>
              </a:solidFill>
            </a:endParaRPr>
          </a:p>
        </p:txBody>
      </p:sp>
      <p:sp>
        <p:nvSpPr>
          <p:cNvPr id="9" name="Ovaal 8"/>
          <p:cNvSpPr/>
          <p:nvPr/>
        </p:nvSpPr>
        <p:spPr>
          <a:xfrm>
            <a:off x="5658792" y="1066043"/>
            <a:ext cx="1357659" cy="520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SDE+</a:t>
            </a:r>
            <a:endParaRPr lang="nl-NL" dirty="0">
              <a:solidFill>
                <a:schemeClr val="tx1"/>
              </a:solidFill>
            </a:endParaRPr>
          </a:p>
        </p:txBody>
      </p:sp>
      <p:sp>
        <p:nvSpPr>
          <p:cNvPr id="8" name="Tekstvak 7"/>
          <p:cNvSpPr txBox="1"/>
          <p:nvPr/>
        </p:nvSpPr>
        <p:spPr>
          <a:xfrm>
            <a:off x="1235612" y="5917250"/>
            <a:ext cx="1261884" cy="369332"/>
          </a:xfrm>
          <a:prstGeom prst="rect">
            <a:avLst/>
          </a:prstGeom>
          <a:noFill/>
        </p:spPr>
        <p:txBody>
          <a:bodyPr wrap="none" rtlCol="0">
            <a:spAutoFit/>
          </a:bodyPr>
          <a:lstStyle/>
          <a:p>
            <a:r>
              <a:rPr lang="nl-NL" dirty="0" smtClean="0"/>
              <a:t>Discovery </a:t>
            </a:r>
            <a:endParaRPr lang="nl-NL" dirty="0"/>
          </a:p>
        </p:txBody>
      </p:sp>
      <p:sp>
        <p:nvSpPr>
          <p:cNvPr id="11" name="Tekstvak 10"/>
          <p:cNvSpPr txBox="1"/>
          <p:nvPr/>
        </p:nvSpPr>
        <p:spPr>
          <a:xfrm>
            <a:off x="2876602" y="5917250"/>
            <a:ext cx="1544012" cy="369332"/>
          </a:xfrm>
          <a:prstGeom prst="rect">
            <a:avLst/>
          </a:prstGeom>
          <a:noFill/>
        </p:spPr>
        <p:txBody>
          <a:bodyPr wrap="none" rtlCol="0">
            <a:spAutoFit/>
          </a:bodyPr>
          <a:lstStyle/>
          <a:p>
            <a:r>
              <a:rPr lang="nl-NL" dirty="0" smtClean="0"/>
              <a:t>Development</a:t>
            </a:r>
            <a:endParaRPr lang="nl-NL" dirty="0"/>
          </a:p>
        </p:txBody>
      </p:sp>
      <p:sp>
        <p:nvSpPr>
          <p:cNvPr id="12" name="Tekstvak 11"/>
          <p:cNvSpPr txBox="1"/>
          <p:nvPr/>
        </p:nvSpPr>
        <p:spPr>
          <a:xfrm>
            <a:off x="4606760" y="5917250"/>
            <a:ext cx="1685077" cy="369332"/>
          </a:xfrm>
          <a:prstGeom prst="rect">
            <a:avLst/>
          </a:prstGeom>
          <a:noFill/>
        </p:spPr>
        <p:txBody>
          <a:bodyPr wrap="none" rtlCol="0">
            <a:spAutoFit/>
          </a:bodyPr>
          <a:lstStyle/>
          <a:p>
            <a:r>
              <a:rPr lang="nl-NL" dirty="0" err="1" smtClean="0"/>
              <a:t>Demonstration</a:t>
            </a:r>
            <a:endParaRPr lang="nl-NL" dirty="0"/>
          </a:p>
        </p:txBody>
      </p:sp>
      <p:sp>
        <p:nvSpPr>
          <p:cNvPr id="13" name="Tekstvak 12"/>
          <p:cNvSpPr txBox="1"/>
          <p:nvPr/>
        </p:nvSpPr>
        <p:spPr>
          <a:xfrm>
            <a:off x="6337621" y="5917250"/>
            <a:ext cx="1415772" cy="369332"/>
          </a:xfrm>
          <a:prstGeom prst="rect">
            <a:avLst/>
          </a:prstGeom>
          <a:noFill/>
        </p:spPr>
        <p:txBody>
          <a:bodyPr wrap="none" rtlCol="0">
            <a:spAutoFit/>
          </a:bodyPr>
          <a:lstStyle/>
          <a:p>
            <a:r>
              <a:rPr lang="nl-NL" dirty="0" smtClean="0"/>
              <a:t>Deployment</a:t>
            </a:r>
            <a:endParaRPr lang="nl-NL" dirty="0"/>
          </a:p>
        </p:txBody>
      </p:sp>
      <p:cxnSp>
        <p:nvCxnSpPr>
          <p:cNvPr id="14" name="Rechte verbindingslijn 13"/>
          <p:cNvCxnSpPr/>
          <p:nvPr/>
        </p:nvCxnSpPr>
        <p:spPr>
          <a:xfrm>
            <a:off x="1181686" y="5745407"/>
            <a:ext cx="70057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V="1">
            <a:off x="1181686" y="1326295"/>
            <a:ext cx="0" cy="441911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rot="16200000">
            <a:off x="-205123" y="3276588"/>
            <a:ext cx="2005788" cy="369332"/>
          </a:xfrm>
          <a:prstGeom prst="rect">
            <a:avLst/>
          </a:prstGeom>
          <a:noFill/>
        </p:spPr>
        <p:txBody>
          <a:bodyPr wrap="square" rtlCol="0">
            <a:spAutoFit/>
          </a:bodyPr>
          <a:lstStyle/>
          <a:p>
            <a:r>
              <a:rPr lang="nl-NL" dirty="0" smtClean="0"/>
              <a:t>% </a:t>
            </a:r>
            <a:r>
              <a:rPr lang="nl-NL" dirty="0" err="1" smtClean="0"/>
              <a:t>penetration</a:t>
            </a:r>
            <a:endParaRPr lang="nl-NL" dirty="0"/>
          </a:p>
        </p:txBody>
      </p:sp>
      <p:sp>
        <p:nvSpPr>
          <p:cNvPr id="18" name="Tekstvak 17"/>
          <p:cNvSpPr txBox="1"/>
          <p:nvPr/>
        </p:nvSpPr>
        <p:spPr>
          <a:xfrm>
            <a:off x="1547446" y="1326295"/>
            <a:ext cx="3194144" cy="369332"/>
          </a:xfrm>
          <a:prstGeom prst="rect">
            <a:avLst/>
          </a:prstGeom>
          <a:noFill/>
        </p:spPr>
        <p:txBody>
          <a:bodyPr wrap="none" rtlCol="0">
            <a:spAutoFit/>
          </a:bodyPr>
          <a:lstStyle/>
          <a:p>
            <a:r>
              <a:rPr lang="nl-NL" dirty="0" smtClean="0"/>
              <a:t>Financiële instrumenten RVO</a:t>
            </a:r>
            <a:endParaRPr lang="nl-NL" dirty="0"/>
          </a:p>
        </p:txBody>
      </p:sp>
    </p:spTree>
    <p:extLst>
      <p:ext uri="{BB962C8B-B14F-4D97-AF65-F5344CB8AC3E}">
        <p14:creationId xmlns:p14="http://schemas.microsoft.com/office/powerpoint/2010/main" xmlns="" val="4013242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WBSO/RDA</a:t>
            </a:r>
            <a:endParaRPr lang="nl-NL" dirty="0"/>
          </a:p>
        </p:txBody>
      </p:sp>
      <p:sp>
        <p:nvSpPr>
          <p:cNvPr id="3" name="Ondertitel 2"/>
          <p:cNvSpPr>
            <a:spLocks noGrp="1"/>
          </p:cNvSpPr>
          <p:nvPr>
            <p:ph type="subTitle" idx="1"/>
          </p:nvPr>
        </p:nvSpPr>
        <p:spPr/>
        <p:txBody>
          <a:bodyPr/>
          <a:lstStyle/>
          <a:p>
            <a:endParaRPr lang="nl-NL" dirty="0" smtClean="0"/>
          </a:p>
          <a:p>
            <a:r>
              <a:rPr lang="nl-NL" dirty="0" smtClean="0"/>
              <a:t>SunDAY2014</a:t>
            </a:r>
          </a:p>
          <a:p>
            <a:r>
              <a:rPr lang="nl-NL" dirty="0" smtClean="0"/>
              <a:t>Robert de Velde</a:t>
            </a:r>
            <a:endParaRPr lang="nl-NL" dirty="0"/>
          </a:p>
        </p:txBody>
      </p:sp>
    </p:spTree>
    <p:extLst>
      <p:ext uri="{BB962C8B-B14F-4D97-AF65-F5344CB8AC3E}">
        <p14:creationId xmlns:p14="http://schemas.microsoft.com/office/powerpoint/2010/main" xmlns="" val="2134564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
          <p:cNvSpPr>
            <a:spLocks/>
          </p:cNvSpPr>
          <p:nvPr/>
        </p:nvSpPr>
        <p:spPr bwMode="auto">
          <a:xfrm>
            <a:off x="271463" y="6254750"/>
            <a:ext cx="1192212"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defTabSz="914400"/>
            <a:r>
              <a:rPr lang="nl-NL">
                <a:solidFill>
                  <a:srgbClr val="FFFFFF"/>
                </a:solidFill>
                <a:latin typeface="Verdana" pitchFamily="34" charset="0"/>
                <a:ea typeface="Verdana" pitchFamily="34" charset="0"/>
                <a:cs typeface="Verdana" pitchFamily="34" charset="0"/>
                <a:sym typeface="Verdana" pitchFamily="34" charset="0"/>
              </a:rPr>
              <a:t>3</a:t>
            </a:r>
            <a:endParaRPr lang="nl-NL"/>
          </a:p>
        </p:txBody>
      </p:sp>
      <p:sp>
        <p:nvSpPr>
          <p:cNvPr id="7171" name="Rectangle 2"/>
          <p:cNvSpPr>
            <a:spLocks noGrp="1"/>
          </p:cNvSpPr>
          <p:nvPr>
            <p:ph type="title"/>
          </p:nvPr>
        </p:nvSpPr>
        <p:spPr bwMode="auto">
          <a:xfrm>
            <a:off x="250825" y="1268413"/>
            <a:ext cx="8642350" cy="865187"/>
          </a:xfrm>
          <a:solidFill>
            <a:srgbClr val="FFFFFF"/>
          </a:solidFill>
          <a:extLs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defTabSz="914400" eaLnBrk="1">
              <a:lnSpc>
                <a:spcPct val="90000"/>
              </a:lnSpc>
            </a:pPr>
            <a:r>
              <a:rPr lang="nl-NL" sz="3200" i="1" smtClean="0">
                <a:solidFill>
                  <a:srgbClr val="007BC7"/>
                </a:solidFill>
                <a:latin typeface="Verdana" pitchFamily="34" charset="0"/>
                <a:ea typeface="Verdana" pitchFamily="34" charset="0"/>
                <a:cs typeface="Verdana" pitchFamily="34" charset="0"/>
                <a:sym typeface="Verdana" pitchFamily="34" charset="0"/>
              </a:rPr>
              <a:t>Onderwerpen</a:t>
            </a:r>
            <a:endParaRPr lang="nl-NL" smtClean="0"/>
          </a:p>
        </p:txBody>
      </p:sp>
      <p:sp>
        <p:nvSpPr>
          <p:cNvPr id="7172" name="Rectangle 3"/>
          <p:cNvSpPr>
            <a:spLocks noGrp="1"/>
          </p:cNvSpPr>
          <p:nvPr>
            <p:ph type="body" idx="4294967295"/>
          </p:nvPr>
        </p:nvSpPr>
        <p:spPr bwMode="auto">
          <a:xfrm>
            <a:off x="457200" y="2074863"/>
            <a:ext cx="8229600" cy="387508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marL="306388" indent="-306388" algn="l" eaLnBrk="1">
              <a:lnSpc>
                <a:spcPct val="90000"/>
              </a:lnSpc>
              <a:spcBef>
                <a:spcPts val="1000"/>
              </a:spcBef>
              <a:buFont typeface="ArialMT" charset="0"/>
              <a:buChar char="•"/>
            </a:pPr>
            <a:r>
              <a:rPr lang="nl-NL" sz="2400" dirty="0" smtClean="0">
                <a:solidFill>
                  <a:srgbClr val="000000"/>
                </a:solidFill>
              </a:rPr>
              <a:t>WBSO/RDA voordeel</a:t>
            </a:r>
          </a:p>
          <a:p>
            <a:pPr marL="306388" indent="-306388" algn="l" eaLnBrk="1">
              <a:lnSpc>
                <a:spcPct val="90000"/>
              </a:lnSpc>
              <a:spcBef>
                <a:spcPts val="1000"/>
              </a:spcBef>
              <a:buFont typeface="ArialMT" charset="0"/>
              <a:buChar char="•"/>
            </a:pPr>
            <a:r>
              <a:rPr lang="nl-NL" sz="2400" dirty="0" smtClean="0">
                <a:solidFill>
                  <a:srgbClr val="000000"/>
                </a:solidFill>
              </a:rPr>
              <a:t>Voor wie is de WBSO/RDA </a:t>
            </a:r>
          </a:p>
          <a:p>
            <a:pPr marL="306388" indent="-306388" algn="l" eaLnBrk="1">
              <a:lnSpc>
                <a:spcPct val="90000"/>
              </a:lnSpc>
              <a:spcBef>
                <a:spcPts val="1000"/>
              </a:spcBef>
              <a:buFont typeface="ArialMT" charset="0"/>
              <a:buChar char="•"/>
            </a:pPr>
            <a:r>
              <a:rPr lang="nl-NL" sz="2400" dirty="0" smtClean="0">
                <a:solidFill>
                  <a:srgbClr val="000000"/>
                </a:solidFill>
              </a:rPr>
              <a:t>Type projecten</a:t>
            </a:r>
          </a:p>
          <a:p>
            <a:pPr marL="306388" indent="-306388" algn="l" eaLnBrk="1">
              <a:lnSpc>
                <a:spcPct val="90000"/>
              </a:lnSpc>
              <a:spcBef>
                <a:spcPts val="1000"/>
              </a:spcBef>
              <a:buFont typeface="ArialMT" charset="0"/>
              <a:buChar char="•"/>
            </a:pPr>
            <a:r>
              <a:rPr lang="nl-NL" sz="2400" dirty="0" smtClean="0">
                <a:solidFill>
                  <a:srgbClr val="000000"/>
                </a:solidFill>
              </a:rPr>
              <a:t>Voorbeeldproject</a:t>
            </a:r>
          </a:p>
          <a:p>
            <a:pPr marL="306388" indent="-306388" algn="l" eaLnBrk="1">
              <a:lnSpc>
                <a:spcPct val="90000"/>
              </a:lnSpc>
              <a:spcBef>
                <a:spcPts val="1000"/>
              </a:spcBef>
              <a:buFont typeface="ArialMT" charset="0"/>
              <a:buChar char="•"/>
            </a:pPr>
            <a:r>
              <a:rPr lang="nl-NL" sz="2400" dirty="0" smtClean="0">
                <a:solidFill>
                  <a:srgbClr val="000000"/>
                </a:solidFill>
              </a:rPr>
              <a:t>Indienen</a:t>
            </a:r>
            <a:endParaRPr lang="nl-NL" dirty="0" smtClean="0"/>
          </a:p>
        </p:txBody>
      </p:sp>
      <p:sp>
        <p:nvSpPr>
          <p:cNvPr id="7173" name="AutoShape 4"/>
          <p:cNvSpPr>
            <a:spLocks/>
          </p:cNvSpPr>
          <p:nvPr/>
        </p:nvSpPr>
        <p:spPr bwMode="auto">
          <a:xfrm>
            <a:off x="5116513" y="6237288"/>
            <a:ext cx="3951287"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algn="r" defTabSz="914400"/>
            <a:r>
              <a:rPr lang="nl-NL" sz="1400">
                <a:solidFill>
                  <a:srgbClr val="FFFFFF"/>
                </a:solidFill>
                <a:latin typeface="Verdana" pitchFamily="34" charset="0"/>
                <a:ea typeface="Verdana" pitchFamily="34" charset="0"/>
                <a:cs typeface="Verdana" pitchFamily="34" charset="0"/>
                <a:sym typeface="Verdana" pitchFamily="34" charset="0"/>
              </a:rPr>
              <a:t>&gt;&gt; Innovatief Ondernemen</a:t>
            </a:r>
            <a:endParaRPr lang="nl-NL"/>
          </a:p>
        </p:txBody>
      </p:sp>
    </p:spTree>
    <p:extLst>
      <p:ext uri="{BB962C8B-B14F-4D97-AF65-F5344CB8AC3E}">
        <p14:creationId xmlns:p14="http://schemas.microsoft.com/office/powerpoint/2010/main" xmlns="" val="363137164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rije vorm 2"/>
          <p:cNvSpPr/>
          <p:nvPr/>
        </p:nvSpPr>
        <p:spPr>
          <a:xfrm>
            <a:off x="1181686" y="1326295"/>
            <a:ext cx="6344277" cy="4419112"/>
          </a:xfrm>
          <a:custGeom>
            <a:avLst/>
            <a:gdLst>
              <a:gd name="connsiteX0" fmla="*/ 0 w 6344277"/>
              <a:gd name="connsiteY0" fmla="*/ 4413324 h 4419112"/>
              <a:gd name="connsiteX1" fmla="*/ 1322363 w 6344277"/>
              <a:gd name="connsiteY1" fmla="*/ 4342986 h 4419112"/>
              <a:gd name="connsiteX2" fmla="*/ 2377440 w 6344277"/>
              <a:gd name="connsiteY2" fmla="*/ 3878752 h 4419112"/>
              <a:gd name="connsiteX3" fmla="*/ 3474720 w 6344277"/>
              <a:gd name="connsiteY3" fmla="*/ 1557583 h 4419112"/>
              <a:gd name="connsiteX4" fmla="*/ 4009293 w 6344277"/>
              <a:gd name="connsiteY4" fmla="*/ 783860 h 4419112"/>
              <a:gd name="connsiteX5" fmla="*/ 4951828 w 6344277"/>
              <a:gd name="connsiteY5" fmla="*/ 221152 h 4419112"/>
              <a:gd name="connsiteX6" fmla="*/ 6203853 w 6344277"/>
              <a:gd name="connsiteY6" fmla="*/ 24204 h 4419112"/>
              <a:gd name="connsiteX7" fmla="*/ 6260123 w 6344277"/>
              <a:gd name="connsiteY7" fmla="*/ 10136 h 441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277" h="4419112">
                <a:moveTo>
                  <a:pt x="0" y="4413324"/>
                </a:moveTo>
                <a:cubicBezTo>
                  <a:pt x="463061" y="4422702"/>
                  <a:pt x="926123" y="4432081"/>
                  <a:pt x="1322363" y="4342986"/>
                </a:cubicBezTo>
                <a:cubicBezTo>
                  <a:pt x="1718603" y="4253891"/>
                  <a:pt x="2018714" y="4342986"/>
                  <a:pt x="2377440" y="3878752"/>
                </a:cubicBezTo>
                <a:cubicBezTo>
                  <a:pt x="2736166" y="3414518"/>
                  <a:pt x="3202745" y="2073398"/>
                  <a:pt x="3474720" y="1557583"/>
                </a:cubicBezTo>
                <a:cubicBezTo>
                  <a:pt x="3746695" y="1041768"/>
                  <a:pt x="3763108" y="1006598"/>
                  <a:pt x="4009293" y="783860"/>
                </a:cubicBezTo>
                <a:cubicBezTo>
                  <a:pt x="4255478" y="561122"/>
                  <a:pt x="4586068" y="347761"/>
                  <a:pt x="4951828" y="221152"/>
                </a:cubicBezTo>
                <a:cubicBezTo>
                  <a:pt x="5317588" y="94543"/>
                  <a:pt x="5985804" y="59373"/>
                  <a:pt x="6203853" y="24204"/>
                </a:cubicBezTo>
                <a:cubicBezTo>
                  <a:pt x="6421902" y="-10965"/>
                  <a:pt x="6341012" y="-415"/>
                  <a:pt x="6260123" y="10136"/>
                </a:cubicBezTo>
              </a:path>
            </a:pathLst>
          </a:cu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nl-NL"/>
          </a:p>
        </p:txBody>
      </p:sp>
      <p:sp>
        <p:nvSpPr>
          <p:cNvPr id="4" name="Ovaal 3"/>
          <p:cNvSpPr/>
          <p:nvPr/>
        </p:nvSpPr>
        <p:spPr>
          <a:xfrm>
            <a:off x="2321169" y="3915508"/>
            <a:ext cx="2996419" cy="548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TKI-regelingen</a:t>
            </a:r>
            <a:endParaRPr lang="nl-NL" dirty="0">
              <a:solidFill>
                <a:schemeClr val="tx1"/>
              </a:solidFill>
            </a:endParaRPr>
          </a:p>
        </p:txBody>
      </p:sp>
      <p:sp>
        <p:nvSpPr>
          <p:cNvPr id="6" name="Ovaal 5"/>
          <p:cNvSpPr/>
          <p:nvPr/>
        </p:nvSpPr>
        <p:spPr>
          <a:xfrm>
            <a:off x="1181686" y="5062025"/>
            <a:ext cx="3713871" cy="548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                     WBSO</a:t>
            </a:r>
            <a:endParaRPr lang="nl-NL" dirty="0">
              <a:solidFill>
                <a:schemeClr val="tx1"/>
              </a:solidFill>
            </a:endParaRPr>
          </a:p>
        </p:txBody>
      </p:sp>
      <p:sp>
        <p:nvSpPr>
          <p:cNvPr id="7" name="Ovaal 6"/>
          <p:cNvSpPr/>
          <p:nvPr/>
        </p:nvSpPr>
        <p:spPr>
          <a:xfrm>
            <a:off x="2009335" y="4464148"/>
            <a:ext cx="2597425" cy="548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MIT</a:t>
            </a:r>
            <a:endParaRPr lang="nl-NL" dirty="0">
              <a:solidFill>
                <a:schemeClr val="tx1"/>
              </a:solidFill>
            </a:endParaRPr>
          </a:p>
        </p:txBody>
      </p:sp>
      <p:sp>
        <p:nvSpPr>
          <p:cNvPr id="5" name="Ovaal 4"/>
          <p:cNvSpPr/>
          <p:nvPr/>
        </p:nvSpPr>
        <p:spPr>
          <a:xfrm>
            <a:off x="4770468" y="2004646"/>
            <a:ext cx="1357659" cy="520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    DEI</a:t>
            </a:r>
            <a:endParaRPr lang="nl-NL" dirty="0">
              <a:solidFill>
                <a:schemeClr val="tx1"/>
              </a:solidFill>
            </a:endParaRPr>
          </a:p>
        </p:txBody>
      </p:sp>
      <p:sp>
        <p:nvSpPr>
          <p:cNvPr id="9" name="Ovaal 8"/>
          <p:cNvSpPr/>
          <p:nvPr/>
        </p:nvSpPr>
        <p:spPr>
          <a:xfrm>
            <a:off x="5883875" y="1066043"/>
            <a:ext cx="1357659" cy="520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SDE+</a:t>
            </a:r>
            <a:endParaRPr lang="nl-NL" dirty="0">
              <a:solidFill>
                <a:schemeClr val="tx1"/>
              </a:solidFill>
            </a:endParaRPr>
          </a:p>
        </p:txBody>
      </p:sp>
      <p:sp>
        <p:nvSpPr>
          <p:cNvPr id="8" name="Tekstvak 7"/>
          <p:cNvSpPr txBox="1"/>
          <p:nvPr/>
        </p:nvSpPr>
        <p:spPr>
          <a:xfrm>
            <a:off x="1235612" y="5917250"/>
            <a:ext cx="1261884" cy="369332"/>
          </a:xfrm>
          <a:prstGeom prst="rect">
            <a:avLst/>
          </a:prstGeom>
          <a:noFill/>
        </p:spPr>
        <p:txBody>
          <a:bodyPr wrap="none" rtlCol="0">
            <a:spAutoFit/>
          </a:bodyPr>
          <a:lstStyle/>
          <a:p>
            <a:r>
              <a:rPr lang="nl-NL" dirty="0" smtClean="0"/>
              <a:t>Discovery </a:t>
            </a:r>
            <a:endParaRPr lang="nl-NL" dirty="0"/>
          </a:p>
        </p:txBody>
      </p:sp>
      <p:sp>
        <p:nvSpPr>
          <p:cNvPr id="11" name="Tekstvak 10"/>
          <p:cNvSpPr txBox="1"/>
          <p:nvPr/>
        </p:nvSpPr>
        <p:spPr>
          <a:xfrm>
            <a:off x="2876602" y="5917250"/>
            <a:ext cx="1544012" cy="369332"/>
          </a:xfrm>
          <a:prstGeom prst="rect">
            <a:avLst/>
          </a:prstGeom>
          <a:noFill/>
        </p:spPr>
        <p:txBody>
          <a:bodyPr wrap="none" rtlCol="0">
            <a:spAutoFit/>
          </a:bodyPr>
          <a:lstStyle/>
          <a:p>
            <a:r>
              <a:rPr lang="nl-NL" dirty="0" smtClean="0"/>
              <a:t>Development</a:t>
            </a:r>
            <a:endParaRPr lang="nl-NL" dirty="0"/>
          </a:p>
        </p:txBody>
      </p:sp>
      <p:sp>
        <p:nvSpPr>
          <p:cNvPr id="12" name="Tekstvak 11"/>
          <p:cNvSpPr txBox="1"/>
          <p:nvPr/>
        </p:nvSpPr>
        <p:spPr>
          <a:xfrm>
            <a:off x="4606760" y="5917250"/>
            <a:ext cx="1685077" cy="369332"/>
          </a:xfrm>
          <a:prstGeom prst="rect">
            <a:avLst/>
          </a:prstGeom>
          <a:noFill/>
        </p:spPr>
        <p:txBody>
          <a:bodyPr wrap="none" rtlCol="0">
            <a:spAutoFit/>
          </a:bodyPr>
          <a:lstStyle/>
          <a:p>
            <a:r>
              <a:rPr lang="nl-NL" dirty="0" err="1" smtClean="0"/>
              <a:t>Demonstration</a:t>
            </a:r>
            <a:endParaRPr lang="nl-NL" dirty="0"/>
          </a:p>
        </p:txBody>
      </p:sp>
      <p:sp>
        <p:nvSpPr>
          <p:cNvPr id="13" name="Tekstvak 12"/>
          <p:cNvSpPr txBox="1"/>
          <p:nvPr/>
        </p:nvSpPr>
        <p:spPr>
          <a:xfrm>
            <a:off x="6337621" y="5917250"/>
            <a:ext cx="1415772" cy="369332"/>
          </a:xfrm>
          <a:prstGeom prst="rect">
            <a:avLst/>
          </a:prstGeom>
          <a:noFill/>
        </p:spPr>
        <p:txBody>
          <a:bodyPr wrap="none" rtlCol="0">
            <a:spAutoFit/>
          </a:bodyPr>
          <a:lstStyle/>
          <a:p>
            <a:r>
              <a:rPr lang="nl-NL" dirty="0" smtClean="0"/>
              <a:t>Deployment</a:t>
            </a:r>
            <a:endParaRPr lang="nl-NL" dirty="0"/>
          </a:p>
        </p:txBody>
      </p:sp>
      <p:cxnSp>
        <p:nvCxnSpPr>
          <p:cNvPr id="14" name="Rechte verbindingslijn 13"/>
          <p:cNvCxnSpPr/>
          <p:nvPr/>
        </p:nvCxnSpPr>
        <p:spPr>
          <a:xfrm>
            <a:off x="1181686" y="5745407"/>
            <a:ext cx="70057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V="1">
            <a:off x="1181686" y="1326295"/>
            <a:ext cx="0" cy="441911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rot="16200000">
            <a:off x="-205123" y="3276588"/>
            <a:ext cx="2005788" cy="369332"/>
          </a:xfrm>
          <a:prstGeom prst="rect">
            <a:avLst/>
          </a:prstGeom>
          <a:noFill/>
        </p:spPr>
        <p:txBody>
          <a:bodyPr wrap="square" rtlCol="0">
            <a:spAutoFit/>
          </a:bodyPr>
          <a:lstStyle/>
          <a:p>
            <a:r>
              <a:rPr lang="nl-NL" dirty="0" smtClean="0"/>
              <a:t>% </a:t>
            </a:r>
            <a:r>
              <a:rPr lang="nl-NL" dirty="0" err="1" smtClean="0"/>
              <a:t>penetration</a:t>
            </a:r>
            <a:endParaRPr lang="nl-NL" dirty="0"/>
          </a:p>
        </p:txBody>
      </p:sp>
      <p:sp>
        <p:nvSpPr>
          <p:cNvPr id="21" name="Titel 1"/>
          <p:cNvSpPr txBox="1">
            <a:spLocks/>
          </p:cNvSpPr>
          <p:nvPr/>
        </p:nvSpPr>
        <p:spPr>
          <a:xfrm>
            <a:off x="39858" y="1154500"/>
            <a:ext cx="8640960" cy="864094"/>
          </a:xfrm>
          <a:prstGeom prst="rect">
            <a:avLst/>
          </a:prstGeom>
        </p:spPr>
        <p:txBody>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nl-NL" dirty="0" smtClean="0"/>
              <a:t>Financiële instrumenten RVO</a:t>
            </a:r>
            <a:endParaRPr lang="nl-NL" dirty="0"/>
          </a:p>
        </p:txBody>
      </p:sp>
    </p:spTree>
    <p:extLst>
      <p:ext uri="{BB962C8B-B14F-4D97-AF65-F5344CB8AC3E}">
        <p14:creationId xmlns:p14="http://schemas.microsoft.com/office/powerpoint/2010/main" xmlns="" val="1603450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1"/>
          <p:cNvSpPr>
            <a:spLocks/>
          </p:cNvSpPr>
          <p:nvPr/>
        </p:nvSpPr>
        <p:spPr bwMode="auto">
          <a:xfrm>
            <a:off x="271463" y="6254750"/>
            <a:ext cx="1192212"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defTabSz="914400"/>
            <a:r>
              <a:rPr lang="nl-NL">
                <a:solidFill>
                  <a:srgbClr val="FFFFFF"/>
                </a:solidFill>
                <a:latin typeface="Verdana" pitchFamily="34" charset="0"/>
                <a:ea typeface="Verdana" pitchFamily="34" charset="0"/>
                <a:cs typeface="Verdana" pitchFamily="34" charset="0"/>
                <a:sym typeface="Verdana" pitchFamily="34" charset="0"/>
              </a:rPr>
              <a:t>5</a:t>
            </a:r>
            <a:endParaRPr lang="nl-NL"/>
          </a:p>
        </p:txBody>
      </p:sp>
      <p:pic>
        <p:nvPicPr>
          <p:cNvPr id="8195" name="Picture 2" descr="ondersteuning.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738813" y="1209675"/>
            <a:ext cx="3313112" cy="49958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220" name="AutoShape 3"/>
          <p:cNvSpPr>
            <a:spLocks/>
          </p:cNvSpPr>
          <p:nvPr/>
        </p:nvSpPr>
        <p:spPr bwMode="auto">
          <a:xfrm>
            <a:off x="271463" y="1936750"/>
            <a:ext cx="5302250" cy="39909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marL="198438" indent="-198438" defTabSz="914400">
              <a:spcBef>
                <a:spcPts val="1200"/>
              </a:spcBef>
              <a:buSzPct val="100000"/>
              <a:buFont typeface="ArialMT" charset="0"/>
              <a:buChar char="•"/>
              <a:defRPr/>
            </a:pPr>
            <a:r>
              <a:rPr lang="nl-NL" sz="2000" dirty="0">
                <a:latin typeface="Verdana" pitchFamily="34" charset="0"/>
                <a:ea typeface="Verdana" pitchFamily="34" charset="0"/>
                <a:cs typeface="Verdana" pitchFamily="34" charset="0"/>
                <a:sym typeface="Verdana" pitchFamily="34" charset="0"/>
              </a:rPr>
              <a:t>WBSO:  </a:t>
            </a:r>
          </a:p>
          <a:p>
            <a:pPr marL="457200" lvl="1" indent="0" defTabSz="914400">
              <a:spcBef>
                <a:spcPts val="1200"/>
              </a:spcBef>
              <a:defRPr/>
            </a:pPr>
            <a:r>
              <a:rPr lang="nl-NL" sz="2000" dirty="0">
                <a:latin typeface="Verdana" pitchFamily="34" charset="0"/>
                <a:ea typeface="Verdana" pitchFamily="34" charset="0"/>
                <a:cs typeface="Verdana" pitchFamily="34" charset="0"/>
                <a:sym typeface="Verdana" pitchFamily="34" charset="0"/>
              </a:rPr>
              <a:t>-tot 50% aftrek op S&amp;O-loonsom</a:t>
            </a:r>
          </a:p>
          <a:p>
            <a:pPr marL="457200" lvl="1" indent="0" defTabSz="914400">
              <a:spcBef>
                <a:spcPts val="1200"/>
              </a:spcBef>
              <a:defRPr/>
            </a:pPr>
            <a:r>
              <a:rPr lang="nl-NL" sz="2000" dirty="0">
                <a:latin typeface="Verdana" pitchFamily="34" charset="0"/>
                <a:ea typeface="Verdana" pitchFamily="34" charset="0"/>
                <a:cs typeface="Verdana" pitchFamily="34" charset="0"/>
                <a:sym typeface="Verdana" pitchFamily="34" charset="0"/>
              </a:rPr>
              <a:t>-of vaste aftrek voor zelfstandige</a:t>
            </a:r>
          </a:p>
          <a:p>
            <a:pPr marL="198438" indent="-198438" defTabSz="914400">
              <a:spcBef>
                <a:spcPts val="1200"/>
              </a:spcBef>
              <a:buSzPct val="100000"/>
              <a:buFont typeface="ArialMT" charset="0"/>
              <a:buChar char="•"/>
              <a:defRPr/>
            </a:pPr>
            <a:r>
              <a:rPr lang="nl-NL" sz="2000" dirty="0">
                <a:latin typeface="Verdana" pitchFamily="34" charset="0"/>
                <a:ea typeface="Verdana" pitchFamily="34" charset="0"/>
                <a:cs typeface="Verdana" pitchFamily="34" charset="0"/>
                <a:sym typeface="Verdana" pitchFamily="34" charset="0"/>
              </a:rPr>
              <a:t>RDA: 60% van R&amp;D kosten en uitgaven aftrekken van </a:t>
            </a:r>
            <a:r>
              <a:rPr lang="nl-NL" sz="2000" dirty="0" err="1">
                <a:latin typeface="Verdana" pitchFamily="34" charset="0"/>
                <a:ea typeface="Verdana" pitchFamily="34" charset="0"/>
                <a:cs typeface="Verdana" pitchFamily="34" charset="0"/>
                <a:sym typeface="Verdana" pitchFamily="34" charset="0"/>
              </a:rPr>
              <a:t>VpB</a:t>
            </a:r>
            <a:r>
              <a:rPr lang="nl-NL" sz="2000" dirty="0">
                <a:latin typeface="Verdana" pitchFamily="34" charset="0"/>
                <a:ea typeface="Verdana" pitchFamily="34" charset="0"/>
                <a:cs typeface="Verdana" pitchFamily="34" charset="0"/>
                <a:sym typeface="Verdana" pitchFamily="34" charset="0"/>
              </a:rPr>
              <a:t>/IB</a:t>
            </a:r>
          </a:p>
          <a:p>
            <a:pPr marL="198438" indent="-198438" defTabSz="914400">
              <a:spcBef>
                <a:spcPts val="1200"/>
              </a:spcBef>
              <a:buSzPct val="100000"/>
              <a:buFont typeface="ArialMT" charset="0"/>
              <a:buChar char="•"/>
              <a:defRPr/>
            </a:pPr>
            <a:r>
              <a:rPr lang="nl-NL" sz="2000" dirty="0">
                <a:latin typeface="Verdana" pitchFamily="34" charset="0"/>
                <a:ea typeface="Verdana" pitchFamily="34" charset="0"/>
                <a:cs typeface="Verdana" pitchFamily="34" charset="0"/>
                <a:sym typeface="Verdana" pitchFamily="34" charset="0"/>
              </a:rPr>
              <a:t>Laagdrempelig</a:t>
            </a:r>
          </a:p>
          <a:p>
            <a:pPr marL="198438" indent="-198438" defTabSz="914400">
              <a:spcBef>
                <a:spcPts val="1200"/>
              </a:spcBef>
              <a:buSzPct val="100000"/>
              <a:buFont typeface="ArialMT" charset="0"/>
              <a:buChar char="•"/>
              <a:defRPr/>
            </a:pPr>
            <a:r>
              <a:rPr lang="nl-NL" sz="2000" dirty="0">
                <a:latin typeface="Verdana" pitchFamily="34" charset="0"/>
                <a:ea typeface="Verdana" pitchFamily="34" charset="0"/>
                <a:cs typeface="Verdana" pitchFamily="34" charset="0"/>
                <a:sym typeface="Verdana" pitchFamily="34" charset="0"/>
              </a:rPr>
              <a:t>Budget 2015:</a:t>
            </a:r>
          </a:p>
          <a:p>
            <a:pPr marL="800100" lvl="2" indent="-342900" defTabSz="914400">
              <a:spcBef>
                <a:spcPts val="1200"/>
              </a:spcBef>
              <a:buSzPct val="100000"/>
              <a:buFont typeface="Wingdings" pitchFamily="2" charset="2"/>
              <a:buChar char="§"/>
              <a:defRPr/>
            </a:pPr>
            <a:r>
              <a:rPr lang="nl-NL" sz="2000" dirty="0">
                <a:latin typeface="Verdana" pitchFamily="34" charset="0"/>
                <a:ea typeface="Verdana" pitchFamily="34" charset="0"/>
                <a:cs typeface="Verdana" pitchFamily="34" charset="0"/>
                <a:sym typeface="Verdana" pitchFamily="34" charset="0"/>
              </a:rPr>
              <a:t>WBSO: € 794 miljoen</a:t>
            </a:r>
          </a:p>
          <a:p>
            <a:pPr marL="800100" lvl="2" indent="-342900" defTabSz="914400">
              <a:spcBef>
                <a:spcPts val="1200"/>
              </a:spcBef>
              <a:buSzPct val="100000"/>
              <a:buFont typeface="Wingdings" pitchFamily="2" charset="2"/>
              <a:buChar char="§"/>
              <a:defRPr/>
            </a:pPr>
            <a:r>
              <a:rPr lang="nl-NL" sz="2000" dirty="0">
                <a:latin typeface="Verdana" pitchFamily="34" charset="0"/>
                <a:ea typeface="Verdana" pitchFamily="34" charset="0"/>
                <a:cs typeface="Verdana" pitchFamily="34" charset="0"/>
                <a:sym typeface="Verdana" pitchFamily="34" charset="0"/>
              </a:rPr>
              <a:t>RDA:    € 238 miljoen </a:t>
            </a:r>
          </a:p>
          <a:p>
            <a:pPr marL="198438" indent="-198438" defTabSz="914400">
              <a:spcBef>
                <a:spcPts val="1200"/>
              </a:spcBef>
              <a:buSzPct val="100000"/>
              <a:buFont typeface="ArialMT" charset="0"/>
              <a:buChar char="•"/>
              <a:defRPr/>
            </a:pPr>
            <a:r>
              <a:rPr lang="nl-NL" sz="2000" dirty="0">
                <a:latin typeface="Verdana" pitchFamily="34" charset="0"/>
                <a:ea typeface="Verdana" pitchFamily="34" charset="0"/>
                <a:cs typeface="Verdana" pitchFamily="34" charset="0"/>
                <a:sym typeface="Verdana" pitchFamily="34" charset="0"/>
              </a:rPr>
              <a:t> Ingang tot </a:t>
            </a:r>
            <a:r>
              <a:rPr lang="nl-NL" sz="2000" dirty="0" err="1">
                <a:latin typeface="Verdana" pitchFamily="34" charset="0"/>
                <a:ea typeface="Verdana" pitchFamily="34" charset="0"/>
                <a:cs typeface="Verdana" pitchFamily="34" charset="0"/>
                <a:sym typeface="Verdana" pitchFamily="34" charset="0"/>
              </a:rPr>
              <a:t>Innovatiebox</a:t>
            </a:r>
            <a:r>
              <a:rPr lang="nl-NL" sz="2000" dirty="0">
                <a:latin typeface="Verdana" pitchFamily="34" charset="0"/>
                <a:ea typeface="Verdana" pitchFamily="34" charset="0"/>
                <a:cs typeface="Verdana" pitchFamily="34" charset="0"/>
                <a:sym typeface="Verdana" pitchFamily="34" charset="0"/>
              </a:rPr>
              <a:t> </a:t>
            </a:r>
          </a:p>
          <a:p>
            <a:pPr defTabSz="914400">
              <a:spcBef>
                <a:spcPts val="1200"/>
              </a:spcBef>
              <a:buSzPct val="100000"/>
              <a:defRPr/>
            </a:pPr>
            <a:r>
              <a:rPr lang="nl-NL" sz="2000" dirty="0">
                <a:latin typeface="Verdana" pitchFamily="34" charset="0"/>
                <a:ea typeface="Verdana" pitchFamily="34" charset="0"/>
                <a:cs typeface="Verdana" pitchFamily="34" charset="0"/>
                <a:sym typeface="Verdana" pitchFamily="34" charset="0"/>
              </a:rPr>
              <a:t> </a:t>
            </a:r>
          </a:p>
        </p:txBody>
      </p:sp>
      <p:sp>
        <p:nvSpPr>
          <p:cNvPr id="8197" name="AutoShape 4"/>
          <p:cNvSpPr>
            <a:spLocks/>
          </p:cNvSpPr>
          <p:nvPr/>
        </p:nvSpPr>
        <p:spPr bwMode="auto">
          <a:xfrm>
            <a:off x="255588" y="1276350"/>
            <a:ext cx="5165725" cy="7127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defTabSz="914400">
              <a:spcBef>
                <a:spcPts val="1900"/>
              </a:spcBef>
            </a:pPr>
            <a:r>
              <a:rPr lang="nl-NL" sz="3200" i="1">
                <a:solidFill>
                  <a:srgbClr val="007BC7"/>
                </a:solidFill>
                <a:latin typeface="Verdana" pitchFamily="34" charset="0"/>
                <a:ea typeface="Verdana" pitchFamily="34" charset="0"/>
                <a:cs typeface="Verdana" pitchFamily="34" charset="0"/>
                <a:sym typeface="Verdana" pitchFamily="34" charset="0"/>
              </a:rPr>
              <a:t>WBSO/ RDA voordelen </a:t>
            </a:r>
            <a:endParaRPr lang="nl-NL"/>
          </a:p>
        </p:txBody>
      </p:sp>
      <p:sp>
        <p:nvSpPr>
          <p:cNvPr id="8198" name="AutoShape 5"/>
          <p:cNvSpPr>
            <a:spLocks/>
          </p:cNvSpPr>
          <p:nvPr/>
        </p:nvSpPr>
        <p:spPr bwMode="auto">
          <a:xfrm>
            <a:off x="5116513" y="6237288"/>
            <a:ext cx="3951287"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algn="r" defTabSz="914400"/>
            <a:r>
              <a:rPr lang="nl-NL" sz="1400">
                <a:solidFill>
                  <a:srgbClr val="FFFFFF"/>
                </a:solidFill>
                <a:latin typeface="Verdana" pitchFamily="34" charset="0"/>
                <a:ea typeface="Verdana" pitchFamily="34" charset="0"/>
                <a:cs typeface="Verdana" pitchFamily="34" charset="0"/>
                <a:sym typeface="Verdana" pitchFamily="34" charset="0"/>
              </a:rPr>
              <a:t>&gt;&gt; Innovatief Ondernemen</a:t>
            </a:r>
            <a:endParaRPr lang="nl-NL"/>
          </a:p>
        </p:txBody>
      </p:sp>
    </p:spTree>
    <p:extLst>
      <p:ext uri="{BB962C8B-B14F-4D97-AF65-F5344CB8AC3E}">
        <p14:creationId xmlns:p14="http://schemas.microsoft.com/office/powerpoint/2010/main" xmlns="" val="332716151"/>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
          <p:cNvSpPr>
            <a:spLocks/>
          </p:cNvSpPr>
          <p:nvPr/>
        </p:nvSpPr>
        <p:spPr bwMode="auto">
          <a:xfrm>
            <a:off x="271463" y="6254750"/>
            <a:ext cx="1192212"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defTabSz="914400"/>
            <a:r>
              <a:rPr lang="nl-NL">
                <a:solidFill>
                  <a:srgbClr val="FFFFFF"/>
                </a:solidFill>
                <a:latin typeface="Verdana" pitchFamily="34" charset="0"/>
                <a:ea typeface="Verdana" pitchFamily="34" charset="0"/>
                <a:cs typeface="Verdana" pitchFamily="34" charset="0"/>
                <a:sym typeface="Verdana" pitchFamily="34" charset="0"/>
              </a:rPr>
              <a:t>7</a:t>
            </a:r>
            <a:endParaRPr lang="nl-NL"/>
          </a:p>
        </p:txBody>
      </p:sp>
      <p:sp>
        <p:nvSpPr>
          <p:cNvPr id="9219" name="Rectangle 2"/>
          <p:cNvSpPr>
            <a:spLocks noGrp="1"/>
          </p:cNvSpPr>
          <p:nvPr>
            <p:ph type="title"/>
          </p:nvPr>
        </p:nvSpPr>
        <p:spPr bwMode="auto">
          <a:xfrm>
            <a:off x="457200" y="1190625"/>
            <a:ext cx="8229600" cy="750888"/>
          </a:xfrm>
          <a:solidFill>
            <a:srgbClr val="FFFFFF"/>
          </a:solidFill>
          <a:extLs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defTabSz="914400" eaLnBrk="1">
              <a:lnSpc>
                <a:spcPct val="90000"/>
              </a:lnSpc>
            </a:pPr>
            <a:r>
              <a:rPr lang="nl-NL" sz="2800" i="1" smtClean="0">
                <a:solidFill>
                  <a:srgbClr val="007BC7"/>
                </a:solidFill>
                <a:latin typeface="Verdana" pitchFamily="34" charset="0"/>
                <a:ea typeface="Verdana" pitchFamily="34" charset="0"/>
                <a:cs typeface="Verdana" pitchFamily="34" charset="0"/>
                <a:sym typeface="Verdana" pitchFamily="34" charset="0"/>
              </a:rPr>
              <a:t>WBSO en RDA zijn er voor ondernemers</a:t>
            </a:r>
            <a:endParaRPr lang="nl-NL" smtClean="0"/>
          </a:p>
        </p:txBody>
      </p:sp>
      <p:sp>
        <p:nvSpPr>
          <p:cNvPr id="9220" name="Rectangle 3"/>
          <p:cNvSpPr>
            <a:spLocks noGrp="1"/>
          </p:cNvSpPr>
          <p:nvPr>
            <p:ph type="body" idx="4294967295"/>
          </p:nvPr>
        </p:nvSpPr>
        <p:spPr bwMode="auto">
          <a:xfrm>
            <a:off x="457200" y="2074863"/>
            <a:ext cx="4038600" cy="387508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marL="358775" indent="-358775" algn="l" eaLnBrk="1">
              <a:lnSpc>
                <a:spcPct val="90000"/>
              </a:lnSpc>
              <a:spcBef>
                <a:spcPts val="1000"/>
              </a:spcBef>
              <a:buFont typeface="ArialMT" charset="0"/>
              <a:buChar char="•"/>
            </a:pPr>
            <a:r>
              <a:rPr lang="nl-NL" sz="2000" dirty="0" err="1" smtClean="0">
                <a:solidFill>
                  <a:srgbClr val="000000"/>
                </a:solidFill>
              </a:rPr>
              <a:t>Inhoudingsplichtingen</a:t>
            </a:r>
            <a:endParaRPr lang="nl-NL" sz="2000" dirty="0" smtClean="0">
              <a:solidFill>
                <a:srgbClr val="000000"/>
              </a:solidFill>
            </a:endParaRPr>
          </a:p>
          <a:p>
            <a:pPr marL="682625" lvl="1" indent="-322263" algn="l" eaLnBrk="1">
              <a:lnSpc>
                <a:spcPct val="90000"/>
              </a:lnSpc>
              <a:spcBef>
                <a:spcPts val="500"/>
              </a:spcBef>
              <a:buFont typeface="Verdana" pitchFamily="34" charset="0"/>
              <a:buChar char="-"/>
            </a:pPr>
            <a:r>
              <a:rPr lang="nl-NL" sz="2000" dirty="0" err="1" smtClean="0">
                <a:solidFill>
                  <a:srgbClr val="000000"/>
                </a:solidFill>
              </a:rPr>
              <a:t>BV’s</a:t>
            </a:r>
            <a:r>
              <a:rPr lang="nl-NL" sz="2000" dirty="0" smtClean="0">
                <a:solidFill>
                  <a:srgbClr val="000000"/>
                </a:solidFill>
              </a:rPr>
              <a:t>, </a:t>
            </a:r>
            <a:r>
              <a:rPr lang="nl-NL" sz="2000" dirty="0" err="1" smtClean="0">
                <a:solidFill>
                  <a:srgbClr val="000000"/>
                </a:solidFill>
              </a:rPr>
              <a:t>NV’s</a:t>
            </a:r>
            <a:r>
              <a:rPr lang="nl-NL" sz="2000" dirty="0" smtClean="0">
                <a:solidFill>
                  <a:srgbClr val="000000"/>
                </a:solidFill>
              </a:rPr>
              <a:t>, werknemers VOF</a:t>
            </a:r>
          </a:p>
          <a:p>
            <a:pPr marL="682625" lvl="1" indent="-322263" algn="l" eaLnBrk="1">
              <a:lnSpc>
                <a:spcPct val="90000"/>
              </a:lnSpc>
              <a:spcBef>
                <a:spcPts val="500"/>
              </a:spcBef>
              <a:buFont typeface="Verdana" pitchFamily="34" charset="0"/>
              <a:buChar char="-"/>
            </a:pPr>
            <a:r>
              <a:rPr lang="nl-NL" sz="2000" dirty="0" smtClean="0">
                <a:solidFill>
                  <a:srgbClr val="000000"/>
                </a:solidFill>
              </a:rPr>
              <a:t>Werknemers op loonlijst</a:t>
            </a:r>
          </a:p>
          <a:p>
            <a:pPr marL="358775" indent="-358775" algn="l" eaLnBrk="1">
              <a:lnSpc>
                <a:spcPct val="90000"/>
              </a:lnSpc>
              <a:spcBef>
                <a:spcPts val="1000"/>
              </a:spcBef>
              <a:buFont typeface="ArialMT" charset="0"/>
              <a:buChar char="•"/>
            </a:pPr>
            <a:r>
              <a:rPr lang="nl-NL" sz="2000" dirty="0" smtClean="0">
                <a:solidFill>
                  <a:srgbClr val="000000"/>
                </a:solidFill>
              </a:rPr>
              <a:t>Zelfstandigen</a:t>
            </a:r>
          </a:p>
          <a:p>
            <a:pPr marL="682625" lvl="1" indent="-322263" algn="l" eaLnBrk="1">
              <a:lnSpc>
                <a:spcPct val="90000"/>
              </a:lnSpc>
              <a:spcBef>
                <a:spcPts val="500"/>
              </a:spcBef>
              <a:buFont typeface="Verdana" pitchFamily="34" charset="0"/>
              <a:buChar char="-"/>
            </a:pPr>
            <a:r>
              <a:rPr lang="nl-NL" sz="2000" dirty="0" smtClean="0">
                <a:solidFill>
                  <a:srgbClr val="000000"/>
                </a:solidFill>
              </a:rPr>
              <a:t>Drempel minimaal 500 uur Speur- en Ontwikkelwerk per jaar</a:t>
            </a:r>
            <a:endParaRPr lang="nl-NL" sz="2000" dirty="0" smtClean="0"/>
          </a:p>
        </p:txBody>
      </p:sp>
      <p:pic>
        <p:nvPicPr>
          <p:cNvPr id="9221" name="Picture 4" descr="Polymeren%20fabrieke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459413" y="1960563"/>
            <a:ext cx="2771775" cy="1860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222" name="Picture 5" descr="man500.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049963" y="3992563"/>
            <a:ext cx="1879600" cy="18621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223" name="AutoShape 6"/>
          <p:cNvSpPr>
            <a:spLocks/>
          </p:cNvSpPr>
          <p:nvPr/>
        </p:nvSpPr>
        <p:spPr bwMode="auto">
          <a:xfrm>
            <a:off x="5116513" y="6237288"/>
            <a:ext cx="3951287"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algn="r" defTabSz="914400"/>
            <a:r>
              <a:rPr lang="nl-NL" sz="1400">
                <a:solidFill>
                  <a:srgbClr val="FFFFFF"/>
                </a:solidFill>
                <a:latin typeface="Verdana" pitchFamily="34" charset="0"/>
                <a:ea typeface="Verdana" pitchFamily="34" charset="0"/>
                <a:cs typeface="Verdana" pitchFamily="34" charset="0"/>
                <a:sym typeface="Verdana" pitchFamily="34" charset="0"/>
              </a:rPr>
              <a:t>&gt;&gt; Innovatief Ondernemen</a:t>
            </a:r>
            <a:endParaRPr lang="nl-NL"/>
          </a:p>
        </p:txBody>
      </p:sp>
    </p:spTree>
    <p:extLst>
      <p:ext uri="{BB962C8B-B14F-4D97-AF65-F5344CB8AC3E}">
        <p14:creationId xmlns:p14="http://schemas.microsoft.com/office/powerpoint/2010/main" xmlns="" val="422630631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1"/>
          <p:cNvSpPr>
            <a:spLocks/>
          </p:cNvSpPr>
          <p:nvPr/>
        </p:nvSpPr>
        <p:spPr bwMode="auto">
          <a:xfrm>
            <a:off x="271463" y="6254750"/>
            <a:ext cx="1192212"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defTabSz="914400"/>
            <a:r>
              <a:rPr lang="nl-NL">
                <a:solidFill>
                  <a:srgbClr val="FFFFFF"/>
                </a:solidFill>
                <a:latin typeface="Verdana" pitchFamily="34" charset="0"/>
                <a:ea typeface="Verdana" pitchFamily="34" charset="0"/>
                <a:cs typeface="Verdana" pitchFamily="34" charset="0"/>
                <a:sym typeface="Verdana" pitchFamily="34" charset="0"/>
              </a:rPr>
              <a:t>4</a:t>
            </a:r>
            <a:endParaRPr lang="nl-NL"/>
          </a:p>
        </p:txBody>
      </p:sp>
      <p:sp>
        <p:nvSpPr>
          <p:cNvPr id="11267" name="Rectangle 2"/>
          <p:cNvSpPr>
            <a:spLocks noGrp="1"/>
          </p:cNvSpPr>
          <p:nvPr>
            <p:ph type="title"/>
          </p:nvPr>
        </p:nvSpPr>
        <p:spPr bwMode="auto">
          <a:xfrm>
            <a:off x="342900" y="1373188"/>
            <a:ext cx="4532313" cy="627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defTabSz="914400" eaLnBrk="1">
              <a:lnSpc>
                <a:spcPct val="90000"/>
              </a:lnSpc>
            </a:pPr>
            <a:r>
              <a:rPr lang="nl-NL" sz="3200" i="1" smtClean="0">
                <a:solidFill>
                  <a:srgbClr val="007BC7"/>
                </a:solidFill>
                <a:latin typeface="Verdana" pitchFamily="34" charset="0"/>
                <a:ea typeface="Verdana" pitchFamily="34" charset="0"/>
                <a:cs typeface="Verdana" pitchFamily="34" charset="0"/>
                <a:sym typeface="Verdana" pitchFamily="34" charset="0"/>
              </a:rPr>
              <a:t>Ontwikkelingsproject</a:t>
            </a:r>
            <a:endParaRPr lang="nl-NL" smtClean="0"/>
          </a:p>
        </p:txBody>
      </p:sp>
      <p:sp>
        <p:nvSpPr>
          <p:cNvPr id="11268" name="Rectangle 3"/>
          <p:cNvSpPr>
            <a:spLocks noGrp="1"/>
          </p:cNvSpPr>
          <p:nvPr>
            <p:ph type="body" idx="4294967295"/>
          </p:nvPr>
        </p:nvSpPr>
        <p:spPr bwMode="auto">
          <a:xfrm>
            <a:off x="355600" y="2205038"/>
            <a:ext cx="5511800" cy="17510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marL="298450" indent="-298450" algn="l" eaLnBrk="1">
              <a:lnSpc>
                <a:spcPct val="90000"/>
              </a:lnSpc>
              <a:spcBef>
                <a:spcPts val="1000"/>
              </a:spcBef>
              <a:buFont typeface="ArialMT" charset="0"/>
              <a:buChar char="•"/>
            </a:pPr>
            <a:r>
              <a:rPr lang="nl-NL" sz="2000" dirty="0" smtClean="0">
                <a:solidFill>
                  <a:srgbClr val="000000"/>
                </a:solidFill>
              </a:rPr>
              <a:t>Ontwikkelen fysiek (tastbaar) product / productieproces of programmatuur</a:t>
            </a:r>
          </a:p>
          <a:p>
            <a:pPr marL="298450" indent="-298450" algn="l" eaLnBrk="1">
              <a:lnSpc>
                <a:spcPct val="90000"/>
              </a:lnSpc>
              <a:spcBef>
                <a:spcPts val="1000"/>
              </a:spcBef>
              <a:buFont typeface="ArialMT" charset="0"/>
              <a:buChar char="•"/>
            </a:pPr>
            <a:r>
              <a:rPr lang="nl-NL" sz="2000" dirty="0" smtClean="0">
                <a:solidFill>
                  <a:srgbClr val="000000"/>
                </a:solidFill>
              </a:rPr>
              <a:t>Technisch nieuw voor aanvrager</a:t>
            </a:r>
          </a:p>
          <a:p>
            <a:pPr marL="298450" indent="-298450" algn="l" eaLnBrk="1">
              <a:lnSpc>
                <a:spcPct val="90000"/>
              </a:lnSpc>
              <a:spcBef>
                <a:spcPts val="1000"/>
              </a:spcBef>
              <a:buFont typeface="ArialMT" charset="0"/>
              <a:buChar char="•"/>
            </a:pPr>
            <a:r>
              <a:rPr lang="nl-NL" sz="2000" dirty="0" smtClean="0">
                <a:solidFill>
                  <a:srgbClr val="000000"/>
                </a:solidFill>
              </a:rPr>
              <a:t>Technische risico’s / technische knelpunten</a:t>
            </a:r>
          </a:p>
          <a:p>
            <a:pPr marL="298450" indent="-298450" algn="l" eaLnBrk="1">
              <a:lnSpc>
                <a:spcPct val="90000"/>
              </a:lnSpc>
              <a:spcBef>
                <a:spcPts val="1000"/>
              </a:spcBef>
              <a:buFont typeface="ArialMT" charset="0"/>
              <a:buChar char="•"/>
            </a:pPr>
            <a:r>
              <a:rPr lang="nl-NL" sz="2000" dirty="0" smtClean="0">
                <a:solidFill>
                  <a:srgbClr val="000000"/>
                </a:solidFill>
              </a:rPr>
              <a:t>Zelf oplossing ontwikkelen</a:t>
            </a:r>
          </a:p>
          <a:p>
            <a:pPr marL="298450" indent="-298450" algn="l" eaLnBrk="1">
              <a:lnSpc>
                <a:spcPct val="90000"/>
              </a:lnSpc>
              <a:spcBef>
                <a:spcPts val="1000"/>
              </a:spcBef>
              <a:buFont typeface="ArialMT" charset="0"/>
              <a:buChar char="•"/>
            </a:pPr>
            <a:endParaRPr lang="nl-NL" dirty="0" smtClean="0"/>
          </a:p>
        </p:txBody>
      </p:sp>
      <p:sp>
        <p:nvSpPr>
          <p:cNvPr id="11269" name="AutoShape 6"/>
          <p:cNvSpPr>
            <a:spLocks/>
          </p:cNvSpPr>
          <p:nvPr/>
        </p:nvSpPr>
        <p:spPr bwMode="auto">
          <a:xfrm>
            <a:off x="5116513" y="6237288"/>
            <a:ext cx="3951287"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algn="r" defTabSz="914400"/>
            <a:r>
              <a:rPr lang="nl-NL" sz="1400">
                <a:solidFill>
                  <a:srgbClr val="FFFFFF"/>
                </a:solidFill>
                <a:latin typeface="Verdana" pitchFamily="34" charset="0"/>
                <a:ea typeface="Verdana" pitchFamily="34" charset="0"/>
                <a:cs typeface="Verdana" pitchFamily="34" charset="0"/>
                <a:sym typeface="Verdana" pitchFamily="34" charset="0"/>
              </a:rPr>
              <a:t>&gt;&gt; Innovatief Ondernemen</a:t>
            </a:r>
            <a:endParaRPr lang="nl-NL"/>
          </a:p>
        </p:txBody>
      </p:sp>
      <p:pic>
        <p:nvPicPr>
          <p:cNvPr id="11270" name="Picture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276600" y="4652963"/>
            <a:ext cx="1341438" cy="1341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7BC7"/>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6007795"/>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
          <p:cNvSpPr>
            <a:spLocks/>
          </p:cNvSpPr>
          <p:nvPr/>
        </p:nvSpPr>
        <p:spPr bwMode="auto">
          <a:xfrm>
            <a:off x="271463" y="6254750"/>
            <a:ext cx="1192212"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defTabSz="914400"/>
            <a:r>
              <a:rPr lang="nl-NL">
                <a:solidFill>
                  <a:srgbClr val="FFFFFF"/>
                </a:solidFill>
                <a:latin typeface="Verdana" pitchFamily="34" charset="0"/>
                <a:ea typeface="Verdana" pitchFamily="34" charset="0"/>
                <a:cs typeface="Verdana" pitchFamily="34" charset="0"/>
                <a:sym typeface="Verdana" pitchFamily="34" charset="0"/>
              </a:rPr>
              <a:t>11</a:t>
            </a:r>
            <a:endParaRPr lang="nl-NL"/>
          </a:p>
        </p:txBody>
      </p:sp>
      <p:sp>
        <p:nvSpPr>
          <p:cNvPr id="12291" name="Rectangle 2"/>
          <p:cNvSpPr>
            <a:spLocks noGrp="1"/>
          </p:cNvSpPr>
          <p:nvPr>
            <p:ph type="body" idx="4294967295"/>
          </p:nvPr>
        </p:nvSpPr>
        <p:spPr bwMode="auto">
          <a:xfrm>
            <a:off x="215900" y="2880360"/>
            <a:ext cx="8540750" cy="330930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marL="298450" indent="-298450" algn="l" eaLnBrk="1">
              <a:lnSpc>
                <a:spcPct val="90000"/>
              </a:lnSpc>
              <a:spcBef>
                <a:spcPts val="1000"/>
              </a:spcBef>
              <a:buFont typeface="ArialMT" charset="0"/>
              <a:buChar char="•"/>
            </a:pPr>
            <a:r>
              <a:rPr lang="nl-NL" sz="2400" dirty="0" smtClean="0">
                <a:solidFill>
                  <a:srgbClr val="000000"/>
                </a:solidFill>
              </a:rPr>
              <a:t>Technische Wetenschappelijk Onderzoek</a:t>
            </a:r>
          </a:p>
          <a:p>
            <a:pPr marL="298450" indent="-298450" algn="l" eaLnBrk="1">
              <a:lnSpc>
                <a:spcPct val="90000"/>
              </a:lnSpc>
              <a:spcBef>
                <a:spcPts val="1000"/>
              </a:spcBef>
              <a:buFont typeface="ArialMT" charset="0"/>
              <a:buChar char="•"/>
            </a:pPr>
            <a:endParaRPr lang="nl-NL" sz="2400" dirty="0" smtClean="0">
              <a:solidFill>
                <a:srgbClr val="000000"/>
              </a:solidFill>
            </a:endParaRPr>
          </a:p>
          <a:p>
            <a:pPr marL="298450" indent="-298450" algn="l" eaLnBrk="1">
              <a:lnSpc>
                <a:spcPct val="90000"/>
              </a:lnSpc>
              <a:spcBef>
                <a:spcPts val="1000"/>
              </a:spcBef>
              <a:buFont typeface="ArialMT" charset="0"/>
              <a:buChar char="•"/>
            </a:pPr>
            <a:r>
              <a:rPr lang="nl-NL" sz="2400" dirty="0" smtClean="0">
                <a:solidFill>
                  <a:srgbClr val="000000"/>
                </a:solidFill>
              </a:rPr>
              <a:t>Analyse van de Technische Haalbaarheid </a:t>
            </a:r>
          </a:p>
          <a:p>
            <a:pPr marL="298450" indent="-298450" algn="l" eaLnBrk="1">
              <a:lnSpc>
                <a:spcPct val="90000"/>
              </a:lnSpc>
              <a:spcBef>
                <a:spcPts val="1000"/>
              </a:spcBef>
              <a:buFont typeface="ArialMT" charset="0"/>
              <a:buChar char="•"/>
            </a:pPr>
            <a:endParaRPr lang="nl-NL" sz="2400" dirty="0" smtClean="0">
              <a:solidFill>
                <a:srgbClr val="000000"/>
              </a:solidFill>
            </a:endParaRPr>
          </a:p>
          <a:p>
            <a:pPr marL="298450" indent="-298450" algn="l" eaLnBrk="1">
              <a:lnSpc>
                <a:spcPct val="90000"/>
              </a:lnSpc>
              <a:spcBef>
                <a:spcPts val="1000"/>
              </a:spcBef>
              <a:buFont typeface="ArialMT" charset="0"/>
              <a:buChar char="•"/>
            </a:pPr>
            <a:r>
              <a:rPr lang="nl-NL" sz="2400" dirty="0" smtClean="0">
                <a:solidFill>
                  <a:srgbClr val="000000"/>
                </a:solidFill>
              </a:rPr>
              <a:t>Procesgericht Technisch Onderzoek</a:t>
            </a:r>
          </a:p>
        </p:txBody>
      </p:sp>
      <p:sp>
        <p:nvSpPr>
          <p:cNvPr id="12292" name="AutoShape 3"/>
          <p:cNvSpPr>
            <a:spLocks/>
          </p:cNvSpPr>
          <p:nvPr/>
        </p:nvSpPr>
        <p:spPr bwMode="auto">
          <a:xfrm>
            <a:off x="215900" y="1173163"/>
            <a:ext cx="6877050" cy="596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defTabSz="914400">
              <a:spcBef>
                <a:spcPts val="1900"/>
              </a:spcBef>
            </a:pPr>
            <a:r>
              <a:rPr lang="nl-NL" sz="3200" i="1">
                <a:solidFill>
                  <a:srgbClr val="007BC7"/>
                </a:solidFill>
                <a:latin typeface="Verdana" pitchFamily="34" charset="0"/>
                <a:ea typeface="Verdana" pitchFamily="34" charset="0"/>
                <a:cs typeface="Verdana" pitchFamily="34" charset="0"/>
                <a:sym typeface="Verdana" pitchFamily="34" charset="0"/>
              </a:rPr>
              <a:t>Andere WBSO projecttypen</a:t>
            </a:r>
            <a:endParaRPr lang="nl-NL"/>
          </a:p>
        </p:txBody>
      </p:sp>
      <p:sp>
        <p:nvSpPr>
          <p:cNvPr id="12293" name="AutoShape 4"/>
          <p:cNvSpPr>
            <a:spLocks/>
          </p:cNvSpPr>
          <p:nvPr/>
        </p:nvSpPr>
        <p:spPr bwMode="auto">
          <a:xfrm>
            <a:off x="5116513" y="6237288"/>
            <a:ext cx="3951287"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algn="r" defTabSz="914400"/>
            <a:r>
              <a:rPr lang="nl-NL" sz="1400">
                <a:solidFill>
                  <a:srgbClr val="FFFFFF"/>
                </a:solidFill>
                <a:latin typeface="Verdana" pitchFamily="34" charset="0"/>
                <a:ea typeface="Verdana" pitchFamily="34" charset="0"/>
                <a:cs typeface="Verdana" pitchFamily="34" charset="0"/>
                <a:sym typeface="Verdana" pitchFamily="34" charset="0"/>
              </a:rPr>
              <a:t>&gt;&gt; Innovatief Ondernemen</a:t>
            </a:r>
            <a:endParaRPr lang="nl-NL"/>
          </a:p>
        </p:txBody>
      </p:sp>
    </p:spTree>
    <p:extLst>
      <p:ext uri="{BB962C8B-B14F-4D97-AF65-F5344CB8AC3E}">
        <p14:creationId xmlns:p14="http://schemas.microsoft.com/office/powerpoint/2010/main" xmlns="" val="213349738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271463" y="6254750"/>
            <a:ext cx="1192212"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defTabSz="914400"/>
            <a:r>
              <a:rPr lang="nl-NL">
                <a:solidFill>
                  <a:srgbClr val="FFFFFF"/>
                </a:solidFill>
                <a:latin typeface="Verdana" pitchFamily="34" charset="0"/>
                <a:ea typeface="Verdana" pitchFamily="34" charset="0"/>
                <a:cs typeface="Verdana" pitchFamily="34" charset="0"/>
                <a:sym typeface="Verdana" pitchFamily="34" charset="0"/>
              </a:rPr>
              <a:t>8</a:t>
            </a:r>
            <a:endParaRPr lang="nl-NL"/>
          </a:p>
        </p:txBody>
      </p:sp>
      <p:sp>
        <p:nvSpPr>
          <p:cNvPr id="14339" name="Rectangle 2"/>
          <p:cNvSpPr>
            <a:spLocks noGrp="1"/>
          </p:cNvSpPr>
          <p:nvPr>
            <p:ph type="title"/>
          </p:nvPr>
        </p:nvSpPr>
        <p:spPr bwMode="auto">
          <a:xfrm>
            <a:off x="457200" y="1190625"/>
            <a:ext cx="5499100" cy="750888"/>
          </a:xfrm>
          <a:solidFill>
            <a:srgbClr val="FFFFFF"/>
          </a:solidFill>
          <a:extLs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defTabSz="914400" eaLnBrk="1">
              <a:lnSpc>
                <a:spcPct val="90000"/>
              </a:lnSpc>
            </a:pPr>
            <a:r>
              <a:rPr lang="nl-NL" sz="3200" i="1" smtClean="0">
                <a:solidFill>
                  <a:srgbClr val="007BC7"/>
                </a:solidFill>
                <a:latin typeface="Verdana" pitchFamily="34" charset="0"/>
                <a:ea typeface="Verdana" pitchFamily="34" charset="0"/>
                <a:cs typeface="Verdana" pitchFamily="34" charset="0"/>
                <a:sym typeface="Verdana" pitchFamily="34" charset="0"/>
              </a:rPr>
              <a:t>WBSO en </a:t>
            </a:r>
            <a:r>
              <a:rPr lang="nl-NL" sz="2800" i="1" smtClean="0">
                <a:solidFill>
                  <a:srgbClr val="007BC7"/>
                </a:solidFill>
                <a:latin typeface="Verdana" pitchFamily="34" charset="0"/>
                <a:ea typeface="Verdana" pitchFamily="34" charset="0"/>
                <a:cs typeface="Verdana" pitchFamily="34" charset="0"/>
                <a:sym typeface="Verdana" pitchFamily="34" charset="0"/>
              </a:rPr>
              <a:t>Samenwerking</a:t>
            </a:r>
            <a:endParaRPr lang="nl-NL" smtClean="0"/>
          </a:p>
        </p:txBody>
      </p:sp>
      <p:sp>
        <p:nvSpPr>
          <p:cNvPr id="14340" name="Rectangle 3"/>
          <p:cNvSpPr>
            <a:spLocks noGrp="1"/>
          </p:cNvSpPr>
          <p:nvPr>
            <p:ph type="body" idx="4294967295"/>
          </p:nvPr>
        </p:nvSpPr>
        <p:spPr bwMode="auto">
          <a:xfrm>
            <a:off x="457200" y="2298700"/>
            <a:ext cx="5314950" cy="34988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marL="298450" indent="-298450" algn="l" eaLnBrk="1">
              <a:lnSpc>
                <a:spcPct val="90000"/>
              </a:lnSpc>
              <a:spcBef>
                <a:spcPts val="1000"/>
              </a:spcBef>
              <a:buFont typeface="ArialMT" charset="0"/>
              <a:buChar char="•"/>
            </a:pPr>
            <a:r>
              <a:rPr lang="nl-NL" sz="2400" dirty="0" smtClean="0">
                <a:solidFill>
                  <a:srgbClr val="000000"/>
                </a:solidFill>
              </a:rPr>
              <a:t>Meerdere bedrijven mogen gezamenlijk één of meer S&amp;O-projecten indienen.</a:t>
            </a:r>
            <a:br>
              <a:rPr lang="nl-NL" sz="2400" dirty="0" smtClean="0">
                <a:solidFill>
                  <a:srgbClr val="000000"/>
                </a:solidFill>
              </a:rPr>
            </a:br>
            <a:endParaRPr lang="nl-NL" sz="2400" dirty="0" smtClean="0">
              <a:solidFill>
                <a:srgbClr val="000000"/>
              </a:solidFill>
            </a:endParaRPr>
          </a:p>
          <a:p>
            <a:pPr marL="298450" indent="-298450" algn="l" eaLnBrk="1">
              <a:lnSpc>
                <a:spcPct val="90000"/>
              </a:lnSpc>
              <a:spcBef>
                <a:spcPts val="1000"/>
              </a:spcBef>
              <a:buFont typeface="ArialMT" charset="0"/>
              <a:buChar char="•"/>
            </a:pPr>
            <a:r>
              <a:rPr lang="nl-NL" sz="2400" dirty="0" smtClean="0">
                <a:solidFill>
                  <a:srgbClr val="000000"/>
                </a:solidFill>
              </a:rPr>
              <a:t>Elke betrokken partij:</a:t>
            </a:r>
          </a:p>
          <a:p>
            <a:pPr marL="682625" lvl="1" indent="-322263" algn="l" eaLnBrk="1">
              <a:lnSpc>
                <a:spcPct val="90000"/>
              </a:lnSpc>
              <a:spcBef>
                <a:spcPts val="500"/>
              </a:spcBef>
              <a:buFont typeface="Verdana" pitchFamily="34" charset="0"/>
              <a:buChar char="-"/>
            </a:pPr>
            <a:r>
              <a:rPr lang="nl-NL" sz="2000" dirty="0" smtClean="0">
                <a:solidFill>
                  <a:srgbClr val="000000"/>
                </a:solidFill>
              </a:rPr>
              <a:t>organiseert zijn eigen S&amp;O;</a:t>
            </a:r>
          </a:p>
          <a:p>
            <a:pPr marL="682625" lvl="1" indent="-322263" algn="l" eaLnBrk="1">
              <a:lnSpc>
                <a:spcPct val="90000"/>
              </a:lnSpc>
              <a:spcBef>
                <a:spcPts val="500"/>
              </a:spcBef>
              <a:buFont typeface="Verdana" pitchFamily="34" charset="0"/>
              <a:buChar char="-"/>
            </a:pPr>
            <a:r>
              <a:rPr lang="nl-NL" sz="2000" dirty="0" smtClean="0">
                <a:solidFill>
                  <a:srgbClr val="000000"/>
                </a:solidFill>
              </a:rPr>
              <a:t>houdt een eigen S&amp;O-administratie bij;</a:t>
            </a:r>
          </a:p>
          <a:p>
            <a:pPr marL="682625" lvl="1" indent="-322263" algn="l" eaLnBrk="1">
              <a:lnSpc>
                <a:spcPct val="90000"/>
              </a:lnSpc>
              <a:spcBef>
                <a:spcPts val="500"/>
              </a:spcBef>
              <a:buFont typeface="Verdana" pitchFamily="34" charset="0"/>
              <a:buChar char="-"/>
            </a:pPr>
            <a:r>
              <a:rPr lang="nl-NL" sz="2000" dirty="0" smtClean="0">
                <a:solidFill>
                  <a:srgbClr val="000000"/>
                </a:solidFill>
              </a:rPr>
              <a:t>moet zelf een aanvraag indienen.</a:t>
            </a:r>
            <a:endParaRPr lang="nl-NL" sz="2000" dirty="0" smtClean="0"/>
          </a:p>
        </p:txBody>
      </p:sp>
      <p:pic>
        <p:nvPicPr>
          <p:cNvPr id="14341" name="Picture 4" descr="illu-10.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269038" y="1106488"/>
            <a:ext cx="2874962" cy="5027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4342" name="AutoShape 5"/>
          <p:cNvSpPr>
            <a:spLocks/>
          </p:cNvSpPr>
          <p:nvPr/>
        </p:nvSpPr>
        <p:spPr bwMode="auto">
          <a:xfrm>
            <a:off x="5116513" y="6237288"/>
            <a:ext cx="3951287"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algn="r" defTabSz="914400"/>
            <a:r>
              <a:rPr lang="nl-NL" sz="1400">
                <a:solidFill>
                  <a:srgbClr val="FFFFFF"/>
                </a:solidFill>
                <a:latin typeface="Verdana" pitchFamily="34" charset="0"/>
                <a:ea typeface="Verdana" pitchFamily="34" charset="0"/>
                <a:cs typeface="Verdana" pitchFamily="34" charset="0"/>
                <a:sym typeface="Verdana" pitchFamily="34" charset="0"/>
              </a:rPr>
              <a:t>&gt;&gt; Innovatief Ondernemen</a:t>
            </a:r>
            <a:endParaRPr lang="nl-NL"/>
          </a:p>
        </p:txBody>
      </p:sp>
    </p:spTree>
    <p:extLst>
      <p:ext uri="{BB962C8B-B14F-4D97-AF65-F5344CB8AC3E}">
        <p14:creationId xmlns:p14="http://schemas.microsoft.com/office/powerpoint/2010/main" xmlns="" val="32160118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271463" y="6254750"/>
            <a:ext cx="1192212"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defTabSz="914400"/>
            <a:r>
              <a:rPr lang="nl-NL">
                <a:solidFill>
                  <a:srgbClr val="FFFFFF"/>
                </a:solidFill>
                <a:latin typeface="Verdana" pitchFamily="34" charset="0"/>
                <a:ea typeface="Verdana" pitchFamily="34" charset="0"/>
                <a:cs typeface="Verdana" pitchFamily="34" charset="0"/>
                <a:sym typeface="Verdana" pitchFamily="34" charset="0"/>
              </a:rPr>
              <a:t>9</a:t>
            </a:r>
            <a:endParaRPr lang="nl-NL"/>
          </a:p>
        </p:txBody>
      </p:sp>
      <p:sp>
        <p:nvSpPr>
          <p:cNvPr id="15363" name="AutoShape 3"/>
          <p:cNvSpPr>
            <a:spLocks/>
          </p:cNvSpPr>
          <p:nvPr/>
        </p:nvSpPr>
        <p:spPr bwMode="auto">
          <a:xfrm>
            <a:off x="215900" y="1195388"/>
            <a:ext cx="5508625" cy="1092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defTabSz="914400">
              <a:spcBef>
                <a:spcPts val="1900"/>
              </a:spcBef>
            </a:pPr>
            <a:r>
              <a:rPr lang="nl-NL" sz="3200" i="1">
                <a:solidFill>
                  <a:srgbClr val="007BC7"/>
                </a:solidFill>
                <a:latin typeface="Verdana" pitchFamily="34" charset="0"/>
                <a:ea typeface="Verdana" pitchFamily="34" charset="0"/>
                <a:cs typeface="Verdana" pitchFamily="34" charset="0"/>
                <a:sym typeface="Verdana" pitchFamily="34" charset="0"/>
              </a:rPr>
              <a:t>Voorbeeld</a:t>
            </a:r>
            <a:endParaRPr lang="nl-NL"/>
          </a:p>
        </p:txBody>
      </p:sp>
      <p:sp>
        <p:nvSpPr>
          <p:cNvPr id="15364" name="AutoShape 5"/>
          <p:cNvSpPr>
            <a:spLocks/>
          </p:cNvSpPr>
          <p:nvPr/>
        </p:nvSpPr>
        <p:spPr bwMode="auto">
          <a:xfrm>
            <a:off x="5116513" y="6237288"/>
            <a:ext cx="3951287"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algn="r" defTabSz="914400"/>
            <a:r>
              <a:rPr lang="nl-NL" sz="1400">
                <a:solidFill>
                  <a:srgbClr val="FFFFFF"/>
                </a:solidFill>
                <a:latin typeface="Verdana" pitchFamily="34" charset="0"/>
                <a:ea typeface="Verdana" pitchFamily="34" charset="0"/>
                <a:cs typeface="Verdana" pitchFamily="34" charset="0"/>
                <a:sym typeface="Verdana" pitchFamily="34" charset="0"/>
              </a:rPr>
              <a:t>&gt;&gt; Innovatief Ondernemen</a:t>
            </a:r>
            <a:endParaRPr lang="nl-NL"/>
          </a:p>
        </p:txBody>
      </p:sp>
      <p:sp>
        <p:nvSpPr>
          <p:cNvPr id="15365" name="Tekstvak 1"/>
          <p:cNvSpPr txBox="1">
            <a:spLocks noChangeArrowheads="1"/>
          </p:cNvSpPr>
          <p:nvPr/>
        </p:nvSpPr>
        <p:spPr bwMode="auto">
          <a:xfrm>
            <a:off x="684213" y="5300663"/>
            <a:ext cx="69834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r>
              <a:rPr lang="nl-NL"/>
              <a:t>Meer voorbeelden: </a:t>
            </a:r>
            <a:r>
              <a:rPr lang="nl-NL">
                <a:hlinkClick r:id="rId3"/>
              </a:rPr>
              <a:t>www.rvo.nl/subsidies-regelingen/wbso-en-rda/praktijkverhalen</a:t>
            </a:r>
            <a:endParaRPr lang="nl-NL"/>
          </a:p>
          <a:p>
            <a:pPr eaLnBrk="1"/>
            <a:endParaRPr lang="nl-NL"/>
          </a:p>
        </p:txBody>
      </p:sp>
      <p:pic>
        <p:nvPicPr>
          <p:cNvPr id="15366" name="Picture 10"/>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042988" y="2492375"/>
            <a:ext cx="5410200" cy="2057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7BC7"/>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367" name="Tekstvak 1"/>
          <p:cNvSpPr txBox="1">
            <a:spLocks noChangeArrowheads="1"/>
          </p:cNvSpPr>
          <p:nvPr/>
        </p:nvSpPr>
        <p:spPr bwMode="auto">
          <a:xfrm>
            <a:off x="1624846" y="4683538"/>
            <a:ext cx="424648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r>
              <a:rPr lang="nl-NL" sz="1600" dirty="0" err="1">
                <a:latin typeface="+mn-lt"/>
              </a:rPr>
              <a:t>Sublean</a:t>
            </a:r>
            <a:r>
              <a:rPr lang="nl-NL" sz="1600" dirty="0">
                <a:latin typeface="+mn-lt"/>
              </a:rPr>
              <a:t>, multifunctionele gevelpanelen</a:t>
            </a:r>
          </a:p>
        </p:txBody>
      </p:sp>
    </p:spTree>
    <p:extLst>
      <p:ext uri="{BB962C8B-B14F-4D97-AF65-F5344CB8AC3E}">
        <p14:creationId xmlns:p14="http://schemas.microsoft.com/office/powerpoint/2010/main" xmlns="" val="3082985087"/>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
          <p:cNvSpPr>
            <a:spLocks/>
          </p:cNvSpPr>
          <p:nvPr/>
        </p:nvSpPr>
        <p:spPr bwMode="auto">
          <a:xfrm>
            <a:off x="271463" y="6254750"/>
            <a:ext cx="1192212"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defTabSz="914400"/>
            <a:r>
              <a:rPr lang="nl-NL">
                <a:solidFill>
                  <a:srgbClr val="FFFFFF"/>
                </a:solidFill>
                <a:latin typeface="Verdana" pitchFamily="34" charset="0"/>
                <a:ea typeface="Verdana" pitchFamily="34" charset="0"/>
                <a:cs typeface="Verdana" pitchFamily="34" charset="0"/>
                <a:sym typeface="Verdana" pitchFamily="34" charset="0"/>
              </a:rPr>
              <a:t>21</a:t>
            </a:r>
            <a:endParaRPr lang="nl-NL"/>
          </a:p>
        </p:txBody>
      </p:sp>
      <p:sp>
        <p:nvSpPr>
          <p:cNvPr id="19459" name="Rectangle 2"/>
          <p:cNvSpPr>
            <a:spLocks noGrp="1"/>
          </p:cNvSpPr>
          <p:nvPr>
            <p:ph type="title"/>
          </p:nvPr>
        </p:nvSpPr>
        <p:spPr bwMode="auto">
          <a:xfrm>
            <a:off x="250825" y="1268413"/>
            <a:ext cx="8642350" cy="865187"/>
          </a:xfrm>
          <a:solidFill>
            <a:srgbClr val="FFFFFF"/>
          </a:solidFill>
          <a:extLs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defTabSz="914400" eaLnBrk="1">
              <a:lnSpc>
                <a:spcPct val="90000"/>
              </a:lnSpc>
            </a:pPr>
            <a:r>
              <a:rPr lang="nl-NL" sz="3200" i="1" smtClean="0">
                <a:solidFill>
                  <a:srgbClr val="007BC7"/>
                </a:solidFill>
                <a:latin typeface="Verdana" pitchFamily="34" charset="0"/>
                <a:ea typeface="Verdana" pitchFamily="34" charset="0"/>
                <a:cs typeface="Verdana" pitchFamily="34" charset="0"/>
                <a:sym typeface="Verdana" pitchFamily="34" charset="0"/>
              </a:rPr>
              <a:t>Digitaal aanvragen</a:t>
            </a:r>
            <a:endParaRPr lang="nl-NL" smtClean="0"/>
          </a:p>
        </p:txBody>
      </p:sp>
      <p:sp>
        <p:nvSpPr>
          <p:cNvPr id="27652" name="Rectangle 3"/>
          <p:cNvSpPr>
            <a:spLocks noGrp="1"/>
          </p:cNvSpPr>
          <p:nvPr>
            <p:ph type="body" idx="4294967295"/>
          </p:nvPr>
        </p:nvSpPr>
        <p:spPr bwMode="auto">
          <a:xfrm>
            <a:off x="457200" y="2074863"/>
            <a:ext cx="8229600" cy="409098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marL="306388" indent="-306388" algn="l" eaLnBrk="1">
              <a:lnSpc>
                <a:spcPct val="90000"/>
              </a:lnSpc>
              <a:spcBef>
                <a:spcPts val="1000"/>
              </a:spcBef>
              <a:buFont typeface="ArialMT" charset="0"/>
              <a:buChar char="•"/>
              <a:defRPr/>
            </a:pPr>
            <a:r>
              <a:rPr lang="nl-NL" sz="2400" dirty="0" smtClean="0">
                <a:solidFill>
                  <a:srgbClr val="000000"/>
                </a:solidFill>
              </a:rPr>
              <a:t>Aanvragen via </a:t>
            </a:r>
            <a:r>
              <a:rPr lang="nl-NL" sz="2400" dirty="0" err="1" smtClean="0">
                <a:solidFill>
                  <a:srgbClr val="000000"/>
                </a:solidFill>
              </a:rPr>
              <a:t>eLoket</a:t>
            </a:r>
            <a:endParaRPr lang="nl-NL" sz="2400" dirty="0" smtClean="0">
              <a:solidFill>
                <a:srgbClr val="000000"/>
              </a:solidFill>
            </a:endParaRPr>
          </a:p>
          <a:p>
            <a:pPr marL="658813" lvl="1" indent="-298450" algn="l" eaLnBrk="1">
              <a:lnSpc>
                <a:spcPct val="90000"/>
              </a:lnSpc>
              <a:spcBef>
                <a:spcPts val="500"/>
              </a:spcBef>
              <a:buFont typeface="Verdana" pitchFamily="34" charset="0"/>
              <a:buChar char="-"/>
              <a:defRPr/>
            </a:pPr>
            <a:r>
              <a:rPr lang="nl-NL" sz="2000" dirty="0" smtClean="0">
                <a:solidFill>
                  <a:srgbClr val="000000"/>
                </a:solidFill>
              </a:rPr>
              <a:t>online</a:t>
            </a:r>
          </a:p>
          <a:p>
            <a:pPr marL="658813" lvl="1" indent="-298450" algn="l" eaLnBrk="1">
              <a:lnSpc>
                <a:spcPct val="90000"/>
              </a:lnSpc>
              <a:spcBef>
                <a:spcPts val="500"/>
              </a:spcBef>
              <a:buFont typeface="Verdana" pitchFamily="34" charset="0"/>
              <a:buChar char="-"/>
              <a:defRPr/>
            </a:pPr>
            <a:r>
              <a:rPr lang="nl-NL" sz="2000" dirty="0" smtClean="0">
                <a:solidFill>
                  <a:srgbClr val="000000"/>
                </a:solidFill>
              </a:rPr>
              <a:t>lokaal aanvraagprogramma</a:t>
            </a:r>
          </a:p>
          <a:p>
            <a:pPr marL="306388" indent="-306388" algn="l" eaLnBrk="1">
              <a:lnSpc>
                <a:spcPct val="90000"/>
              </a:lnSpc>
              <a:spcBef>
                <a:spcPts val="1000"/>
              </a:spcBef>
              <a:buFont typeface="ArialMT" charset="0"/>
              <a:buChar char="•"/>
              <a:defRPr/>
            </a:pPr>
            <a:r>
              <a:rPr lang="nl-NL" sz="2400" dirty="0" smtClean="0">
                <a:solidFill>
                  <a:srgbClr val="000000"/>
                </a:solidFill>
              </a:rPr>
              <a:t>Toegang tot </a:t>
            </a:r>
            <a:r>
              <a:rPr lang="nl-NL" sz="2400" dirty="0" err="1" smtClean="0">
                <a:solidFill>
                  <a:srgbClr val="000000"/>
                </a:solidFill>
              </a:rPr>
              <a:t>eLoket</a:t>
            </a:r>
            <a:r>
              <a:rPr lang="nl-NL" sz="2400" dirty="0" smtClean="0">
                <a:solidFill>
                  <a:srgbClr val="000000"/>
                </a:solidFill>
              </a:rPr>
              <a:t>: </a:t>
            </a:r>
            <a:r>
              <a:rPr lang="nl-NL" sz="2400" dirty="0" err="1" smtClean="0">
                <a:solidFill>
                  <a:srgbClr val="000000"/>
                </a:solidFill>
              </a:rPr>
              <a:t>eHerkenningsmiddel</a:t>
            </a:r>
            <a:r>
              <a:rPr lang="nl-NL" sz="2400" dirty="0" smtClean="0">
                <a:solidFill>
                  <a:srgbClr val="000000"/>
                </a:solidFill>
              </a:rPr>
              <a:t> </a:t>
            </a:r>
          </a:p>
          <a:p>
            <a:pPr marL="658813" lvl="1" indent="-298450" algn="l" eaLnBrk="1">
              <a:lnSpc>
                <a:spcPct val="90000"/>
              </a:lnSpc>
              <a:spcBef>
                <a:spcPts val="500"/>
              </a:spcBef>
              <a:buFont typeface="Verdana" pitchFamily="34" charset="0"/>
              <a:buChar char="-"/>
              <a:defRPr/>
            </a:pPr>
            <a:r>
              <a:rPr lang="nl-NL" sz="2000" dirty="0" smtClean="0">
                <a:solidFill>
                  <a:srgbClr val="000000"/>
                </a:solidFill>
              </a:rPr>
              <a:t>beveiligingsniveau 2+ (SMS-identificatie of token)</a:t>
            </a:r>
          </a:p>
          <a:p>
            <a:pPr marL="658813" lvl="1" indent="-298450" algn="l" eaLnBrk="1">
              <a:lnSpc>
                <a:spcPct val="90000"/>
              </a:lnSpc>
              <a:spcBef>
                <a:spcPts val="500"/>
              </a:spcBef>
              <a:buFont typeface="Verdana" pitchFamily="34" charset="0"/>
              <a:buChar char="-"/>
              <a:defRPr/>
            </a:pPr>
            <a:r>
              <a:rPr lang="nl-NL" sz="2000" dirty="0" smtClean="0">
                <a:solidFill>
                  <a:srgbClr val="000000"/>
                </a:solidFill>
              </a:rPr>
              <a:t>zelf aanvragen bij aanbieder </a:t>
            </a:r>
          </a:p>
          <a:p>
            <a:pPr marL="658813" lvl="1" indent="-298450" algn="l" eaLnBrk="1">
              <a:lnSpc>
                <a:spcPct val="90000"/>
              </a:lnSpc>
              <a:spcBef>
                <a:spcPts val="500"/>
              </a:spcBef>
              <a:buFont typeface="Verdana" pitchFamily="34" charset="0"/>
              <a:buChar char="-"/>
              <a:defRPr/>
            </a:pPr>
            <a:r>
              <a:rPr lang="nl-NL" sz="2000" dirty="0" smtClean="0">
                <a:solidFill>
                  <a:srgbClr val="000000"/>
                </a:solidFill>
              </a:rPr>
              <a:t>tegen kosten</a:t>
            </a:r>
          </a:p>
          <a:p>
            <a:pPr marL="658813" lvl="1" indent="-298450" algn="l" eaLnBrk="1">
              <a:lnSpc>
                <a:spcPct val="90000"/>
              </a:lnSpc>
              <a:spcBef>
                <a:spcPts val="500"/>
              </a:spcBef>
              <a:buFont typeface="Verdana" pitchFamily="34" charset="0"/>
              <a:buChar char="-"/>
              <a:defRPr/>
            </a:pPr>
            <a:r>
              <a:rPr lang="nl-NL" sz="2000" b="1" dirty="0" smtClean="0">
                <a:solidFill>
                  <a:srgbClr val="000000"/>
                </a:solidFill>
              </a:rPr>
              <a:t>termijn ~2 weken</a:t>
            </a:r>
          </a:p>
          <a:p>
            <a:pPr marL="360363" lvl="1" algn="l" eaLnBrk="1">
              <a:lnSpc>
                <a:spcPct val="90000"/>
              </a:lnSpc>
              <a:spcBef>
                <a:spcPts val="500"/>
              </a:spcBef>
              <a:defRPr/>
            </a:pPr>
            <a:endParaRPr lang="nl-NL" sz="2000" b="1" dirty="0" smtClean="0">
              <a:solidFill>
                <a:srgbClr val="000000"/>
              </a:solidFill>
            </a:endParaRPr>
          </a:p>
          <a:p>
            <a:pPr marL="360363" lvl="1" algn="l" eaLnBrk="1">
              <a:lnSpc>
                <a:spcPct val="90000"/>
              </a:lnSpc>
              <a:spcBef>
                <a:spcPts val="500"/>
              </a:spcBef>
              <a:defRPr/>
            </a:pPr>
            <a:r>
              <a:rPr lang="nl-NL" u="sng" dirty="0" smtClean="0">
                <a:hlinkClick r:id="rId2"/>
              </a:rPr>
              <a:t>www.rvo.nl/digitaal-indienen/eloket</a:t>
            </a:r>
            <a:endParaRPr lang="nl-NL" dirty="0"/>
          </a:p>
          <a:p>
            <a:pPr marL="658813" lvl="1" indent="-298450" algn="l" eaLnBrk="1">
              <a:lnSpc>
                <a:spcPct val="90000"/>
              </a:lnSpc>
              <a:spcBef>
                <a:spcPts val="500"/>
              </a:spcBef>
              <a:buFont typeface="Verdana" pitchFamily="34" charset="0"/>
              <a:buChar char="-"/>
              <a:defRPr/>
            </a:pPr>
            <a:endParaRPr lang="nl-NL" dirty="0" smtClean="0"/>
          </a:p>
        </p:txBody>
      </p:sp>
      <p:sp>
        <p:nvSpPr>
          <p:cNvPr id="19461" name="AutoShape 4"/>
          <p:cNvSpPr>
            <a:spLocks/>
          </p:cNvSpPr>
          <p:nvPr/>
        </p:nvSpPr>
        <p:spPr bwMode="auto">
          <a:xfrm>
            <a:off x="5116513" y="6237288"/>
            <a:ext cx="3951287"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algn="r" defTabSz="914400"/>
            <a:r>
              <a:rPr lang="nl-NL" sz="1400">
                <a:solidFill>
                  <a:srgbClr val="FFFFFF"/>
                </a:solidFill>
                <a:latin typeface="Verdana" pitchFamily="34" charset="0"/>
                <a:ea typeface="Verdana" pitchFamily="34" charset="0"/>
                <a:cs typeface="Verdana" pitchFamily="34" charset="0"/>
                <a:sym typeface="Verdana" pitchFamily="34" charset="0"/>
              </a:rPr>
              <a:t>&gt;&gt; Innovatief Ondernemen</a:t>
            </a:r>
            <a:endParaRPr lang="nl-NL"/>
          </a:p>
        </p:txBody>
      </p:sp>
    </p:spTree>
    <p:extLst>
      <p:ext uri="{BB962C8B-B14F-4D97-AF65-F5344CB8AC3E}">
        <p14:creationId xmlns:p14="http://schemas.microsoft.com/office/powerpoint/2010/main" xmlns="" val="2108773588"/>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1863" y="4995863"/>
            <a:ext cx="16192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Afbeelding 11" descr="56-icoon-telefoon.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552575" y="4941888"/>
            <a:ext cx="406400"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Afbeelding 1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01863" y="4273550"/>
            <a:ext cx="12573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Afbeelding 13" descr="56-icoon-web.pn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554163" y="4230688"/>
            <a:ext cx="4445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Afbeelding 14"/>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47813" y="1965325"/>
            <a:ext cx="6232525" cy="114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450903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par>
                                <p:cTn id="8" presetID="10" presetClass="entr" presetSubtype="0" fill="hold" nodeType="withEffect">
                                  <p:stCondLst>
                                    <p:cond delay="4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400"/>
                                        <p:tgtEl>
                                          <p:spTgt spid="12"/>
                                        </p:tgtEl>
                                      </p:cBhvr>
                                    </p:animEffect>
                                  </p:childTnLst>
                                </p:cTn>
                              </p:par>
                            </p:childTnLst>
                          </p:cTn>
                        </p:par>
                        <p:par>
                          <p:cTn id="11" fill="hold" nodeType="afterGroup">
                            <p:stCondLst>
                              <p:cond delay="8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nodeType="afterGroup">
                            <p:stCondLst>
                              <p:cond delay="13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nodeType="afterGroup">
                            <p:stCondLst>
                              <p:cond delay="18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rije vorm 2"/>
          <p:cNvSpPr/>
          <p:nvPr/>
        </p:nvSpPr>
        <p:spPr>
          <a:xfrm>
            <a:off x="1181686" y="1326295"/>
            <a:ext cx="6344277" cy="4419112"/>
          </a:xfrm>
          <a:custGeom>
            <a:avLst/>
            <a:gdLst>
              <a:gd name="connsiteX0" fmla="*/ 0 w 6344277"/>
              <a:gd name="connsiteY0" fmla="*/ 4413324 h 4419112"/>
              <a:gd name="connsiteX1" fmla="*/ 1322363 w 6344277"/>
              <a:gd name="connsiteY1" fmla="*/ 4342986 h 4419112"/>
              <a:gd name="connsiteX2" fmla="*/ 2377440 w 6344277"/>
              <a:gd name="connsiteY2" fmla="*/ 3878752 h 4419112"/>
              <a:gd name="connsiteX3" fmla="*/ 3474720 w 6344277"/>
              <a:gd name="connsiteY3" fmla="*/ 1557583 h 4419112"/>
              <a:gd name="connsiteX4" fmla="*/ 4009293 w 6344277"/>
              <a:gd name="connsiteY4" fmla="*/ 783860 h 4419112"/>
              <a:gd name="connsiteX5" fmla="*/ 4951828 w 6344277"/>
              <a:gd name="connsiteY5" fmla="*/ 221152 h 4419112"/>
              <a:gd name="connsiteX6" fmla="*/ 6203853 w 6344277"/>
              <a:gd name="connsiteY6" fmla="*/ 24204 h 4419112"/>
              <a:gd name="connsiteX7" fmla="*/ 6260123 w 6344277"/>
              <a:gd name="connsiteY7" fmla="*/ 10136 h 441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277" h="4419112">
                <a:moveTo>
                  <a:pt x="0" y="4413324"/>
                </a:moveTo>
                <a:cubicBezTo>
                  <a:pt x="463061" y="4422702"/>
                  <a:pt x="926123" y="4432081"/>
                  <a:pt x="1322363" y="4342986"/>
                </a:cubicBezTo>
                <a:cubicBezTo>
                  <a:pt x="1718603" y="4253891"/>
                  <a:pt x="2018714" y="4342986"/>
                  <a:pt x="2377440" y="3878752"/>
                </a:cubicBezTo>
                <a:cubicBezTo>
                  <a:pt x="2736166" y="3414518"/>
                  <a:pt x="3202745" y="2073398"/>
                  <a:pt x="3474720" y="1557583"/>
                </a:cubicBezTo>
                <a:cubicBezTo>
                  <a:pt x="3746695" y="1041768"/>
                  <a:pt x="3763108" y="1006598"/>
                  <a:pt x="4009293" y="783860"/>
                </a:cubicBezTo>
                <a:cubicBezTo>
                  <a:pt x="4255478" y="561122"/>
                  <a:pt x="4586068" y="347761"/>
                  <a:pt x="4951828" y="221152"/>
                </a:cubicBezTo>
                <a:cubicBezTo>
                  <a:pt x="5317588" y="94543"/>
                  <a:pt x="5985804" y="59373"/>
                  <a:pt x="6203853" y="24204"/>
                </a:cubicBezTo>
                <a:cubicBezTo>
                  <a:pt x="6421902" y="-10965"/>
                  <a:pt x="6341012" y="-415"/>
                  <a:pt x="6260123" y="10136"/>
                </a:cubicBezTo>
              </a:path>
            </a:pathLst>
          </a:cu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nl-NL"/>
          </a:p>
        </p:txBody>
      </p:sp>
      <p:sp>
        <p:nvSpPr>
          <p:cNvPr id="4" name="Ovaal 3"/>
          <p:cNvSpPr/>
          <p:nvPr/>
        </p:nvSpPr>
        <p:spPr>
          <a:xfrm>
            <a:off x="2321169" y="3915508"/>
            <a:ext cx="2996419" cy="548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TKI-regelingen</a:t>
            </a:r>
            <a:endParaRPr lang="nl-NL" dirty="0">
              <a:solidFill>
                <a:schemeClr val="tx1"/>
              </a:solidFill>
            </a:endParaRPr>
          </a:p>
        </p:txBody>
      </p:sp>
      <p:sp>
        <p:nvSpPr>
          <p:cNvPr id="6" name="Ovaal 5"/>
          <p:cNvSpPr/>
          <p:nvPr/>
        </p:nvSpPr>
        <p:spPr>
          <a:xfrm>
            <a:off x="1181686" y="5062025"/>
            <a:ext cx="3713871" cy="548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                     WBSO</a:t>
            </a:r>
            <a:endParaRPr lang="nl-NL" dirty="0">
              <a:solidFill>
                <a:schemeClr val="tx1"/>
              </a:solidFill>
            </a:endParaRPr>
          </a:p>
        </p:txBody>
      </p:sp>
      <p:sp>
        <p:nvSpPr>
          <p:cNvPr id="7" name="Ovaal 6"/>
          <p:cNvSpPr/>
          <p:nvPr/>
        </p:nvSpPr>
        <p:spPr>
          <a:xfrm>
            <a:off x="2009335" y="4464148"/>
            <a:ext cx="2597425" cy="54864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MIT</a:t>
            </a:r>
            <a:endParaRPr lang="nl-NL" dirty="0">
              <a:solidFill>
                <a:schemeClr val="tx1"/>
              </a:solidFill>
            </a:endParaRPr>
          </a:p>
        </p:txBody>
      </p:sp>
      <p:sp>
        <p:nvSpPr>
          <p:cNvPr id="5" name="Ovaal 4"/>
          <p:cNvSpPr/>
          <p:nvPr/>
        </p:nvSpPr>
        <p:spPr>
          <a:xfrm>
            <a:off x="4770468" y="2004646"/>
            <a:ext cx="1357659" cy="520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    DEI</a:t>
            </a:r>
            <a:endParaRPr lang="nl-NL" dirty="0">
              <a:solidFill>
                <a:schemeClr val="tx1"/>
              </a:solidFill>
            </a:endParaRPr>
          </a:p>
        </p:txBody>
      </p:sp>
      <p:sp>
        <p:nvSpPr>
          <p:cNvPr id="9" name="Ovaal 8"/>
          <p:cNvSpPr/>
          <p:nvPr/>
        </p:nvSpPr>
        <p:spPr>
          <a:xfrm>
            <a:off x="5658792" y="1066043"/>
            <a:ext cx="1357659" cy="520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SDE+</a:t>
            </a:r>
            <a:endParaRPr lang="nl-NL" dirty="0">
              <a:solidFill>
                <a:schemeClr val="tx1"/>
              </a:solidFill>
            </a:endParaRPr>
          </a:p>
        </p:txBody>
      </p:sp>
      <p:sp>
        <p:nvSpPr>
          <p:cNvPr id="8" name="Tekstvak 7"/>
          <p:cNvSpPr txBox="1"/>
          <p:nvPr/>
        </p:nvSpPr>
        <p:spPr>
          <a:xfrm>
            <a:off x="1235612" y="5917250"/>
            <a:ext cx="1261884" cy="369332"/>
          </a:xfrm>
          <a:prstGeom prst="rect">
            <a:avLst/>
          </a:prstGeom>
          <a:noFill/>
        </p:spPr>
        <p:txBody>
          <a:bodyPr wrap="none" rtlCol="0">
            <a:spAutoFit/>
          </a:bodyPr>
          <a:lstStyle/>
          <a:p>
            <a:r>
              <a:rPr lang="nl-NL" dirty="0" smtClean="0"/>
              <a:t>Discovery </a:t>
            </a:r>
            <a:endParaRPr lang="nl-NL" dirty="0"/>
          </a:p>
        </p:txBody>
      </p:sp>
      <p:sp>
        <p:nvSpPr>
          <p:cNvPr id="11" name="Tekstvak 10"/>
          <p:cNvSpPr txBox="1"/>
          <p:nvPr/>
        </p:nvSpPr>
        <p:spPr>
          <a:xfrm>
            <a:off x="2876602" y="5917250"/>
            <a:ext cx="1544012" cy="369332"/>
          </a:xfrm>
          <a:prstGeom prst="rect">
            <a:avLst/>
          </a:prstGeom>
          <a:noFill/>
        </p:spPr>
        <p:txBody>
          <a:bodyPr wrap="none" rtlCol="0">
            <a:spAutoFit/>
          </a:bodyPr>
          <a:lstStyle/>
          <a:p>
            <a:r>
              <a:rPr lang="nl-NL" dirty="0" smtClean="0"/>
              <a:t>Development</a:t>
            </a:r>
            <a:endParaRPr lang="nl-NL" dirty="0"/>
          </a:p>
        </p:txBody>
      </p:sp>
      <p:sp>
        <p:nvSpPr>
          <p:cNvPr id="12" name="Tekstvak 11"/>
          <p:cNvSpPr txBox="1"/>
          <p:nvPr/>
        </p:nvSpPr>
        <p:spPr>
          <a:xfrm>
            <a:off x="4606760" y="5917250"/>
            <a:ext cx="1685077" cy="369332"/>
          </a:xfrm>
          <a:prstGeom prst="rect">
            <a:avLst/>
          </a:prstGeom>
          <a:noFill/>
        </p:spPr>
        <p:txBody>
          <a:bodyPr wrap="none" rtlCol="0">
            <a:spAutoFit/>
          </a:bodyPr>
          <a:lstStyle/>
          <a:p>
            <a:r>
              <a:rPr lang="nl-NL" dirty="0" err="1" smtClean="0"/>
              <a:t>Demonstration</a:t>
            </a:r>
            <a:endParaRPr lang="nl-NL" dirty="0"/>
          </a:p>
        </p:txBody>
      </p:sp>
      <p:sp>
        <p:nvSpPr>
          <p:cNvPr id="13" name="Tekstvak 12"/>
          <p:cNvSpPr txBox="1"/>
          <p:nvPr/>
        </p:nvSpPr>
        <p:spPr>
          <a:xfrm>
            <a:off x="6337621" y="5917250"/>
            <a:ext cx="1415772" cy="369332"/>
          </a:xfrm>
          <a:prstGeom prst="rect">
            <a:avLst/>
          </a:prstGeom>
          <a:noFill/>
        </p:spPr>
        <p:txBody>
          <a:bodyPr wrap="none" rtlCol="0">
            <a:spAutoFit/>
          </a:bodyPr>
          <a:lstStyle/>
          <a:p>
            <a:r>
              <a:rPr lang="nl-NL" dirty="0" smtClean="0"/>
              <a:t>Deployment</a:t>
            </a:r>
            <a:endParaRPr lang="nl-NL" dirty="0"/>
          </a:p>
        </p:txBody>
      </p:sp>
      <p:cxnSp>
        <p:nvCxnSpPr>
          <p:cNvPr id="14" name="Rechte verbindingslijn 13"/>
          <p:cNvCxnSpPr/>
          <p:nvPr/>
        </p:nvCxnSpPr>
        <p:spPr>
          <a:xfrm>
            <a:off x="1181686" y="5745407"/>
            <a:ext cx="70057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V="1">
            <a:off x="1181686" y="1326295"/>
            <a:ext cx="0" cy="441911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rot="16200000">
            <a:off x="-205123" y="3276588"/>
            <a:ext cx="2005788" cy="369332"/>
          </a:xfrm>
          <a:prstGeom prst="rect">
            <a:avLst/>
          </a:prstGeom>
          <a:noFill/>
        </p:spPr>
        <p:txBody>
          <a:bodyPr wrap="square" rtlCol="0">
            <a:spAutoFit/>
          </a:bodyPr>
          <a:lstStyle/>
          <a:p>
            <a:r>
              <a:rPr lang="nl-NL" dirty="0" smtClean="0"/>
              <a:t>% </a:t>
            </a:r>
            <a:r>
              <a:rPr lang="nl-NL" dirty="0" err="1" smtClean="0"/>
              <a:t>penetration</a:t>
            </a:r>
            <a:endParaRPr lang="nl-NL" dirty="0"/>
          </a:p>
        </p:txBody>
      </p:sp>
      <p:sp>
        <p:nvSpPr>
          <p:cNvPr id="18" name="Tekstvak 17"/>
          <p:cNvSpPr txBox="1"/>
          <p:nvPr/>
        </p:nvSpPr>
        <p:spPr>
          <a:xfrm>
            <a:off x="1547446" y="1326295"/>
            <a:ext cx="3194144" cy="369332"/>
          </a:xfrm>
          <a:prstGeom prst="rect">
            <a:avLst/>
          </a:prstGeom>
          <a:noFill/>
        </p:spPr>
        <p:txBody>
          <a:bodyPr wrap="none" rtlCol="0">
            <a:spAutoFit/>
          </a:bodyPr>
          <a:lstStyle/>
          <a:p>
            <a:r>
              <a:rPr lang="nl-NL" dirty="0" smtClean="0"/>
              <a:t>Financiële instrumenten RVO</a:t>
            </a:r>
            <a:endParaRPr lang="nl-NL" dirty="0"/>
          </a:p>
        </p:txBody>
      </p:sp>
    </p:spTree>
    <p:extLst>
      <p:ext uri="{BB962C8B-B14F-4D97-AF65-F5344CB8AC3E}">
        <p14:creationId xmlns:p14="http://schemas.microsoft.com/office/powerpoint/2010/main" xmlns="" val="4013242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nl-NL" sz="3000" dirty="0" smtClean="0"/>
              <a:t>Robert van Haaften</a:t>
            </a:r>
            <a:br>
              <a:rPr lang="nl-NL" sz="3000" dirty="0" smtClean="0"/>
            </a:br>
            <a:r>
              <a:rPr lang="nl-NL" sz="2000" dirty="0" smtClean="0"/>
              <a:t>Senior innovatieadviseur</a:t>
            </a:r>
            <a:endParaRPr lang="nl-NL" sz="2000" dirty="0"/>
          </a:p>
        </p:txBody>
      </p:sp>
      <p:sp>
        <p:nvSpPr>
          <p:cNvPr id="7" name="Ondertitel 6"/>
          <p:cNvSpPr>
            <a:spLocks noGrp="1"/>
          </p:cNvSpPr>
          <p:nvPr>
            <p:ph type="subTitle" idx="1"/>
          </p:nvPr>
        </p:nvSpPr>
        <p:spPr/>
        <p:txBody>
          <a:bodyPr/>
          <a:lstStyle/>
          <a:p>
            <a:r>
              <a:rPr lang="nl-NL" dirty="0" smtClean="0"/>
              <a:t/>
            </a:r>
            <a:br>
              <a:rPr lang="nl-NL" dirty="0" smtClean="0"/>
            </a:br>
            <a:r>
              <a:rPr lang="nl-NL" dirty="0" smtClean="0"/>
              <a:t>MKB-innovatiestimulering  Topsectoren (MIT)</a:t>
            </a:r>
            <a:br>
              <a:rPr lang="nl-NL" dirty="0" smtClean="0"/>
            </a:br>
            <a:r>
              <a:rPr lang="nl-NL" dirty="0" smtClean="0"/>
              <a:t/>
            </a:r>
            <a:br>
              <a:rPr lang="nl-NL" dirty="0" smtClean="0"/>
            </a:br>
            <a:r>
              <a:rPr lang="nl-NL" dirty="0" smtClean="0"/>
              <a:t/>
            </a:r>
            <a:br>
              <a:rPr lang="nl-NL" dirty="0" smtClean="0"/>
            </a:br>
            <a:r>
              <a:rPr lang="nl-NL" dirty="0" err="1" smtClean="0"/>
              <a:t>Sunday</a:t>
            </a:r>
            <a:r>
              <a:rPr lang="nl-NL" dirty="0" smtClean="0"/>
              <a:t>, 19 november 2014</a:t>
            </a:r>
            <a:endParaRPr lang="nl-NL" dirty="0"/>
          </a:p>
        </p:txBody>
      </p:sp>
      <p:pic>
        <p:nvPicPr>
          <p:cNvPr id="4" name="Tijdelijke aanduiding voor inhoud 3" descr="mit-kunst.jpg"/>
          <p:cNvPicPr>
            <a:picLocks noChangeAspect="1"/>
          </p:cNvPicPr>
          <p:nvPr/>
        </p:nvPicPr>
        <p:blipFill rotWithShape="1">
          <a:blip r:embed="rId3" cstate="print">
            <a:extLst>
              <a:ext uri="{28A0092B-C50C-407E-A947-70E740481C1C}">
                <a14:useLocalDpi xmlns:a14="http://schemas.microsoft.com/office/drawing/2010/main" xmlns="" val="0"/>
              </a:ext>
            </a:extLst>
          </a:blip>
          <a:srcRect l="-338" t="6292" r="2484"/>
          <a:stretch/>
        </p:blipFill>
        <p:spPr>
          <a:xfrm>
            <a:off x="609198" y="2413262"/>
            <a:ext cx="3554369" cy="2261210"/>
          </a:xfrm>
          <a:prstGeom prst="rect">
            <a:avLst/>
          </a:prstGeom>
        </p:spPr>
      </p:pic>
    </p:spTree>
    <p:extLst>
      <p:ext uri="{BB962C8B-B14F-4D97-AF65-F5344CB8AC3E}">
        <p14:creationId xmlns:p14="http://schemas.microsoft.com/office/powerpoint/2010/main" xmlns="" val="1177404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nl-NL" dirty="0" smtClean="0"/>
              <a:t>Wat is de MIT (2014)</a:t>
            </a:r>
            <a:endParaRPr lang="nl-NL" dirty="0"/>
          </a:p>
        </p:txBody>
      </p:sp>
      <p:sp>
        <p:nvSpPr>
          <p:cNvPr id="16" name="Tijdelijke aanduiding voor inhoud 15"/>
          <p:cNvSpPr>
            <a:spLocks noGrp="1"/>
          </p:cNvSpPr>
          <p:nvPr>
            <p:ph sz="quarter" idx="13"/>
          </p:nvPr>
        </p:nvSpPr>
        <p:spPr/>
        <p:txBody>
          <a:bodyPr/>
          <a:lstStyle/>
          <a:p>
            <a:r>
              <a:rPr lang="nl-NL" dirty="0" smtClean="0"/>
              <a:t>Vormgeving Topsectorenbeleid in financieel instrumentarium voor MKB;</a:t>
            </a:r>
            <a:br>
              <a:rPr lang="nl-NL" dirty="0" smtClean="0"/>
            </a:br>
            <a:endParaRPr lang="nl-NL" dirty="0" smtClean="0"/>
          </a:p>
          <a:p>
            <a:r>
              <a:rPr lang="nl-NL" dirty="0" smtClean="0"/>
              <a:t>Subsidieregeling met 5 instrumenten;</a:t>
            </a:r>
          </a:p>
          <a:p>
            <a:endParaRPr lang="nl-NL" dirty="0"/>
          </a:p>
          <a:p>
            <a:r>
              <a:rPr lang="nl-NL" dirty="0" smtClean="0"/>
              <a:t>Iedere Topsector kiest eigen instrumenten;</a:t>
            </a:r>
          </a:p>
          <a:p>
            <a:endParaRPr lang="nl-NL" dirty="0"/>
          </a:p>
          <a:p>
            <a:r>
              <a:rPr lang="nl-NL" dirty="0"/>
              <a:t>Iedere Topsector heeft aantal thema’s;</a:t>
            </a:r>
            <a:br>
              <a:rPr lang="nl-NL" dirty="0"/>
            </a:br>
            <a:endParaRPr lang="nl-NL" dirty="0"/>
          </a:p>
          <a:p>
            <a:endParaRPr lang="nl-NL" dirty="0" smtClean="0"/>
          </a:p>
          <a:p>
            <a:endParaRPr lang="nl-NL" dirty="0"/>
          </a:p>
          <a:p>
            <a:endParaRPr lang="nl-NL" dirty="0"/>
          </a:p>
        </p:txBody>
      </p:sp>
    </p:spTree>
    <p:extLst>
      <p:ext uri="{BB962C8B-B14F-4D97-AF65-F5344CB8AC3E}">
        <p14:creationId xmlns:p14="http://schemas.microsoft.com/office/powerpoint/2010/main" xmlns="" val="2881798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nl-NL" dirty="0" smtClean="0"/>
              <a:t>Subsidiepercentages (2014)</a:t>
            </a:r>
            <a:endParaRPr lang="nl-NL" dirty="0"/>
          </a:p>
        </p:txBody>
      </p:sp>
      <p:sp>
        <p:nvSpPr>
          <p:cNvPr id="16" name="Tijdelijke aanduiding voor inhoud 15"/>
          <p:cNvSpPr>
            <a:spLocks noGrp="1"/>
          </p:cNvSpPr>
          <p:nvPr>
            <p:ph sz="quarter" idx="13"/>
          </p:nvPr>
        </p:nvSpPr>
        <p:spPr/>
        <p:txBody>
          <a:bodyPr/>
          <a:lstStyle/>
          <a:p>
            <a:pPr marL="0" indent="0">
              <a:buNone/>
            </a:pPr>
            <a:endParaRPr lang="nl-NL" dirty="0" smtClean="0"/>
          </a:p>
        </p:txBody>
      </p:sp>
      <p:graphicFrame>
        <p:nvGraphicFramePr>
          <p:cNvPr id="2" name="Tabel 1"/>
          <p:cNvGraphicFramePr>
            <a:graphicFrameLocks noGrp="1"/>
          </p:cNvGraphicFramePr>
          <p:nvPr>
            <p:extLst>
              <p:ext uri="{D42A27DB-BD31-4B8C-83A1-F6EECF244321}">
                <p14:modId xmlns:p14="http://schemas.microsoft.com/office/powerpoint/2010/main" xmlns="" val="2867039010"/>
              </p:ext>
            </p:extLst>
          </p:nvPr>
        </p:nvGraphicFramePr>
        <p:xfrm>
          <a:off x="716118" y="2434198"/>
          <a:ext cx="7282771" cy="2494280"/>
        </p:xfrm>
        <a:graphic>
          <a:graphicData uri="http://schemas.openxmlformats.org/drawingml/2006/table">
            <a:tbl>
              <a:tblPr firstRow="1" bandRow="1">
                <a:tableStyleId>{5C22544A-7EE6-4342-B048-85BDC9FD1C3A}</a:tableStyleId>
              </a:tblPr>
              <a:tblGrid>
                <a:gridCol w="3297092"/>
                <a:gridCol w="1286860"/>
                <a:gridCol w="1216667"/>
                <a:gridCol w="1482152"/>
              </a:tblGrid>
              <a:tr h="370840">
                <a:tc>
                  <a:txBody>
                    <a:bodyPr/>
                    <a:lstStyle/>
                    <a:p>
                      <a:r>
                        <a:rPr lang="nl-NL" dirty="0" smtClean="0"/>
                        <a:t>INSTRUMENT</a:t>
                      </a:r>
                      <a:endParaRPr lang="nl-NL" dirty="0"/>
                    </a:p>
                  </a:txBody>
                  <a:tcPr/>
                </a:tc>
                <a:tc>
                  <a:txBody>
                    <a:bodyPr/>
                    <a:lstStyle/>
                    <a:p>
                      <a:pPr algn="ctr"/>
                      <a:r>
                        <a:rPr lang="nl-NL" dirty="0" smtClean="0"/>
                        <a:t>% 2013</a:t>
                      </a:r>
                      <a:endParaRPr lang="nl-NL" dirty="0"/>
                    </a:p>
                  </a:txBody>
                  <a:tcPr/>
                </a:tc>
                <a:tc>
                  <a:txBody>
                    <a:bodyPr/>
                    <a:lstStyle/>
                    <a:p>
                      <a:pPr algn="ctr"/>
                      <a:r>
                        <a:rPr lang="nl-NL" dirty="0" smtClean="0">
                          <a:solidFill>
                            <a:srgbClr val="FF0000"/>
                          </a:solidFill>
                        </a:rPr>
                        <a:t>% 2014</a:t>
                      </a:r>
                      <a:endParaRPr lang="nl-NL" dirty="0">
                        <a:solidFill>
                          <a:srgbClr val="FF0000"/>
                        </a:solidFill>
                      </a:endParaRPr>
                    </a:p>
                  </a:txBody>
                  <a:tcPr/>
                </a:tc>
                <a:tc>
                  <a:txBody>
                    <a:bodyPr/>
                    <a:lstStyle/>
                    <a:p>
                      <a:pPr algn="ctr"/>
                      <a:r>
                        <a:rPr lang="nl-NL" dirty="0" smtClean="0">
                          <a:solidFill>
                            <a:srgbClr val="FF0000"/>
                          </a:solidFill>
                        </a:rPr>
                        <a:t>MAX</a:t>
                      </a:r>
                      <a:r>
                        <a:rPr lang="nl-NL" baseline="0" dirty="0" smtClean="0">
                          <a:solidFill>
                            <a:srgbClr val="FF0000"/>
                          </a:solidFill>
                        </a:rPr>
                        <a:t> SUBS</a:t>
                      </a:r>
                      <a:endParaRPr lang="nl-NL" dirty="0">
                        <a:solidFill>
                          <a:srgbClr val="FF0000"/>
                        </a:solidFill>
                      </a:endParaRPr>
                    </a:p>
                  </a:txBody>
                  <a:tcPr/>
                </a:tc>
              </a:tr>
              <a:tr h="370840">
                <a:tc>
                  <a:txBody>
                    <a:bodyPr/>
                    <a:lstStyle/>
                    <a:p>
                      <a:r>
                        <a:rPr lang="nl-NL" dirty="0" smtClean="0"/>
                        <a:t>Haalbaarheid</a:t>
                      </a:r>
                      <a:endParaRPr lang="nl-NL" dirty="0"/>
                    </a:p>
                  </a:txBody>
                  <a:tcPr/>
                </a:tc>
                <a:tc>
                  <a:txBody>
                    <a:bodyPr/>
                    <a:lstStyle/>
                    <a:p>
                      <a:pPr algn="ctr"/>
                      <a:r>
                        <a:rPr lang="nl-NL" dirty="0" smtClean="0"/>
                        <a:t>50</a:t>
                      </a:r>
                      <a:endParaRPr lang="nl-NL" dirty="0"/>
                    </a:p>
                  </a:txBody>
                  <a:tcPr/>
                </a:tc>
                <a:tc>
                  <a:txBody>
                    <a:bodyPr/>
                    <a:lstStyle/>
                    <a:p>
                      <a:pPr algn="ctr"/>
                      <a:r>
                        <a:rPr lang="nl-NL" dirty="0" smtClean="0">
                          <a:solidFill>
                            <a:srgbClr val="FF0000"/>
                          </a:solidFill>
                        </a:rPr>
                        <a:t>40</a:t>
                      </a:r>
                      <a:endParaRPr lang="nl-NL" dirty="0">
                        <a:solidFill>
                          <a:srgbClr val="FF0000"/>
                        </a:solidFill>
                      </a:endParaRPr>
                    </a:p>
                  </a:txBody>
                  <a:tcPr/>
                </a:tc>
                <a:tc>
                  <a:txBody>
                    <a:bodyPr/>
                    <a:lstStyle/>
                    <a:p>
                      <a:pPr algn="r"/>
                      <a:r>
                        <a:rPr lang="nl-NL" dirty="0" smtClean="0">
                          <a:solidFill>
                            <a:srgbClr val="FF0000"/>
                          </a:solidFill>
                        </a:rPr>
                        <a:t>50.000</a:t>
                      </a:r>
                      <a:endParaRPr lang="nl-NL" dirty="0">
                        <a:solidFill>
                          <a:srgbClr val="FF0000"/>
                        </a:solidFill>
                      </a:endParaRPr>
                    </a:p>
                  </a:txBody>
                  <a:tcPr/>
                </a:tc>
              </a:tr>
              <a:tr h="370840">
                <a:tc>
                  <a:txBody>
                    <a:bodyPr/>
                    <a:lstStyle/>
                    <a:p>
                      <a:r>
                        <a:rPr lang="nl-NL" dirty="0" smtClean="0"/>
                        <a:t>Kennisvouchers</a:t>
                      </a:r>
                      <a:endParaRPr lang="nl-NL" dirty="0"/>
                    </a:p>
                  </a:txBody>
                  <a:tcPr/>
                </a:tc>
                <a:tc>
                  <a:txBody>
                    <a:bodyPr/>
                    <a:lstStyle/>
                    <a:p>
                      <a:pPr algn="ctr"/>
                      <a:r>
                        <a:rPr lang="nl-NL" dirty="0" smtClean="0"/>
                        <a:t>50</a:t>
                      </a:r>
                      <a:endParaRPr lang="nl-NL" dirty="0"/>
                    </a:p>
                  </a:txBody>
                  <a:tcPr/>
                </a:tc>
                <a:tc>
                  <a:txBody>
                    <a:bodyPr/>
                    <a:lstStyle/>
                    <a:p>
                      <a:pPr algn="ctr"/>
                      <a:r>
                        <a:rPr lang="nl-NL" dirty="0" smtClean="0">
                          <a:solidFill>
                            <a:srgbClr val="FF0000"/>
                          </a:solidFill>
                        </a:rPr>
                        <a:t>40</a:t>
                      </a:r>
                      <a:endParaRPr lang="nl-NL" dirty="0">
                        <a:solidFill>
                          <a:srgbClr val="FF0000"/>
                        </a:solidFill>
                      </a:endParaRPr>
                    </a:p>
                  </a:txBody>
                  <a:tcPr/>
                </a:tc>
                <a:tc>
                  <a:txBody>
                    <a:bodyPr/>
                    <a:lstStyle/>
                    <a:p>
                      <a:pPr algn="r"/>
                      <a:r>
                        <a:rPr lang="nl-NL" dirty="0" smtClean="0">
                          <a:solidFill>
                            <a:srgbClr val="FF0000"/>
                          </a:solidFill>
                        </a:rPr>
                        <a:t>3.750</a:t>
                      </a:r>
                      <a:endParaRPr lang="nl-NL" dirty="0">
                        <a:solidFill>
                          <a:srgbClr val="FF0000"/>
                        </a:solidFill>
                      </a:endParaRPr>
                    </a:p>
                  </a:txBody>
                  <a:tcPr/>
                </a:tc>
              </a:tr>
              <a:tr h="370840">
                <a:tc>
                  <a:txBody>
                    <a:bodyPr/>
                    <a:lstStyle/>
                    <a:p>
                      <a:r>
                        <a:rPr lang="nl-NL" dirty="0" smtClean="0"/>
                        <a:t>IPC</a:t>
                      </a:r>
                      <a:endParaRPr lang="nl-NL" dirty="0"/>
                    </a:p>
                  </a:txBody>
                  <a:tcPr/>
                </a:tc>
                <a:tc>
                  <a:txBody>
                    <a:bodyPr/>
                    <a:lstStyle/>
                    <a:p>
                      <a:pPr algn="ctr"/>
                      <a:r>
                        <a:rPr lang="nl-NL" dirty="0" smtClean="0"/>
                        <a:t>40</a:t>
                      </a:r>
                      <a:endParaRPr lang="nl-NL" dirty="0"/>
                    </a:p>
                  </a:txBody>
                  <a:tcPr/>
                </a:tc>
                <a:tc>
                  <a:txBody>
                    <a:bodyPr/>
                    <a:lstStyle/>
                    <a:p>
                      <a:pPr algn="ctr"/>
                      <a:r>
                        <a:rPr lang="nl-NL" dirty="0" smtClean="0">
                          <a:solidFill>
                            <a:srgbClr val="FF0000"/>
                          </a:solidFill>
                        </a:rPr>
                        <a:t>30</a:t>
                      </a:r>
                      <a:endParaRPr lang="nl-NL" dirty="0">
                        <a:solidFill>
                          <a:srgbClr val="FF0000"/>
                        </a:solidFill>
                      </a:endParaRPr>
                    </a:p>
                  </a:txBody>
                  <a:tcPr/>
                </a:tc>
                <a:tc>
                  <a:txBody>
                    <a:bodyPr/>
                    <a:lstStyle/>
                    <a:p>
                      <a:pPr algn="r"/>
                      <a:r>
                        <a:rPr lang="nl-NL" dirty="0" smtClean="0">
                          <a:solidFill>
                            <a:srgbClr val="FF0000"/>
                          </a:solidFill>
                        </a:rPr>
                        <a:t>25.000</a:t>
                      </a:r>
                      <a:endParaRPr lang="nl-NL" dirty="0">
                        <a:solidFill>
                          <a:srgbClr val="FF0000"/>
                        </a:solidFill>
                      </a:endParaRPr>
                    </a:p>
                  </a:txBody>
                  <a:tcPr/>
                </a:tc>
              </a:tr>
              <a:tr h="370840">
                <a:tc>
                  <a:txBody>
                    <a:bodyPr/>
                    <a:lstStyle/>
                    <a:p>
                      <a:r>
                        <a:rPr lang="nl-NL" dirty="0" smtClean="0"/>
                        <a:t>Kenniswerker</a:t>
                      </a:r>
                      <a:endParaRPr lang="nl-NL" dirty="0"/>
                    </a:p>
                  </a:txBody>
                  <a:tcPr/>
                </a:tc>
                <a:tc>
                  <a:txBody>
                    <a:bodyPr/>
                    <a:lstStyle/>
                    <a:p>
                      <a:pPr algn="ctr"/>
                      <a:r>
                        <a:rPr lang="nl-NL" dirty="0" smtClean="0"/>
                        <a:t>-</a:t>
                      </a:r>
                      <a:endParaRPr lang="nl-NL" dirty="0"/>
                    </a:p>
                  </a:txBody>
                  <a:tcPr/>
                </a:tc>
                <a:tc>
                  <a:txBody>
                    <a:bodyPr/>
                    <a:lstStyle/>
                    <a:p>
                      <a:pPr algn="ctr"/>
                      <a:r>
                        <a:rPr lang="nl-NL" dirty="0" smtClean="0">
                          <a:solidFill>
                            <a:srgbClr val="FF0000"/>
                          </a:solidFill>
                        </a:rPr>
                        <a:t>-</a:t>
                      </a:r>
                      <a:endParaRPr lang="nl-NL" dirty="0">
                        <a:solidFill>
                          <a:srgbClr val="FF0000"/>
                        </a:solidFill>
                      </a:endParaRPr>
                    </a:p>
                  </a:txBody>
                  <a:tcPr/>
                </a:tc>
                <a:tc>
                  <a:txBody>
                    <a:bodyPr/>
                    <a:lstStyle/>
                    <a:p>
                      <a:pPr algn="r"/>
                      <a:r>
                        <a:rPr lang="nl-NL" dirty="0" smtClean="0">
                          <a:solidFill>
                            <a:srgbClr val="FF0000"/>
                          </a:solidFill>
                        </a:rPr>
                        <a:t>*50.000</a:t>
                      </a:r>
                      <a:endParaRPr lang="nl-NL" dirty="0">
                        <a:solidFill>
                          <a:srgbClr val="FF0000"/>
                        </a:solidFill>
                      </a:endParaRPr>
                    </a:p>
                  </a:txBody>
                  <a:tcPr/>
                </a:tc>
              </a:tr>
              <a:tr h="370840">
                <a:tc>
                  <a:txBody>
                    <a:bodyPr/>
                    <a:lstStyle/>
                    <a:p>
                      <a:r>
                        <a:rPr lang="nl-NL" dirty="0" smtClean="0"/>
                        <a:t>R&amp;D</a:t>
                      </a:r>
                      <a:r>
                        <a:rPr lang="nl-NL" baseline="0" dirty="0" smtClean="0"/>
                        <a:t> samenwerking</a:t>
                      </a:r>
                      <a:endParaRPr lang="nl-NL" dirty="0"/>
                    </a:p>
                  </a:txBody>
                  <a:tcPr/>
                </a:tc>
                <a:tc>
                  <a:txBody>
                    <a:bodyPr/>
                    <a:lstStyle/>
                    <a:p>
                      <a:pPr algn="ctr"/>
                      <a:r>
                        <a:rPr lang="nl-NL" dirty="0" smtClean="0"/>
                        <a:t>40</a:t>
                      </a:r>
                      <a:endParaRPr lang="nl-NL" dirty="0"/>
                    </a:p>
                  </a:txBody>
                  <a:tcPr/>
                </a:tc>
                <a:tc>
                  <a:txBody>
                    <a:bodyPr/>
                    <a:lstStyle/>
                    <a:p>
                      <a:pPr algn="ctr"/>
                      <a:r>
                        <a:rPr lang="nl-NL" dirty="0" smtClean="0">
                          <a:solidFill>
                            <a:srgbClr val="FF0000"/>
                          </a:solidFill>
                        </a:rPr>
                        <a:t>30</a:t>
                      </a:r>
                      <a:endParaRPr lang="nl-NL" dirty="0">
                        <a:solidFill>
                          <a:srgbClr val="FF0000"/>
                        </a:solidFill>
                      </a:endParaRPr>
                    </a:p>
                  </a:txBody>
                  <a:tcPr/>
                </a:tc>
                <a:tc>
                  <a:txBody>
                    <a:bodyPr/>
                    <a:lstStyle/>
                    <a:p>
                      <a:pPr algn="r"/>
                      <a:r>
                        <a:rPr lang="nl-NL" dirty="0" smtClean="0">
                          <a:solidFill>
                            <a:srgbClr val="FF0000"/>
                          </a:solidFill>
                        </a:rPr>
                        <a:t>200.000</a:t>
                      </a:r>
                      <a:endParaRPr lang="nl-NL" dirty="0">
                        <a:solidFill>
                          <a:srgbClr val="FF0000"/>
                        </a:solidFill>
                      </a:endParaRPr>
                    </a:p>
                  </a:txBody>
                  <a:tcPr/>
                </a:tc>
              </a:tr>
            </a:tbl>
          </a:graphicData>
        </a:graphic>
      </p:graphicFrame>
      <p:sp>
        <p:nvSpPr>
          <p:cNvPr id="3" name="Tekstvak 2"/>
          <p:cNvSpPr txBox="1"/>
          <p:nvPr/>
        </p:nvSpPr>
        <p:spPr>
          <a:xfrm>
            <a:off x="481744" y="5036743"/>
            <a:ext cx="1057388" cy="369332"/>
          </a:xfrm>
          <a:prstGeom prst="rect">
            <a:avLst/>
          </a:prstGeom>
          <a:noFill/>
        </p:spPr>
        <p:txBody>
          <a:bodyPr wrap="none" rtlCol="0">
            <a:spAutoFit/>
          </a:bodyPr>
          <a:lstStyle/>
          <a:p>
            <a:r>
              <a:rPr lang="nl-NL" dirty="0" smtClean="0"/>
              <a:t>* bedrag</a:t>
            </a:r>
            <a:endParaRPr lang="nl-NL" dirty="0"/>
          </a:p>
        </p:txBody>
      </p:sp>
    </p:spTree>
    <p:extLst>
      <p:ext uri="{BB962C8B-B14F-4D97-AF65-F5344CB8AC3E}">
        <p14:creationId xmlns:p14="http://schemas.microsoft.com/office/powerpoint/2010/main" xmlns="" val="3627935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pPr algn="ctr"/>
            <a:r>
              <a:rPr lang="nl-NL" dirty="0" smtClean="0"/>
              <a:t>Topsectoren en thema’s (2014)</a:t>
            </a:r>
            <a:endParaRPr lang="nl-NL" dirty="0"/>
          </a:p>
        </p:txBody>
      </p:sp>
      <p:sp>
        <p:nvSpPr>
          <p:cNvPr id="16" name="Tijdelijke aanduiding voor inhoud 15"/>
          <p:cNvSpPr>
            <a:spLocks noGrp="1"/>
          </p:cNvSpPr>
          <p:nvPr>
            <p:ph sz="quarter" idx="13"/>
          </p:nvPr>
        </p:nvSpPr>
        <p:spPr/>
        <p:txBody>
          <a:bodyPr/>
          <a:lstStyle/>
          <a:p>
            <a:endParaRPr lang="nl-NL" dirty="0" smtClean="0"/>
          </a:p>
          <a:p>
            <a:r>
              <a:rPr lang="nl-NL" sz="2400" dirty="0" smtClean="0"/>
              <a:t>Iedere topsector heeft een aantal thema’s;</a:t>
            </a:r>
            <a:br>
              <a:rPr lang="nl-NL" sz="2400" dirty="0" smtClean="0"/>
            </a:br>
            <a:endParaRPr lang="nl-NL" sz="2400" dirty="0" smtClean="0"/>
          </a:p>
          <a:p>
            <a:r>
              <a:rPr lang="nl-NL" sz="2400" dirty="0" smtClean="0"/>
              <a:t>Toelichting thema’s topsectoren op website MIT;</a:t>
            </a:r>
            <a:br>
              <a:rPr lang="nl-NL" sz="2400" dirty="0" smtClean="0"/>
            </a:br>
            <a:endParaRPr lang="nl-NL" sz="2400" dirty="0" smtClean="0"/>
          </a:p>
          <a:p>
            <a:r>
              <a:rPr lang="nl-NL" sz="2400" dirty="0" smtClean="0"/>
              <a:t>Ondernemer en thema bepalen binnen welke topsector een aanvraag valt;</a:t>
            </a:r>
            <a:endParaRPr lang="nl-NL" sz="2400" dirty="0"/>
          </a:p>
        </p:txBody>
      </p:sp>
    </p:spTree>
    <p:extLst>
      <p:ext uri="{BB962C8B-B14F-4D97-AF65-F5344CB8AC3E}">
        <p14:creationId xmlns:p14="http://schemas.microsoft.com/office/powerpoint/2010/main" xmlns="" val="3047153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pPr algn="ctr"/>
            <a:r>
              <a:rPr lang="nl-NL" dirty="0" smtClean="0"/>
              <a:t>Samenwerkingsverband (2014)</a:t>
            </a:r>
            <a:endParaRPr lang="nl-NL" dirty="0"/>
          </a:p>
        </p:txBody>
      </p:sp>
      <p:sp>
        <p:nvSpPr>
          <p:cNvPr id="16" name="Tijdelijke aanduiding voor inhoud 15"/>
          <p:cNvSpPr>
            <a:spLocks noGrp="1"/>
          </p:cNvSpPr>
          <p:nvPr>
            <p:ph sz="quarter" idx="13"/>
          </p:nvPr>
        </p:nvSpPr>
        <p:spPr/>
        <p:txBody>
          <a:bodyPr/>
          <a:lstStyle/>
          <a:p>
            <a:r>
              <a:rPr lang="nl-NL" sz="2400" dirty="0" smtClean="0"/>
              <a:t>Minimaal 2 MKB ondernemers;</a:t>
            </a:r>
            <a:br>
              <a:rPr lang="nl-NL" sz="2400" dirty="0" smtClean="0"/>
            </a:br>
            <a:endParaRPr lang="nl-NL" sz="2400" dirty="0" smtClean="0"/>
          </a:p>
          <a:p>
            <a:r>
              <a:rPr lang="nl-NL" sz="2400" dirty="0" smtClean="0"/>
              <a:t>Grote bedrijven en kennisinstellingen:</a:t>
            </a:r>
            <a:br>
              <a:rPr lang="nl-NL" sz="2400" dirty="0" smtClean="0"/>
            </a:br>
            <a:r>
              <a:rPr lang="nl-NL" sz="2400" dirty="0" smtClean="0"/>
              <a:t>- deelname samenwerkingsverband mag;</a:t>
            </a:r>
            <a:br>
              <a:rPr lang="nl-NL" sz="2400" dirty="0" smtClean="0"/>
            </a:br>
            <a:r>
              <a:rPr lang="nl-NL" sz="2400" dirty="0" smtClean="0"/>
              <a:t>- ontvangen geen subsidie;</a:t>
            </a:r>
            <a:br>
              <a:rPr lang="nl-NL" sz="2400" dirty="0" smtClean="0"/>
            </a:br>
            <a:endParaRPr lang="nl-NL" sz="2400" dirty="0" smtClean="0"/>
          </a:p>
          <a:p>
            <a:r>
              <a:rPr lang="nl-NL" sz="2400" dirty="0" smtClean="0"/>
              <a:t>Buitenlandse bedrijven:</a:t>
            </a:r>
            <a:br>
              <a:rPr lang="nl-NL" sz="2400" dirty="0" smtClean="0"/>
            </a:br>
            <a:r>
              <a:rPr lang="nl-NL" sz="2400" dirty="0" smtClean="0"/>
              <a:t>- deelname samenwerkingsverband mag;</a:t>
            </a:r>
            <a:br>
              <a:rPr lang="nl-NL" sz="2400" dirty="0" smtClean="0"/>
            </a:br>
            <a:r>
              <a:rPr lang="nl-NL" sz="2400" dirty="0" smtClean="0"/>
              <a:t>- </a:t>
            </a:r>
            <a:r>
              <a:rPr lang="nl-NL" sz="2400" dirty="0"/>
              <a:t>o</a:t>
            </a:r>
            <a:r>
              <a:rPr lang="nl-NL" sz="2400" dirty="0" smtClean="0"/>
              <a:t>ntvangen geen subsidie;</a:t>
            </a:r>
            <a:endParaRPr lang="nl-NL" sz="2400" dirty="0"/>
          </a:p>
        </p:txBody>
      </p:sp>
    </p:spTree>
    <p:extLst>
      <p:ext uri="{BB962C8B-B14F-4D97-AF65-F5344CB8AC3E}">
        <p14:creationId xmlns:p14="http://schemas.microsoft.com/office/powerpoint/2010/main" xmlns="" val="99665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RVO">
  <a:themeElements>
    <a:clrScheme name="RVO">
      <a:dk1>
        <a:sysClr val="windowText" lastClr="000000"/>
      </a:dk1>
      <a:lt1>
        <a:sysClr val="window" lastClr="FFFFFF"/>
      </a:lt1>
      <a:dk2>
        <a:srgbClr val="007BC7"/>
      </a:dk2>
      <a:lt2>
        <a:srgbClr val="EEECE1"/>
      </a:lt2>
      <a:accent1>
        <a:srgbClr val="007BC7"/>
      </a:accent1>
      <a:accent2>
        <a:srgbClr val="8FCAE7"/>
      </a:accent2>
      <a:accent3>
        <a:srgbClr val="39870C"/>
      </a:accent3>
      <a:accent4>
        <a:srgbClr val="F9E11E"/>
      </a:accent4>
      <a:accent5>
        <a:srgbClr val="E17000"/>
      </a:accent5>
      <a:accent6>
        <a:srgbClr val="D52B1E"/>
      </a:accent6>
      <a:hlink>
        <a:srgbClr val="002060"/>
      </a:hlink>
      <a:folHlink>
        <a:srgbClr val="800080"/>
      </a:folHlink>
    </a:clrScheme>
    <a:fontScheme name="RVO">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VO.potx" id="{3D792080-9BF0-4E84-9E30-8E439A1BF80E}" vid="{8BDE3F31-DB42-4E7C-8EC8-23B2D20DC7A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6627C0F71D594F9537D0253E208AFE" ma:contentTypeVersion="0" ma:contentTypeDescription="Een nieuw document maken." ma:contentTypeScope="" ma:versionID="6430bd78fe846f960346046cd16ac669">
  <xsd:schema xmlns:xsd="http://www.w3.org/2001/XMLSchema" xmlns:xs="http://www.w3.org/2001/XMLSchema" xmlns:p="http://schemas.microsoft.com/office/2006/metadata/properties" targetNamespace="http://schemas.microsoft.com/office/2006/metadata/properties" ma:root="true" ma:fieldsID="2f0e0a565edc8de6eb8fabc5bc4e821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3CE808-09A5-4C3B-AD0D-D79BFFFE1FB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55062B4-F3B4-4B19-B5F5-6C375D48A7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171368D-FDD6-444B-BF45-8154A3B85F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RVO</Template>
  <TotalTime>1480</TotalTime>
  <Words>1909</Words>
  <Application>Microsoft Office PowerPoint</Application>
  <PresentationFormat>Diavoorstelling (4:3)</PresentationFormat>
  <Paragraphs>331</Paragraphs>
  <Slides>37</Slides>
  <Notes>9</Notes>
  <HiddenSlides>0</HiddenSlides>
  <MMClips>0</MMClips>
  <ScaleCrop>false</ScaleCrop>
  <HeadingPairs>
    <vt:vector size="4" baseType="variant">
      <vt:variant>
        <vt:lpstr>Thema</vt:lpstr>
      </vt:variant>
      <vt:variant>
        <vt:i4>1</vt:i4>
      </vt:variant>
      <vt:variant>
        <vt:lpstr>Diatitels</vt:lpstr>
      </vt:variant>
      <vt:variant>
        <vt:i4>37</vt:i4>
      </vt:variant>
    </vt:vector>
  </HeadingPairs>
  <TitlesOfParts>
    <vt:vector size="38" baseType="lpstr">
      <vt:lpstr>RVO</vt:lpstr>
      <vt:lpstr>Dia 1</vt:lpstr>
      <vt:lpstr>Dia 2</vt:lpstr>
      <vt:lpstr>Dia 3</vt:lpstr>
      <vt:lpstr>Dia 4</vt:lpstr>
      <vt:lpstr>Robert van Haaften Senior innovatieadviseur</vt:lpstr>
      <vt:lpstr>Wat is de MIT (2014)</vt:lpstr>
      <vt:lpstr>Subsidiepercentages (2014)</vt:lpstr>
      <vt:lpstr>Topsectoren en thema’s (2014)</vt:lpstr>
      <vt:lpstr>Samenwerkingsverband (2014)</vt:lpstr>
      <vt:lpstr>MIT 2015 ???</vt:lpstr>
      <vt:lpstr>Dia 11</vt:lpstr>
      <vt:lpstr>TKI-solar energy innovatie regelingen</vt:lpstr>
      <vt:lpstr>Topsectoren  beleid</vt:lpstr>
      <vt:lpstr>TKI solar energy regelingen 2015</vt:lpstr>
      <vt:lpstr>Terugblik 2012-2013</vt:lpstr>
      <vt:lpstr>Karakteristieken projecten </vt:lpstr>
      <vt:lpstr>voorbeeldprojecten</vt:lpstr>
      <vt:lpstr>Hoe dien ik een aanvraag in?</vt:lpstr>
      <vt:lpstr>Samenwerking in en buiten de keten</vt:lpstr>
      <vt:lpstr>Dia 20</vt:lpstr>
      <vt:lpstr>Demonstratie Energie Innovatie </vt:lpstr>
      <vt:lpstr>Wat is het doel?</vt:lpstr>
      <vt:lpstr>Eerste ervaringen</vt:lpstr>
      <vt:lpstr>Wat is een DEI-project?</vt:lpstr>
      <vt:lpstr>Wat maakt een goed DEI project?</vt:lpstr>
      <vt:lpstr>Heb je een potentieel project?</vt:lpstr>
      <vt:lpstr>Dia 27</vt:lpstr>
      <vt:lpstr>WBSO/RDA</vt:lpstr>
      <vt:lpstr>Onderwerpen</vt:lpstr>
      <vt:lpstr>Dia 30</vt:lpstr>
      <vt:lpstr>WBSO en RDA zijn er voor ondernemers</vt:lpstr>
      <vt:lpstr>Ontwikkelingsproject</vt:lpstr>
      <vt:lpstr>Dia 33</vt:lpstr>
      <vt:lpstr>WBSO en Samenwerking</vt:lpstr>
      <vt:lpstr>Dia 35</vt:lpstr>
      <vt:lpstr>Digitaal aanvragen</vt:lpstr>
      <vt:lpstr>Dia 37</vt:lpstr>
    </vt:vector>
  </TitlesOfParts>
  <Company>Ministerie van EZ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Instructie voor gebruik</dc:title>
  <dc:creator>Haaften, Robert van</dc:creator>
  <cp:lastModifiedBy>Fidato</cp:lastModifiedBy>
  <cp:revision>79</cp:revision>
  <dcterms:created xsi:type="dcterms:W3CDTF">2014-02-11T09:08:05Z</dcterms:created>
  <dcterms:modified xsi:type="dcterms:W3CDTF">2014-11-19T15:46:10Z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0x010100716627C0F71D594F9537D0253E208AFE</vt:lpwstr>
  </property>
  <property fmtid="{D5CDD505-2E9C-101B-9397-08002B2CF9AE}" pid="3" name="IsMyDocuments">
    <vt:bool>true</vt:bool>
  </property>
</Properties>
</file>